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57" r:id="rId5"/>
    <p:sldId id="922" r:id="rId6"/>
    <p:sldId id="260" r:id="rId7"/>
    <p:sldId id="916" r:id="rId8"/>
    <p:sldId id="756" r:id="rId9"/>
    <p:sldId id="770" r:id="rId10"/>
    <p:sldId id="259" r:id="rId11"/>
    <p:sldId id="917" r:id="rId12"/>
    <p:sldId id="918" r:id="rId13"/>
    <p:sldId id="915" r:id="rId14"/>
    <p:sldId id="914" r:id="rId15"/>
    <p:sldId id="92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ail E Brondum" initials="GEB" lastIdx="9" clrIdx="0">
    <p:extLst>
      <p:ext uri="{19B8F6BF-5375-455C-9EA6-DF929625EA0E}">
        <p15:presenceInfo xmlns:p15="http://schemas.microsoft.com/office/powerpoint/2012/main" userId="Gail E Brondu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5A5FD8-099A-4B03-8AE4-263DDE41F62B}" v="2" dt="2022-12-12T17:05:38.72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1651" autoAdjust="0"/>
  </p:normalViewPr>
  <p:slideViewPr>
    <p:cSldViewPr snapToGrid="0">
      <p:cViewPr varScale="1">
        <p:scale>
          <a:sx n="66" d="100"/>
          <a:sy n="66" d="100"/>
        </p:scale>
        <p:origin x="162"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2-04-28T10:11:28.944" idx="6">
    <p:pos x="2346" y="2287"/>
    <p:text>change harm or potential harm to undesired outcome</p:text>
    <p:extLst>
      <p:ext uri="{C676402C-5697-4E1C-873F-D02D1690AC5C}">
        <p15:threadingInfo xmlns:p15="http://schemas.microsoft.com/office/powerpoint/2012/main" timeZoneBias="300"/>
      </p:ext>
    </p:extLst>
  </p:cm>
  <p:cm authorId="1" dt="2022-04-28T10:14:59.560" idx="7">
    <p:pos x="5338" y="3824"/>
    <p:text>It is also important to remember that causes should be entered as they actually happened for this case only.  not inferred as what might have happened or could happen in another case.  A cause map is a retrospective on this actual event only.</p:text>
    <p:extLst>
      <p:ext uri="{C676402C-5697-4E1C-873F-D02D1690AC5C}">
        <p15:threadingInfo xmlns:p15="http://schemas.microsoft.com/office/powerpoint/2012/main" timeZoneBias="300"/>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73638B-BEB6-46BA-8C46-09D5AFB34FE3}" type="datetimeFigureOut">
              <a:rPr lang="en-US" smtClean="0"/>
              <a:t>12/12/2022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A6A10D-5DE9-44FA-B941-572BEFCF7915}" type="slidenum">
              <a:rPr lang="en-US" smtClean="0"/>
              <a:t>‹#›</a:t>
            </a:fld>
            <a:endParaRPr lang="en-US"/>
          </a:p>
        </p:txBody>
      </p:sp>
    </p:spTree>
    <p:extLst>
      <p:ext uri="{BB962C8B-B14F-4D97-AF65-F5344CB8AC3E}">
        <p14:creationId xmlns:p14="http://schemas.microsoft.com/office/powerpoint/2010/main" val="3961475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A6A10D-5DE9-44FA-B941-572BEFCF7915}" type="slidenum">
              <a:rPr lang="en-US" smtClean="0"/>
              <a:t>1</a:t>
            </a:fld>
            <a:endParaRPr lang="en-US"/>
          </a:p>
        </p:txBody>
      </p:sp>
    </p:spTree>
    <p:extLst>
      <p:ext uri="{BB962C8B-B14F-4D97-AF65-F5344CB8AC3E}">
        <p14:creationId xmlns:p14="http://schemas.microsoft.com/office/powerpoint/2010/main" val="22072244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ctr"/>
            <a:endParaRPr lang="en-US" b="1" i="0" dirty="0">
              <a:latin typeface="+mn-lt"/>
              <a:ea typeface="Times New Roman" charset="0"/>
              <a:cs typeface="Times New Roman" charset="0"/>
            </a:endParaRPr>
          </a:p>
        </p:txBody>
      </p:sp>
      <p:sp>
        <p:nvSpPr>
          <p:cNvPr id="4" name="Slide Number Placeholder 3"/>
          <p:cNvSpPr>
            <a:spLocks noGrp="1"/>
          </p:cNvSpPr>
          <p:nvPr>
            <p:ph type="sldNum" sz="quarter" idx="10"/>
          </p:nvPr>
        </p:nvSpPr>
        <p:spPr/>
        <p:txBody>
          <a:bodyPr/>
          <a:lstStyle/>
          <a:p>
            <a:fld id="{274ED727-8A40-BB4B-A404-BA89C1FAE5F3}" type="slidenum">
              <a:rPr lang="en-US" smtClean="0"/>
              <a:t>5</a:t>
            </a:fld>
            <a:endParaRPr lang="en-US"/>
          </a:p>
        </p:txBody>
      </p:sp>
    </p:spTree>
    <p:extLst>
      <p:ext uri="{BB962C8B-B14F-4D97-AF65-F5344CB8AC3E}">
        <p14:creationId xmlns:p14="http://schemas.microsoft.com/office/powerpoint/2010/main" val="15837453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931728">
              <a:defRPr/>
            </a:pPr>
            <a:endParaRPr lang="en-US" b="1" i="0" baseline="0" dirty="0">
              <a:latin typeface="+mn-lt"/>
              <a:ea typeface="Times New Roman" charset="0"/>
              <a:cs typeface="Times New Roman" charset="0"/>
            </a:endParaRPr>
          </a:p>
        </p:txBody>
      </p:sp>
      <p:sp>
        <p:nvSpPr>
          <p:cNvPr id="4" name="Slide Number Placeholder 3"/>
          <p:cNvSpPr>
            <a:spLocks noGrp="1"/>
          </p:cNvSpPr>
          <p:nvPr>
            <p:ph type="sldNum" sz="quarter" idx="10"/>
          </p:nvPr>
        </p:nvSpPr>
        <p:spPr/>
        <p:txBody>
          <a:bodyPr/>
          <a:lstStyle/>
          <a:p>
            <a:fld id="{274ED727-8A40-BB4B-A404-BA89C1FAE5F3}" type="slidenum">
              <a:rPr lang="en-US" smtClean="0"/>
              <a:t>6</a:t>
            </a:fld>
            <a:endParaRPr lang="en-US"/>
          </a:p>
        </p:txBody>
      </p:sp>
    </p:spTree>
    <p:extLst>
      <p:ext uri="{BB962C8B-B14F-4D97-AF65-F5344CB8AC3E}">
        <p14:creationId xmlns:p14="http://schemas.microsoft.com/office/powerpoint/2010/main" val="1244014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A6A10D-5DE9-44FA-B941-572BEFCF7915}" type="slidenum">
              <a:rPr lang="en-US" smtClean="0"/>
              <a:t>7</a:t>
            </a:fld>
            <a:endParaRPr lang="en-US"/>
          </a:p>
        </p:txBody>
      </p:sp>
    </p:spTree>
    <p:extLst>
      <p:ext uri="{BB962C8B-B14F-4D97-AF65-F5344CB8AC3E}">
        <p14:creationId xmlns:p14="http://schemas.microsoft.com/office/powerpoint/2010/main" val="4523820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A6A10D-5DE9-44FA-B941-572BEFCF7915}" type="slidenum">
              <a:rPr lang="en-US" smtClean="0"/>
              <a:t>8</a:t>
            </a:fld>
            <a:endParaRPr lang="en-US"/>
          </a:p>
        </p:txBody>
      </p:sp>
    </p:spTree>
    <p:extLst>
      <p:ext uri="{BB962C8B-B14F-4D97-AF65-F5344CB8AC3E}">
        <p14:creationId xmlns:p14="http://schemas.microsoft.com/office/powerpoint/2010/main" val="22154688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A6A10D-5DE9-44FA-B941-572BEFCF7915}" type="slidenum">
              <a:rPr lang="en-US" smtClean="0"/>
              <a:t>9</a:t>
            </a:fld>
            <a:endParaRPr lang="en-US"/>
          </a:p>
        </p:txBody>
      </p:sp>
    </p:spTree>
    <p:extLst>
      <p:ext uri="{BB962C8B-B14F-4D97-AF65-F5344CB8AC3E}">
        <p14:creationId xmlns:p14="http://schemas.microsoft.com/office/powerpoint/2010/main" val="143121001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A6A10D-5DE9-44FA-B941-572BEFCF7915}" type="slidenum">
              <a:rPr lang="en-US" smtClean="0"/>
              <a:t>11</a:t>
            </a:fld>
            <a:endParaRPr lang="en-US"/>
          </a:p>
        </p:txBody>
      </p:sp>
    </p:spTree>
    <p:extLst>
      <p:ext uri="{BB962C8B-B14F-4D97-AF65-F5344CB8AC3E}">
        <p14:creationId xmlns:p14="http://schemas.microsoft.com/office/powerpoint/2010/main" val="30691516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5A6A10D-5DE9-44FA-B941-572BEFCF7915}" type="slidenum">
              <a:rPr lang="en-US" smtClean="0"/>
              <a:t>12</a:t>
            </a:fld>
            <a:endParaRPr lang="en-US"/>
          </a:p>
        </p:txBody>
      </p:sp>
    </p:spTree>
    <p:extLst>
      <p:ext uri="{BB962C8B-B14F-4D97-AF65-F5344CB8AC3E}">
        <p14:creationId xmlns:p14="http://schemas.microsoft.com/office/powerpoint/2010/main" val="28366039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94567-247F-4B86-8CA8-646C0425B59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2D605F5-D074-4224-B295-0C03D8922AA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9689BE3-9DB8-4CA4-BC00-755AC89330FF}"/>
              </a:ext>
            </a:extLst>
          </p:cNvPr>
          <p:cNvSpPr>
            <a:spLocks noGrp="1"/>
          </p:cNvSpPr>
          <p:nvPr>
            <p:ph type="dt" sz="half" idx="10"/>
          </p:nvPr>
        </p:nvSpPr>
        <p:spPr/>
        <p:txBody>
          <a:bodyPr/>
          <a:lstStyle/>
          <a:p>
            <a:fld id="{0E606B33-F399-4EC3-A3A8-FACA1BB410F0}" type="datetimeFigureOut">
              <a:rPr lang="en-US" smtClean="0"/>
              <a:t>12/12/2022</a:t>
            </a:fld>
            <a:endParaRPr lang="en-US"/>
          </a:p>
        </p:txBody>
      </p:sp>
      <p:sp>
        <p:nvSpPr>
          <p:cNvPr id="5" name="Footer Placeholder 4">
            <a:extLst>
              <a:ext uri="{FF2B5EF4-FFF2-40B4-BE49-F238E27FC236}">
                <a16:creationId xmlns:a16="http://schemas.microsoft.com/office/drawing/2014/main" id="{9EF9AC6E-9CB5-4342-933C-3F1B40EE58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A7EAE0-2C03-4E8B-9DAB-ABE092D505BC}"/>
              </a:ext>
            </a:extLst>
          </p:cNvPr>
          <p:cNvSpPr>
            <a:spLocks noGrp="1"/>
          </p:cNvSpPr>
          <p:nvPr>
            <p:ph type="sldNum" sz="quarter" idx="12"/>
          </p:nvPr>
        </p:nvSpPr>
        <p:spPr/>
        <p:txBody>
          <a:bodyPr/>
          <a:lstStyle/>
          <a:p>
            <a:fld id="{84AA1BDA-0CBF-48A5-B698-347876A47C02}" type="slidenum">
              <a:rPr lang="en-US" smtClean="0"/>
              <a:t>‹#›</a:t>
            </a:fld>
            <a:endParaRPr lang="en-US"/>
          </a:p>
        </p:txBody>
      </p:sp>
    </p:spTree>
    <p:extLst>
      <p:ext uri="{BB962C8B-B14F-4D97-AF65-F5344CB8AC3E}">
        <p14:creationId xmlns:p14="http://schemas.microsoft.com/office/powerpoint/2010/main" val="2278638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EEB42-8E43-4B79-B27D-A4C59E311A5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572B963-04D6-48B3-8613-A0193CFE042B}"/>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E37E76-B714-4482-8E3D-D2789310C856}"/>
              </a:ext>
            </a:extLst>
          </p:cNvPr>
          <p:cNvSpPr>
            <a:spLocks noGrp="1"/>
          </p:cNvSpPr>
          <p:nvPr>
            <p:ph type="dt" sz="half" idx="10"/>
          </p:nvPr>
        </p:nvSpPr>
        <p:spPr/>
        <p:txBody>
          <a:bodyPr/>
          <a:lstStyle/>
          <a:p>
            <a:fld id="{0E606B33-F399-4EC3-A3A8-FACA1BB410F0}" type="datetimeFigureOut">
              <a:rPr lang="en-US" smtClean="0"/>
              <a:t>12/12/2022</a:t>
            </a:fld>
            <a:endParaRPr lang="en-US"/>
          </a:p>
        </p:txBody>
      </p:sp>
      <p:sp>
        <p:nvSpPr>
          <p:cNvPr id="5" name="Footer Placeholder 4">
            <a:extLst>
              <a:ext uri="{FF2B5EF4-FFF2-40B4-BE49-F238E27FC236}">
                <a16:creationId xmlns:a16="http://schemas.microsoft.com/office/drawing/2014/main" id="{4AF7FB81-7D18-4B69-A7A6-311C723BD2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0292D0-1731-4134-AA0B-F0C60B491BE9}"/>
              </a:ext>
            </a:extLst>
          </p:cNvPr>
          <p:cNvSpPr>
            <a:spLocks noGrp="1"/>
          </p:cNvSpPr>
          <p:nvPr>
            <p:ph type="sldNum" sz="quarter" idx="12"/>
          </p:nvPr>
        </p:nvSpPr>
        <p:spPr/>
        <p:txBody>
          <a:bodyPr/>
          <a:lstStyle/>
          <a:p>
            <a:fld id="{84AA1BDA-0CBF-48A5-B698-347876A47C02}" type="slidenum">
              <a:rPr lang="en-US" smtClean="0"/>
              <a:t>‹#›</a:t>
            </a:fld>
            <a:endParaRPr lang="en-US"/>
          </a:p>
        </p:txBody>
      </p:sp>
    </p:spTree>
    <p:extLst>
      <p:ext uri="{BB962C8B-B14F-4D97-AF65-F5344CB8AC3E}">
        <p14:creationId xmlns:p14="http://schemas.microsoft.com/office/powerpoint/2010/main" val="20975341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EEC82AA-913A-41C8-9881-9BACE2DFF91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83E5D3F-E8F8-44AD-8EB3-0262A1BBB1F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F240DF-5456-4A30-9FCE-94050E3DFCBB}"/>
              </a:ext>
            </a:extLst>
          </p:cNvPr>
          <p:cNvSpPr>
            <a:spLocks noGrp="1"/>
          </p:cNvSpPr>
          <p:nvPr>
            <p:ph type="dt" sz="half" idx="10"/>
          </p:nvPr>
        </p:nvSpPr>
        <p:spPr/>
        <p:txBody>
          <a:bodyPr/>
          <a:lstStyle/>
          <a:p>
            <a:fld id="{0E606B33-F399-4EC3-A3A8-FACA1BB410F0}" type="datetimeFigureOut">
              <a:rPr lang="en-US" smtClean="0"/>
              <a:t>12/12/2022</a:t>
            </a:fld>
            <a:endParaRPr lang="en-US"/>
          </a:p>
        </p:txBody>
      </p:sp>
      <p:sp>
        <p:nvSpPr>
          <p:cNvPr id="5" name="Footer Placeholder 4">
            <a:extLst>
              <a:ext uri="{FF2B5EF4-FFF2-40B4-BE49-F238E27FC236}">
                <a16:creationId xmlns:a16="http://schemas.microsoft.com/office/drawing/2014/main" id="{3BBF14E1-F835-46ED-8585-84344A16B8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373A2C-3974-4D01-806E-B989258DDD93}"/>
              </a:ext>
            </a:extLst>
          </p:cNvPr>
          <p:cNvSpPr>
            <a:spLocks noGrp="1"/>
          </p:cNvSpPr>
          <p:nvPr>
            <p:ph type="sldNum" sz="quarter" idx="12"/>
          </p:nvPr>
        </p:nvSpPr>
        <p:spPr/>
        <p:txBody>
          <a:bodyPr/>
          <a:lstStyle/>
          <a:p>
            <a:fld id="{84AA1BDA-0CBF-48A5-B698-347876A47C02}" type="slidenum">
              <a:rPr lang="en-US" smtClean="0"/>
              <a:t>‹#›</a:t>
            </a:fld>
            <a:endParaRPr lang="en-US"/>
          </a:p>
        </p:txBody>
      </p:sp>
    </p:spTree>
    <p:extLst>
      <p:ext uri="{BB962C8B-B14F-4D97-AF65-F5344CB8AC3E}">
        <p14:creationId xmlns:p14="http://schemas.microsoft.com/office/powerpoint/2010/main" val="11139436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6705600" cy="1325563"/>
          </a:xfrm>
          <a:prstGeom prst="rect">
            <a:avLst/>
          </a:prstGeom>
        </p:spPr>
        <p:txBody>
          <a:bodyPr/>
          <a:lstStyle>
            <a:lvl1pPr>
              <a:defRPr>
                <a:solidFill>
                  <a:schemeClr val="accent1">
                    <a:lumMod val="75000"/>
                  </a:schemeClr>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3A597458-1800-4688-BA2A-E53237FC4069}" type="datetime1">
              <a:rPr lang="en-US" smtClean="0"/>
              <a:t>12/12/2022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D55589D-DAF6-F843-B664-1C9842A51021}" type="slidenum">
              <a:rPr lang="en-US" smtClean="0"/>
              <a:t>‹#›</a:t>
            </a:fld>
            <a:endParaRPr lang="en-US"/>
          </a:p>
        </p:txBody>
      </p:sp>
      <p:cxnSp>
        <p:nvCxnSpPr>
          <p:cNvPr id="7" name="Straight Connector 6"/>
          <p:cNvCxnSpPr/>
          <p:nvPr userDrawn="1"/>
        </p:nvCxnSpPr>
        <p:spPr>
          <a:xfrm>
            <a:off x="7543800" y="365127"/>
            <a:ext cx="0" cy="1325563"/>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userDrawn="1"/>
        </p:nvCxnSpPr>
        <p:spPr>
          <a:xfrm>
            <a:off x="838201" y="1690689"/>
            <a:ext cx="10788535"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userDrawn="1"/>
        </p:nvSpPr>
        <p:spPr>
          <a:xfrm>
            <a:off x="7976062" y="491737"/>
            <a:ext cx="3650673" cy="1072342"/>
          </a:xfrm>
          <a:prstGeom prst="rect">
            <a:avLst/>
          </a:prstGeom>
          <a:noFill/>
        </p:spPr>
        <p:txBody>
          <a:bodyPr wrap="square" rtlCol="0">
            <a:normAutofit/>
          </a:bodyPr>
          <a:lstStyle/>
          <a:p>
            <a:endParaRPr lang="en-US" sz="1200" dirty="0">
              <a:solidFill>
                <a:schemeClr val="tx1">
                  <a:lumMod val="50000"/>
                  <a:lumOff val="50000"/>
                </a:schemeClr>
              </a:solidFill>
            </a:endParaRPr>
          </a:p>
        </p:txBody>
      </p:sp>
    </p:spTree>
    <p:extLst>
      <p:ext uri="{BB962C8B-B14F-4D97-AF65-F5344CB8AC3E}">
        <p14:creationId xmlns:p14="http://schemas.microsoft.com/office/powerpoint/2010/main" val="3969502813"/>
      </p:ext>
    </p:extLst>
  </p:cSld>
  <p:clrMapOvr>
    <a:masterClrMapping/>
  </p:clrMapOvr>
  <p:transition spd="slow">
    <p:push dir="u"/>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222442" y="6345146"/>
            <a:ext cx="2743200" cy="365125"/>
          </a:xfrm>
        </p:spPr>
        <p:txBody>
          <a:bodyPr/>
          <a:lstStyle/>
          <a:p>
            <a:fld id="{3A597458-1800-4688-BA2A-E53237FC4069}" type="datetime1">
              <a:rPr lang="en-US" smtClean="0"/>
              <a:t>12/12/2022</a:t>
            </a:fld>
            <a:endParaRPr lang="en-US"/>
          </a:p>
        </p:txBody>
      </p:sp>
      <p:sp>
        <p:nvSpPr>
          <p:cNvPr id="13" name="TextBox 12"/>
          <p:cNvSpPr txBox="1"/>
          <p:nvPr userDrawn="1"/>
        </p:nvSpPr>
        <p:spPr>
          <a:xfrm>
            <a:off x="7976065" y="491739"/>
            <a:ext cx="3650673" cy="1072342"/>
          </a:xfrm>
          <a:prstGeom prst="rect">
            <a:avLst/>
          </a:prstGeom>
          <a:noFill/>
        </p:spPr>
        <p:txBody>
          <a:bodyPr wrap="square" rtlCol="0">
            <a:normAutofit/>
          </a:bodyPr>
          <a:lstStyle/>
          <a:p>
            <a:endParaRPr lang="en-US" sz="848" dirty="0">
              <a:solidFill>
                <a:schemeClr val="tx1">
                  <a:lumMod val="50000"/>
                  <a:lumOff val="50000"/>
                </a:schemeClr>
              </a:solidFill>
            </a:endParaRPr>
          </a:p>
        </p:txBody>
      </p:sp>
    </p:spTree>
    <p:extLst>
      <p:ext uri="{BB962C8B-B14F-4D97-AF65-F5344CB8AC3E}">
        <p14:creationId xmlns:p14="http://schemas.microsoft.com/office/powerpoint/2010/main" val="1097762204"/>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D480AE-CD3D-4365-BCE3-14E99E6CF5A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64CC8E5-F0BB-41E9-AC85-719727430B8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BEF413-91AA-4934-B432-6A2F05658282}"/>
              </a:ext>
            </a:extLst>
          </p:cNvPr>
          <p:cNvSpPr>
            <a:spLocks noGrp="1"/>
          </p:cNvSpPr>
          <p:nvPr>
            <p:ph type="dt" sz="half" idx="10"/>
          </p:nvPr>
        </p:nvSpPr>
        <p:spPr/>
        <p:txBody>
          <a:bodyPr/>
          <a:lstStyle/>
          <a:p>
            <a:fld id="{0E606B33-F399-4EC3-A3A8-FACA1BB410F0}" type="datetimeFigureOut">
              <a:rPr lang="en-US" smtClean="0"/>
              <a:t>12/12/2022</a:t>
            </a:fld>
            <a:endParaRPr lang="en-US"/>
          </a:p>
        </p:txBody>
      </p:sp>
      <p:sp>
        <p:nvSpPr>
          <p:cNvPr id="5" name="Footer Placeholder 4">
            <a:extLst>
              <a:ext uri="{FF2B5EF4-FFF2-40B4-BE49-F238E27FC236}">
                <a16:creationId xmlns:a16="http://schemas.microsoft.com/office/drawing/2014/main" id="{5675BE65-7F5A-4ED2-97C6-05B3D8C5105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C6D7CF-938A-4FD3-8E88-0BB545147FB9}"/>
              </a:ext>
            </a:extLst>
          </p:cNvPr>
          <p:cNvSpPr>
            <a:spLocks noGrp="1"/>
          </p:cNvSpPr>
          <p:nvPr>
            <p:ph type="sldNum" sz="quarter" idx="12"/>
          </p:nvPr>
        </p:nvSpPr>
        <p:spPr/>
        <p:txBody>
          <a:bodyPr/>
          <a:lstStyle/>
          <a:p>
            <a:fld id="{84AA1BDA-0CBF-48A5-B698-347876A47C02}" type="slidenum">
              <a:rPr lang="en-US" smtClean="0"/>
              <a:t>‹#›</a:t>
            </a:fld>
            <a:endParaRPr lang="en-US"/>
          </a:p>
        </p:txBody>
      </p:sp>
    </p:spTree>
    <p:extLst>
      <p:ext uri="{BB962C8B-B14F-4D97-AF65-F5344CB8AC3E}">
        <p14:creationId xmlns:p14="http://schemas.microsoft.com/office/powerpoint/2010/main" val="2079460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87619-A7E3-4608-8ACD-E21F1527180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0E4C78C-0095-4B06-B214-8A746736C19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F12F488-E701-4323-B315-8C9EE657CAF2}"/>
              </a:ext>
            </a:extLst>
          </p:cNvPr>
          <p:cNvSpPr>
            <a:spLocks noGrp="1"/>
          </p:cNvSpPr>
          <p:nvPr>
            <p:ph type="dt" sz="half" idx="10"/>
          </p:nvPr>
        </p:nvSpPr>
        <p:spPr/>
        <p:txBody>
          <a:bodyPr/>
          <a:lstStyle/>
          <a:p>
            <a:fld id="{0E606B33-F399-4EC3-A3A8-FACA1BB410F0}" type="datetimeFigureOut">
              <a:rPr lang="en-US" smtClean="0"/>
              <a:t>12/12/2022</a:t>
            </a:fld>
            <a:endParaRPr lang="en-US"/>
          </a:p>
        </p:txBody>
      </p:sp>
      <p:sp>
        <p:nvSpPr>
          <p:cNvPr id="5" name="Footer Placeholder 4">
            <a:extLst>
              <a:ext uri="{FF2B5EF4-FFF2-40B4-BE49-F238E27FC236}">
                <a16:creationId xmlns:a16="http://schemas.microsoft.com/office/drawing/2014/main" id="{900C32CE-CDE8-4DB5-8E18-43C4D7536F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E62D31-7110-4078-8C9E-2486F9CC2532}"/>
              </a:ext>
            </a:extLst>
          </p:cNvPr>
          <p:cNvSpPr>
            <a:spLocks noGrp="1"/>
          </p:cNvSpPr>
          <p:nvPr>
            <p:ph type="sldNum" sz="quarter" idx="12"/>
          </p:nvPr>
        </p:nvSpPr>
        <p:spPr/>
        <p:txBody>
          <a:bodyPr/>
          <a:lstStyle/>
          <a:p>
            <a:fld id="{84AA1BDA-0CBF-48A5-B698-347876A47C02}" type="slidenum">
              <a:rPr lang="en-US" smtClean="0"/>
              <a:t>‹#›</a:t>
            </a:fld>
            <a:endParaRPr lang="en-US"/>
          </a:p>
        </p:txBody>
      </p:sp>
    </p:spTree>
    <p:extLst>
      <p:ext uri="{BB962C8B-B14F-4D97-AF65-F5344CB8AC3E}">
        <p14:creationId xmlns:p14="http://schemas.microsoft.com/office/powerpoint/2010/main" val="3042527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43934C-9B9B-406C-BA58-5A4F81061AF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9771FA-10A4-4BCA-9E51-9CFB5AF0F20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12B36EC-E72C-4D54-B998-4B2A95FDA85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FC9FE1A-8915-4630-9395-790944829C9C}"/>
              </a:ext>
            </a:extLst>
          </p:cNvPr>
          <p:cNvSpPr>
            <a:spLocks noGrp="1"/>
          </p:cNvSpPr>
          <p:nvPr>
            <p:ph type="dt" sz="half" idx="10"/>
          </p:nvPr>
        </p:nvSpPr>
        <p:spPr/>
        <p:txBody>
          <a:bodyPr/>
          <a:lstStyle/>
          <a:p>
            <a:fld id="{0E606B33-F399-4EC3-A3A8-FACA1BB410F0}" type="datetimeFigureOut">
              <a:rPr lang="en-US" smtClean="0"/>
              <a:t>12/12/2022</a:t>
            </a:fld>
            <a:endParaRPr lang="en-US"/>
          </a:p>
        </p:txBody>
      </p:sp>
      <p:sp>
        <p:nvSpPr>
          <p:cNvPr id="6" name="Footer Placeholder 5">
            <a:extLst>
              <a:ext uri="{FF2B5EF4-FFF2-40B4-BE49-F238E27FC236}">
                <a16:creationId xmlns:a16="http://schemas.microsoft.com/office/drawing/2014/main" id="{18AD2D4A-9D99-4336-A58B-3ED6241D9C1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DBF1CB-7582-4714-B397-A3C118038C04}"/>
              </a:ext>
            </a:extLst>
          </p:cNvPr>
          <p:cNvSpPr>
            <a:spLocks noGrp="1"/>
          </p:cNvSpPr>
          <p:nvPr>
            <p:ph type="sldNum" sz="quarter" idx="12"/>
          </p:nvPr>
        </p:nvSpPr>
        <p:spPr/>
        <p:txBody>
          <a:bodyPr/>
          <a:lstStyle/>
          <a:p>
            <a:fld id="{84AA1BDA-0CBF-48A5-B698-347876A47C02}" type="slidenum">
              <a:rPr lang="en-US" smtClean="0"/>
              <a:t>‹#›</a:t>
            </a:fld>
            <a:endParaRPr lang="en-US"/>
          </a:p>
        </p:txBody>
      </p:sp>
    </p:spTree>
    <p:extLst>
      <p:ext uri="{BB962C8B-B14F-4D97-AF65-F5344CB8AC3E}">
        <p14:creationId xmlns:p14="http://schemas.microsoft.com/office/powerpoint/2010/main" val="21174631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FDD7E-3A73-4390-951D-D3A6C5F4175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E2082A4-494F-4E0D-8E56-05909F71CB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BF859DC-E57B-40FF-9BF9-00B1EEB19B8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F8BC3C7-0532-47FC-9413-9B9477EC8F5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61E25B5-0BB3-400E-BCC9-3DAB57D6D7F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A94CE36-A793-4463-A26E-62077DB253DA}"/>
              </a:ext>
            </a:extLst>
          </p:cNvPr>
          <p:cNvSpPr>
            <a:spLocks noGrp="1"/>
          </p:cNvSpPr>
          <p:nvPr>
            <p:ph type="dt" sz="half" idx="10"/>
          </p:nvPr>
        </p:nvSpPr>
        <p:spPr/>
        <p:txBody>
          <a:bodyPr/>
          <a:lstStyle/>
          <a:p>
            <a:fld id="{0E606B33-F399-4EC3-A3A8-FACA1BB410F0}" type="datetimeFigureOut">
              <a:rPr lang="en-US" smtClean="0"/>
              <a:t>12/12/2022</a:t>
            </a:fld>
            <a:endParaRPr lang="en-US"/>
          </a:p>
        </p:txBody>
      </p:sp>
      <p:sp>
        <p:nvSpPr>
          <p:cNvPr id="8" name="Footer Placeholder 7">
            <a:extLst>
              <a:ext uri="{FF2B5EF4-FFF2-40B4-BE49-F238E27FC236}">
                <a16:creationId xmlns:a16="http://schemas.microsoft.com/office/drawing/2014/main" id="{D37DEB14-25DB-4BE0-A39F-A56A442EBD8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86291FD-73C7-476F-A9EB-BE0447EC6982}"/>
              </a:ext>
            </a:extLst>
          </p:cNvPr>
          <p:cNvSpPr>
            <a:spLocks noGrp="1"/>
          </p:cNvSpPr>
          <p:nvPr>
            <p:ph type="sldNum" sz="quarter" idx="12"/>
          </p:nvPr>
        </p:nvSpPr>
        <p:spPr/>
        <p:txBody>
          <a:bodyPr/>
          <a:lstStyle/>
          <a:p>
            <a:fld id="{84AA1BDA-0CBF-48A5-B698-347876A47C02}" type="slidenum">
              <a:rPr lang="en-US" smtClean="0"/>
              <a:t>‹#›</a:t>
            </a:fld>
            <a:endParaRPr lang="en-US"/>
          </a:p>
        </p:txBody>
      </p:sp>
    </p:spTree>
    <p:extLst>
      <p:ext uri="{BB962C8B-B14F-4D97-AF65-F5344CB8AC3E}">
        <p14:creationId xmlns:p14="http://schemas.microsoft.com/office/powerpoint/2010/main" val="507471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45C0D-63E8-40F3-A37F-BCBA9F4EC7B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4E44D21-067C-43ED-AFFB-97FA0A5E16C2}"/>
              </a:ext>
            </a:extLst>
          </p:cNvPr>
          <p:cNvSpPr>
            <a:spLocks noGrp="1"/>
          </p:cNvSpPr>
          <p:nvPr>
            <p:ph type="dt" sz="half" idx="10"/>
          </p:nvPr>
        </p:nvSpPr>
        <p:spPr/>
        <p:txBody>
          <a:bodyPr/>
          <a:lstStyle/>
          <a:p>
            <a:fld id="{0E606B33-F399-4EC3-A3A8-FACA1BB410F0}" type="datetimeFigureOut">
              <a:rPr lang="en-US" smtClean="0"/>
              <a:t>12/12/2022</a:t>
            </a:fld>
            <a:endParaRPr lang="en-US"/>
          </a:p>
        </p:txBody>
      </p:sp>
      <p:sp>
        <p:nvSpPr>
          <p:cNvPr id="4" name="Footer Placeholder 3">
            <a:extLst>
              <a:ext uri="{FF2B5EF4-FFF2-40B4-BE49-F238E27FC236}">
                <a16:creationId xmlns:a16="http://schemas.microsoft.com/office/drawing/2014/main" id="{1F473126-3DBD-4C98-B827-D836FA6D945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20F1EC3-7ACA-48FF-86B1-3D27747A3EA0}"/>
              </a:ext>
            </a:extLst>
          </p:cNvPr>
          <p:cNvSpPr>
            <a:spLocks noGrp="1"/>
          </p:cNvSpPr>
          <p:nvPr>
            <p:ph type="sldNum" sz="quarter" idx="12"/>
          </p:nvPr>
        </p:nvSpPr>
        <p:spPr/>
        <p:txBody>
          <a:bodyPr/>
          <a:lstStyle/>
          <a:p>
            <a:fld id="{84AA1BDA-0CBF-48A5-B698-347876A47C02}" type="slidenum">
              <a:rPr lang="en-US" smtClean="0"/>
              <a:t>‹#›</a:t>
            </a:fld>
            <a:endParaRPr lang="en-US"/>
          </a:p>
        </p:txBody>
      </p:sp>
    </p:spTree>
    <p:extLst>
      <p:ext uri="{BB962C8B-B14F-4D97-AF65-F5344CB8AC3E}">
        <p14:creationId xmlns:p14="http://schemas.microsoft.com/office/powerpoint/2010/main" val="1604882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33BB60-7BA3-4631-A92F-C34567CE37FC}"/>
              </a:ext>
            </a:extLst>
          </p:cNvPr>
          <p:cNvSpPr>
            <a:spLocks noGrp="1"/>
          </p:cNvSpPr>
          <p:nvPr>
            <p:ph type="dt" sz="half" idx="10"/>
          </p:nvPr>
        </p:nvSpPr>
        <p:spPr/>
        <p:txBody>
          <a:bodyPr/>
          <a:lstStyle/>
          <a:p>
            <a:fld id="{0E606B33-F399-4EC3-A3A8-FACA1BB410F0}" type="datetimeFigureOut">
              <a:rPr lang="en-US" smtClean="0"/>
              <a:t>12/12/2022</a:t>
            </a:fld>
            <a:endParaRPr lang="en-US"/>
          </a:p>
        </p:txBody>
      </p:sp>
      <p:sp>
        <p:nvSpPr>
          <p:cNvPr id="3" name="Footer Placeholder 2">
            <a:extLst>
              <a:ext uri="{FF2B5EF4-FFF2-40B4-BE49-F238E27FC236}">
                <a16:creationId xmlns:a16="http://schemas.microsoft.com/office/drawing/2014/main" id="{C2C3B298-C7A6-4D71-BDDF-7367DC2F2CB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9F2980A-1CD7-4A15-9E51-CD3763C25DB6}"/>
              </a:ext>
            </a:extLst>
          </p:cNvPr>
          <p:cNvSpPr>
            <a:spLocks noGrp="1"/>
          </p:cNvSpPr>
          <p:nvPr>
            <p:ph type="sldNum" sz="quarter" idx="12"/>
          </p:nvPr>
        </p:nvSpPr>
        <p:spPr/>
        <p:txBody>
          <a:bodyPr/>
          <a:lstStyle/>
          <a:p>
            <a:fld id="{84AA1BDA-0CBF-48A5-B698-347876A47C02}" type="slidenum">
              <a:rPr lang="en-US" smtClean="0"/>
              <a:t>‹#›</a:t>
            </a:fld>
            <a:endParaRPr lang="en-US"/>
          </a:p>
        </p:txBody>
      </p:sp>
    </p:spTree>
    <p:extLst>
      <p:ext uri="{BB962C8B-B14F-4D97-AF65-F5344CB8AC3E}">
        <p14:creationId xmlns:p14="http://schemas.microsoft.com/office/powerpoint/2010/main" val="3577998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52B09-4419-4477-A8D8-154090B02F4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9D1FAE1-EBC8-478F-A7E2-9EE005A3872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6255F5D-A421-4092-8CF3-94C9D496C9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5CFAD56-641C-4621-A199-66DA8569463C}"/>
              </a:ext>
            </a:extLst>
          </p:cNvPr>
          <p:cNvSpPr>
            <a:spLocks noGrp="1"/>
          </p:cNvSpPr>
          <p:nvPr>
            <p:ph type="dt" sz="half" idx="10"/>
          </p:nvPr>
        </p:nvSpPr>
        <p:spPr/>
        <p:txBody>
          <a:bodyPr/>
          <a:lstStyle/>
          <a:p>
            <a:fld id="{0E606B33-F399-4EC3-A3A8-FACA1BB410F0}" type="datetimeFigureOut">
              <a:rPr lang="en-US" smtClean="0"/>
              <a:t>12/12/2022</a:t>
            </a:fld>
            <a:endParaRPr lang="en-US"/>
          </a:p>
        </p:txBody>
      </p:sp>
      <p:sp>
        <p:nvSpPr>
          <p:cNvPr id="6" name="Footer Placeholder 5">
            <a:extLst>
              <a:ext uri="{FF2B5EF4-FFF2-40B4-BE49-F238E27FC236}">
                <a16:creationId xmlns:a16="http://schemas.microsoft.com/office/drawing/2014/main" id="{0D0C15FD-38F6-4974-89DF-1954D11672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9FD68BF-BC36-41F1-BC39-25A3CDE70526}"/>
              </a:ext>
            </a:extLst>
          </p:cNvPr>
          <p:cNvSpPr>
            <a:spLocks noGrp="1"/>
          </p:cNvSpPr>
          <p:nvPr>
            <p:ph type="sldNum" sz="quarter" idx="12"/>
          </p:nvPr>
        </p:nvSpPr>
        <p:spPr/>
        <p:txBody>
          <a:bodyPr/>
          <a:lstStyle/>
          <a:p>
            <a:fld id="{84AA1BDA-0CBF-48A5-B698-347876A47C02}" type="slidenum">
              <a:rPr lang="en-US" smtClean="0"/>
              <a:t>‹#›</a:t>
            </a:fld>
            <a:endParaRPr lang="en-US"/>
          </a:p>
        </p:txBody>
      </p:sp>
    </p:spTree>
    <p:extLst>
      <p:ext uri="{BB962C8B-B14F-4D97-AF65-F5344CB8AC3E}">
        <p14:creationId xmlns:p14="http://schemas.microsoft.com/office/powerpoint/2010/main" val="40631673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09AA6-41D2-4C33-9AA8-5F8D5559D3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96EC57A-4715-4EA3-BE36-723A345182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56F883C-CAED-4324-BF6C-F196B3CD8A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C0D908-D6D2-448D-A8E2-F8D87898FC36}"/>
              </a:ext>
            </a:extLst>
          </p:cNvPr>
          <p:cNvSpPr>
            <a:spLocks noGrp="1"/>
          </p:cNvSpPr>
          <p:nvPr>
            <p:ph type="dt" sz="half" idx="10"/>
          </p:nvPr>
        </p:nvSpPr>
        <p:spPr/>
        <p:txBody>
          <a:bodyPr/>
          <a:lstStyle/>
          <a:p>
            <a:fld id="{0E606B33-F399-4EC3-A3A8-FACA1BB410F0}" type="datetimeFigureOut">
              <a:rPr lang="en-US" smtClean="0"/>
              <a:t>12/12/2022</a:t>
            </a:fld>
            <a:endParaRPr lang="en-US"/>
          </a:p>
        </p:txBody>
      </p:sp>
      <p:sp>
        <p:nvSpPr>
          <p:cNvPr id="6" name="Footer Placeholder 5">
            <a:extLst>
              <a:ext uri="{FF2B5EF4-FFF2-40B4-BE49-F238E27FC236}">
                <a16:creationId xmlns:a16="http://schemas.microsoft.com/office/drawing/2014/main" id="{84E4B646-53BB-4185-BAFE-A2E69D4E52A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1A95A7-500E-45D6-B7B9-C7BFABEF6681}"/>
              </a:ext>
            </a:extLst>
          </p:cNvPr>
          <p:cNvSpPr>
            <a:spLocks noGrp="1"/>
          </p:cNvSpPr>
          <p:nvPr>
            <p:ph type="sldNum" sz="quarter" idx="12"/>
          </p:nvPr>
        </p:nvSpPr>
        <p:spPr/>
        <p:txBody>
          <a:bodyPr/>
          <a:lstStyle/>
          <a:p>
            <a:fld id="{84AA1BDA-0CBF-48A5-B698-347876A47C02}" type="slidenum">
              <a:rPr lang="en-US" smtClean="0"/>
              <a:t>‹#›</a:t>
            </a:fld>
            <a:endParaRPr lang="en-US"/>
          </a:p>
        </p:txBody>
      </p:sp>
    </p:spTree>
    <p:extLst>
      <p:ext uri="{BB962C8B-B14F-4D97-AF65-F5344CB8AC3E}">
        <p14:creationId xmlns:p14="http://schemas.microsoft.com/office/powerpoint/2010/main" val="36697745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ED9559-B532-4F49-A45F-CF7E19BDFFF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ED0A408-B319-47B6-8F71-EB2C9F807B4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F3AA71-07E9-4221-8851-CB2E0653C68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E606B33-F399-4EC3-A3A8-FACA1BB410F0}" type="datetimeFigureOut">
              <a:rPr lang="en-US" smtClean="0"/>
              <a:t>12/12/2022</a:t>
            </a:fld>
            <a:endParaRPr lang="en-US"/>
          </a:p>
        </p:txBody>
      </p:sp>
      <p:sp>
        <p:nvSpPr>
          <p:cNvPr id="5" name="Footer Placeholder 4">
            <a:extLst>
              <a:ext uri="{FF2B5EF4-FFF2-40B4-BE49-F238E27FC236}">
                <a16:creationId xmlns:a16="http://schemas.microsoft.com/office/drawing/2014/main" id="{7EB0355A-AADB-4E7C-87A3-B6AC5045F7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EAC04BB-0537-4140-BFB8-F5CC0FC7F6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AA1BDA-0CBF-48A5-B698-347876A47C02}" type="slidenum">
              <a:rPr lang="en-US" smtClean="0"/>
              <a:t>‹#›</a:t>
            </a:fld>
            <a:endParaRPr lang="en-US"/>
          </a:p>
        </p:txBody>
      </p:sp>
    </p:spTree>
    <p:extLst>
      <p:ext uri="{BB962C8B-B14F-4D97-AF65-F5344CB8AC3E}">
        <p14:creationId xmlns:p14="http://schemas.microsoft.com/office/powerpoint/2010/main" val="17936451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hyperlink" Target="http://www.justculture.co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www.thinkreliability.co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78DE5A-0B69-45A2-973A-5FCBF983CAD7}"/>
              </a:ext>
            </a:extLst>
          </p:cNvPr>
          <p:cNvSpPr>
            <a:spLocks noGrp="1"/>
          </p:cNvSpPr>
          <p:nvPr>
            <p:ph idx="1"/>
          </p:nvPr>
        </p:nvSpPr>
        <p:spPr>
          <a:xfrm>
            <a:off x="1025073" y="1627705"/>
            <a:ext cx="10515600" cy="4351338"/>
          </a:xfrm>
        </p:spPr>
        <p:txBody>
          <a:bodyPr>
            <a:normAutofit/>
          </a:bodyPr>
          <a:lstStyle/>
          <a:p>
            <a:pPr marL="0" indent="0">
              <a:buNone/>
            </a:pPr>
            <a:r>
              <a:rPr lang="en-US" sz="4800" dirty="0">
                <a:latin typeface="Raleway" pitchFamily="2" charset="0"/>
              </a:rPr>
              <a:t>Cause Mapping – </a:t>
            </a:r>
          </a:p>
          <a:p>
            <a:pPr marL="0" indent="0" algn="ctr">
              <a:buNone/>
            </a:pPr>
            <a:r>
              <a:rPr lang="en-US" sz="3600" dirty="0">
                <a:latin typeface="Raleway" pitchFamily="2" charset="0"/>
              </a:rPr>
              <a:t>A powerful tool to understand how </a:t>
            </a:r>
          </a:p>
          <a:p>
            <a:pPr marL="0" indent="0" algn="ctr">
              <a:buNone/>
            </a:pPr>
            <a:r>
              <a:rPr lang="en-US" sz="3600" dirty="0">
                <a:latin typeface="Raleway" pitchFamily="2" charset="0"/>
              </a:rPr>
              <a:t>events of harm have occurred </a:t>
            </a:r>
          </a:p>
          <a:p>
            <a:pPr marL="0" indent="0" algn="ctr">
              <a:buNone/>
            </a:pPr>
            <a:r>
              <a:rPr lang="en-US" sz="3600" dirty="0">
                <a:latin typeface="Raleway" pitchFamily="2" charset="0"/>
              </a:rPr>
              <a:t>and to aid in the redesign of processes</a:t>
            </a:r>
          </a:p>
          <a:p>
            <a:pPr marL="0" indent="0" algn="ctr">
              <a:buNone/>
            </a:pPr>
            <a:r>
              <a:rPr lang="en-US" sz="3600" dirty="0">
                <a:latin typeface="Raleway" pitchFamily="2" charset="0"/>
              </a:rPr>
              <a:t>and systems so future similar</a:t>
            </a:r>
          </a:p>
          <a:p>
            <a:pPr marL="0" indent="0" algn="ctr">
              <a:lnSpc>
                <a:spcPct val="100000"/>
              </a:lnSpc>
              <a:spcBef>
                <a:spcPts val="0"/>
              </a:spcBef>
              <a:buNone/>
            </a:pPr>
            <a:r>
              <a:rPr lang="en-US" sz="3600" dirty="0">
                <a:latin typeface="Raleway" pitchFamily="2" charset="0"/>
              </a:rPr>
              <a:t>events of harm are avoided. </a:t>
            </a:r>
            <a:r>
              <a:rPr lang="en-US" sz="4800" dirty="0">
                <a:latin typeface="Raleway" pitchFamily="2" charset="0"/>
              </a:rPr>
              <a:t>	</a:t>
            </a:r>
            <a:endParaRPr lang="en-US" sz="4800" dirty="0"/>
          </a:p>
        </p:txBody>
      </p:sp>
      <p:sp>
        <p:nvSpPr>
          <p:cNvPr id="9" name="Rectangle 8">
            <a:extLst>
              <a:ext uri="{FF2B5EF4-FFF2-40B4-BE49-F238E27FC236}">
                <a16:creationId xmlns:a16="http://schemas.microsoft.com/office/drawing/2014/main" id="{81885F9D-2629-4D3B-86CE-7E946224C6C3}"/>
              </a:ext>
            </a:extLst>
          </p:cNvPr>
          <p:cNvSpPr/>
          <p:nvPr/>
        </p:nvSpPr>
        <p:spPr>
          <a:xfrm>
            <a:off x="0" y="0"/>
            <a:ext cx="12192000" cy="6858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Logo, company name&#10;&#10;Description automatically generated">
            <a:extLst>
              <a:ext uri="{FF2B5EF4-FFF2-40B4-BE49-F238E27FC236}">
                <a16:creationId xmlns:a16="http://schemas.microsoft.com/office/drawing/2014/main" id="{24A0D7D8-3F0E-45CF-BD60-A7F6CED7C76E}"/>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35465" y="-101600"/>
            <a:ext cx="2473476" cy="1030237"/>
          </a:xfrm>
          <a:prstGeom prst="rect">
            <a:avLst/>
          </a:prstGeom>
        </p:spPr>
      </p:pic>
      <p:pic>
        <p:nvPicPr>
          <p:cNvPr id="10" name="Picture 9" descr="Icon&#10;&#10;Description automatically generated">
            <a:extLst>
              <a:ext uri="{FF2B5EF4-FFF2-40B4-BE49-F238E27FC236}">
                <a16:creationId xmlns:a16="http://schemas.microsoft.com/office/drawing/2014/main" id="{6A45BF5E-7F70-419A-B4B6-705F1288C74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395351" y="119834"/>
            <a:ext cx="2081542" cy="2081542"/>
          </a:xfrm>
          <a:prstGeom prst="rect">
            <a:avLst/>
          </a:prstGeom>
        </p:spPr>
      </p:pic>
    </p:spTree>
    <p:extLst>
      <p:ext uri="{BB962C8B-B14F-4D97-AF65-F5344CB8AC3E}">
        <p14:creationId xmlns:p14="http://schemas.microsoft.com/office/powerpoint/2010/main" val="2594535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9D4FC-C28B-4828-846A-2F51918B2C62}"/>
              </a:ext>
            </a:extLst>
          </p:cNvPr>
          <p:cNvSpPr>
            <a:spLocks noGrp="1"/>
          </p:cNvSpPr>
          <p:nvPr>
            <p:ph type="title"/>
          </p:nvPr>
        </p:nvSpPr>
        <p:spPr/>
        <p:txBody>
          <a:bodyPr/>
          <a:lstStyle/>
          <a:p>
            <a:pPr algn="ctr"/>
            <a:r>
              <a:rPr lang="en-US" dirty="0">
                <a:latin typeface="Raleway" pitchFamily="2" charset="0"/>
              </a:rPr>
              <a:t>How a Cause Map Differs From Fishbone Diagram</a:t>
            </a:r>
          </a:p>
        </p:txBody>
      </p:sp>
      <p:sp>
        <p:nvSpPr>
          <p:cNvPr id="3" name="Content Placeholder 2">
            <a:extLst>
              <a:ext uri="{FF2B5EF4-FFF2-40B4-BE49-F238E27FC236}">
                <a16:creationId xmlns:a16="http://schemas.microsoft.com/office/drawing/2014/main" id="{E878DE5A-0B69-45A2-973A-5FCBF983CAD7}"/>
              </a:ext>
            </a:extLst>
          </p:cNvPr>
          <p:cNvSpPr>
            <a:spLocks noGrp="1"/>
          </p:cNvSpPr>
          <p:nvPr>
            <p:ph idx="1"/>
          </p:nvPr>
        </p:nvSpPr>
        <p:spPr>
          <a:xfrm>
            <a:off x="838199" y="1825625"/>
            <a:ext cx="10661073" cy="4351338"/>
          </a:xfrm>
        </p:spPr>
        <p:txBody>
          <a:bodyPr>
            <a:normAutofit fontScale="70000" lnSpcReduction="20000"/>
          </a:bodyPr>
          <a:lstStyle/>
          <a:p>
            <a:pPr>
              <a:lnSpc>
                <a:spcPct val="100000"/>
              </a:lnSpc>
              <a:spcBef>
                <a:spcPts val="0"/>
              </a:spcBef>
              <a:buFont typeface="Wingdings" panose="05000000000000000000" pitchFamily="2" charset="2"/>
              <a:buChar char="Ø"/>
            </a:pPr>
            <a:r>
              <a:rPr lang="en-US" sz="3200" dirty="0"/>
              <a:t>In addition to asking why, a Cause Maps asks, “What was required to produce this effect?”</a:t>
            </a:r>
          </a:p>
          <a:p>
            <a:pPr marL="0" indent="0">
              <a:lnSpc>
                <a:spcPct val="100000"/>
              </a:lnSpc>
              <a:spcBef>
                <a:spcPts val="0"/>
              </a:spcBef>
              <a:buNone/>
            </a:pPr>
            <a:endParaRPr lang="en-US" sz="3200" dirty="0"/>
          </a:p>
          <a:p>
            <a:pPr>
              <a:lnSpc>
                <a:spcPct val="100000"/>
              </a:lnSpc>
              <a:spcBef>
                <a:spcPts val="0"/>
              </a:spcBef>
              <a:buFont typeface="Wingdings" panose="05000000000000000000" pitchFamily="2" charset="2"/>
              <a:buChar char="Ø"/>
            </a:pPr>
            <a:r>
              <a:rPr lang="en-US" sz="3200" dirty="0"/>
              <a:t>Anything that is required to produce an effect is considered a cause.</a:t>
            </a:r>
          </a:p>
          <a:p>
            <a:pPr marL="0" indent="0">
              <a:lnSpc>
                <a:spcPct val="100000"/>
              </a:lnSpc>
              <a:spcBef>
                <a:spcPts val="0"/>
              </a:spcBef>
              <a:buNone/>
            </a:pPr>
            <a:endParaRPr lang="en-US" sz="3200" dirty="0"/>
          </a:p>
          <a:p>
            <a:pPr>
              <a:lnSpc>
                <a:spcPct val="100000"/>
              </a:lnSpc>
              <a:spcBef>
                <a:spcPts val="0"/>
              </a:spcBef>
              <a:buFont typeface="Wingdings" panose="05000000000000000000" pitchFamily="2" charset="2"/>
              <a:buChar char="Ø"/>
            </a:pPr>
            <a:r>
              <a:rPr lang="en-US" dirty="0"/>
              <a:t> </a:t>
            </a:r>
            <a:r>
              <a:rPr lang="en-US" sz="3200" dirty="0"/>
              <a:t>Provides a more complete representation of the actual issue and the interaction of the causes. </a:t>
            </a:r>
          </a:p>
          <a:p>
            <a:pPr marL="0" indent="0">
              <a:lnSpc>
                <a:spcPct val="100000"/>
              </a:lnSpc>
              <a:spcBef>
                <a:spcPts val="0"/>
              </a:spcBef>
              <a:buNone/>
            </a:pPr>
            <a:endParaRPr lang="en-US" sz="3200" dirty="0"/>
          </a:p>
          <a:p>
            <a:pPr>
              <a:lnSpc>
                <a:spcPct val="100000"/>
              </a:lnSpc>
              <a:spcBef>
                <a:spcPts val="0"/>
              </a:spcBef>
              <a:buFont typeface="Wingdings" panose="05000000000000000000" pitchFamily="2" charset="2"/>
              <a:buChar char="Ø"/>
            </a:pPr>
            <a:r>
              <a:rPr lang="en-US" sz="3200" dirty="0"/>
              <a:t>Helps visualize the chain of events that led to the outcome.  Helps identify system problems and latent conditions that were root causes of the outcome.</a:t>
            </a:r>
          </a:p>
          <a:p>
            <a:pPr marL="0" indent="0">
              <a:lnSpc>
                <a:spcPct val="100000"/>
              </a:lnSpc>
              <a:spcBef>
                <a:spcPts val="0"/>
              </a:spcBef>
              <a:buNone/>
            </a:pPr>
            <a:endParaRPr lang="en-US" sz="3200" dirty="0"/>
          </a:p>
          <a:p>
            <a:pPr>
              <a:buFont typeface="Wingdings" panose="05000000000000000000" pitchFamily="2" charset="2"/>
              <a:buChar char="Ø"/>
            </a:pPr>
            <a:r>
              <a:rPr lang="en-US" sz="3200" dirty="0"/>
              <a:t>Allows you to identify more potential solutions and ensure that your solutions will break the causal chain that led to the event.</a:t>
            </a:r>
          </a:p>
          <a:p>
            <a:pPr marL="0" indent="0">
              <a:buNone/>
            </a:pPr>
            <a:endParaRPr lang="en-US" sz="3200" dirty="0"/>
          </a:p>
          <a:p>
            <a:pPr>
              <a:buFont typeface="Wingdings" panose="05000000000000000000" pitchFamily="2" charset="2"/>
              <a:buChar char="Ø"/>
            </a:pPr>
            <a:r>
              <a:rPr lang="en-US" sz="3200" dirty="0"/>
              <a:t>A Fishbone Diagram categorizes causes rather than mapping the chain of events that occurred to produce an undesired outcome.  It can be useful in aggregate RCAs.</a:t>
            </a:r>
          </a:p>
        </p:txBody>
      </p:sp>
      <p:sp>
        <p:nvSpPr>
          <p:cNvPr id="9" name="Rectangle 8">
            <a:extLst>
              <a:ext uri="{FF2B5EF4-FFF2-40B4-BE49-F238E27FC236}">
                <a16:creationId xmlns:a16="http://schemas.microsoft.com/office/drawing/2014/main" id="{81885F9D-2629-4D3B-86CE-7E946224C6C3}"/>
              </a:ext>
            </a:extLst>
          </p:cNvPr>
          <p:cNvSpPr/>
          <p:nvPr/>
        </p:nvSpPr>
        <p:spPr>
          <a:xfrm>
            <a:off x="0" y="0"/>
            <a:ext cx="12192000" cy="6858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074133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Process 3">
            <a:extLst>
              <a:ext uri="{FF2B5EF4-FFF2-40B4-BE49-F238E27FC236}">
                <a16:creationId xmlns:a16="http://schemas.microsoft.com/office/drawing/2014/main" id="{2831FE11-D793-4AEF-8B8F-464BA92CCF9D}"/>
              </a:ext>
            </a:extLst>
          </p:cNvPr>
          <p:cNvSpPr/>
          <p:nvPr/>
        </p:nvSpPr>
        <p:spPr>
          <a:xfrm>
            <a:off x="9627804" y="2383794"/>
            <a:ext cx="735692" cy="1262285"/>
          </a:xfrm>
          <a:prstGeom prst="flowChartProcess">
            <a:avLst/>
          </a:prstGeom>
          <a:solidFill>
            <a:schemeClr val="bg1"/>
          </a:solidFill>
          <a:ln w="28575">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71" dirty="0">
                <a:solidFill>
                  <a:schemeClr val="tx1"/>
                </a:solidFill>
              </a:rPr>
              <a:t>Patients and staff exposed to COVID-19</a:t>
            </a:r>
          </a:p>
        </p:txBody>
      </p:sp>
      <p:sp>
        <p:nvSpPr>
          <p:cNvPr id="5" name="Text Box 4">
            <a:extLst>
              <a:ext uri="{FF2B5EF4-FFF2-40B4-BE49-F238E27FC236}">
                <a16:creationId xmlns:a16="http://schemas.microsoft.com/office/drawing/2014/main" id="{A9701D50-07A1-4CCE-9162-0532A5C21CB2}"/>
              </a:ext>
            </a:extLst>
          </p:cNvPr>
          <p:cNvSpPr txBox="1">
            <a:spLocks noChangeArrowheads="1"/>
          </p:cNvSpPr>
          <p:nvPr/>
        </p:nvSpPr>
        <p:spPr bwMode="auto">
          <a:xfrm>
            <a:off x="8789206" y="1358797"/>
            <a:ext cx="1548246" cy="228192"/>
          </a:xfrm>
          <a:prstGeom prst="rect">
            <a:avLst/>
          </a:prstGeom>
          <a:solidFill>
            <a:schemeClr val="bg1"/>
          </a:solidFill>
          <a:ln w="31750">
            <a:solidFill>
              <a:schemeClr val="tx1"/>
            </a:solidFill>
            <a:miter lim="800000"/>
            <a:headEnd type="none" w="sm" len="sm"/>
            <a:tailEnd type="none" w="sm" len="sm"/>
          </a:ln>
        </p:spPr>
        <p:txBody>
          <a:bodyPr wrap="square" lIns="64568" tIns="32284" rIns="64568" bIns="32284">
            <a:spAutoFit/>
          </a:bodyPr>
          <a:lstStyle/>
          <a:p>
            <a:pPr algn="ctr">
              <a:spcBef>
                <a:spcPct val="50000"/>
              </a:spcBef>
            </a:pPr>
            <a:r>
              <a:rPr lang="en-US" sz="1059" b="1" dirty="0">
                <a:solidFill>
                  <a:srgbClr val="000000"/>
                </a:solidFill>
                <a:cs typeface="Arial" charset="0"/>
              </a:rPr>
              <a:t>1. Undesired outcome </a:t>
            </a:r>
            <a:endParaRPr lang="en-US" sz="1059" b="1" baseline="30000" dirty="0">
              <a:solidFill>
                <a:srgbClr val="000000"/>
              </a:solidFill>
              <a:cs typeface="Arial" charset="0"/>
            </a:endParaRPr>
          </a:p>
        </p:txBody>
      </p:sp>
      <p:sp>
        <p:nvSpPr>
          <p:cNvPr id="6" name="Text Box 4">
            <a:extLst>
              <a:ext uri="{FF2B5EF4-FFF2-40B4-BE49-F238E27FC236}">
                <a16:creationId xmlns:a16="http://schemas.microsoft.com/office/drawing/2014/main" id="{17B588E3-48C0-4A19-AC3A-A135CC48B30E}"/>
              </a:ext>
            </a:extLst>
          </p:cNvPr>
          <p:cNvSpPr txBox="1">
            <a:spLocks noChangeArrowheads="1"/>
          </p:cNvSpPr>
          <p:nvPr/>
        </p:nvSpPr>
        <p:spPr bwMode="auto">
          <a:xfrm>
            <a:off x="6299577" y="1279446"/>
            <a:ext cx="1909479" cy="228192"/>
          </a:xfrm>
          <a:prstGeom prst="rect">
            <a:avLst/>
          </a:prstGeom>
          <a:solidFill>
            <a:schemeClr val="bg1"/>
          </a:solidFill>
          <a:ln w="31750">
            <a:solidFill>
              <a:schemeClr val="tx1"/>
            </a:solidFill>
            <a:miter lim="800000"/>
            <a:headEnd type="none" w="sm" len="sm"/>
            <a:tailEnd type="none" w="sm" len="sm"/>
          </a:ln>
        </p:spPr>
        <p:txBody>
          <a:bodyPr wrap="square" lIns="64568" tIns="32284" rIns="64568" bIns="32284">
            <a:spAutoFit/>
          </a:bodyPr>
          <a:lstStyle/>
          <a:p>
            <a:pPr algn="ctr">
              <a:spcBef>
                <a:spcPct val="50000"/>
              </a:spcBef>
            </a:pPr>
            <a:r>
              <a:rPr lang="en-US" sz="1059" b="1" dirty="0">
                <a:solidFill>
                  <a:srgbClr val="000000"/>
                </a:solidFill>
                <a:cs typeface="Arial" charset="0"/>
              </a:rPr>
              <a:t>2. Identify causes in Timeline*</a:t>
            </a:r>
            <a:endParaRPr lang="en-US" sz="1059" b="1" baseline="30000" dirty="0">
              <a:solidFill>
                <a:srgbClr val="000000"/>
              </a:solidFill>
              <a:cs typeface="Arial" charset="0"/>
            </a:endParaRPr>
          </a:p>
        </p:txBody>
      </p:sp>
      <p:sp>
        <p:nvSpPr>
          <p:cNvPr id="8" name="Text Box 7">
            <a:extLst>
              <a:ext uri="{FF2B5EF4-FFF2-40B4-BE49-F238E27FC236}">
                <a16:creationId xmlns:a16="http://schemas.microsoft.com/office/drawing/2014/main" id="{46F4E3DF-677B-4D49-BED0-E37E71DF97C6}"/>
              </a:ext>
            </a:extLst>
          </p:cNvPr>
          <p:cNvSpPr txBox="1">
            <a:spLocks noChangeArrowheads="1"/>
          </p:cNvSpPr>
          <p:nvPr/>
        </p:nvSpPr>
        <p:spPr bwMode="auto">
          <a:xfrm>
            <a:off x="6165413" y="2342542"/>
            <a:ext cx="2192117" cy="662798"/>
          </a:xfrm>
          <a:prstGeom prst="rect">
            <a:avLst/>
          </a:prstGeom>
          <a:solidFill>
            <a:schemeClr val="bg1"/>
          </a:solidFill>
          <a:ln w="12700">
            <a:solidFill>
              <a:schemeClr val="tx1"/>
            </a:solidFill>
            <a:miter lim="800000"/>
            <a:headEnd type="none" w="sm" len="sm"/>
            <a:tailEnd type="none" w="sm" len="sm"/>
          </a:ln>
          <a:effectLst/>
        </p:spPr>
        <p:txBody>
          <a:bodyPr wrap="square" lIns="64568" tIns="32284" rIns="64568" bIns="32284" anchor="ctr">
            <a:spAutoFit/>
          </a:bodyPr>
          <a:lstStyle/>
          <a:p>
            <a:pPr algn="ctr"/>
            <a:r>
              <a:rPr lang="en-US" sz="971" dirty="0">
                <a:cs typeface="Arial" charset="0"/>
              </a:rPr>
              <a:t>Day _-1?__    Time ___</a:t>
            </a:r>
          </a:p>
          <a:p>
            <a:pPr algn="ctr"/>
            <a:r>
              <a:rPr lang="en-US" sz="971" dirty="0">
                <a:cs typeface="Arial" charset="0"/>
              </a:rPr>
              <a:t>Surgery nurse did not find the result in the electronic record or have a paper result to place in chart. </a:t>
            </a:r>
          </a:p>
        </p:txBody>
      </p:sp>
      <p:sp>
        <p:nvSpPr>
          <p:cNvPr id="9" name="Text Box 7">
            <a:extLst>
              <a:ext uri="{FF2B5EF4-FFF2-40B4-BE49-F238E27FC236}">
                <a16:creationId xmlns:a16="http://schemas.microsoft.com/office/drawing/2014/main" id="{FF9ABF24-86E4-4DA0-BB4E-B5AE6123510C}"/>
              </a:ext>
            </a:extLst>
          </p:cNvPr>
          <p:cNvSpPr txBox="1">
            <a:spLocks noChangeArrowheads="1"/>
          </p:cNvSpPr>
          <p:nvPr/>
        </p:nvSpPr>
        <p:spPr bwMode="auto">
          <a:xfrm>
            <a:off x="6141785" y="3112561"/>
            <a:ext cx="2180661" cy="513398"/>
          </a:xfrm>
          <a:prstGeom prst="rect">
            <a:avLst/>
          </a:prstGeom>
          <a:solidFill>
            <a:schemeClr val="bg1"/>
          </a:solidFill>
          <a:ln w="12700">
            <a:solidFill>
              <a:schemeClr val="tx1"/>
            </a:solidFill>
            <a:miter lim="800000"/>
            <a:headEnd type="none" w="sm" len="sm"/>
            <a:tailEnd type="none" w="sm" len="sm"/>
          </a:ln>
          <a:effectLst/>
        </p:spPr>
        <p:txBody>
          <a:bodyPr wrap="square" lIns="64568" tIns="32284" rIns="64568" bIns="32284" anchor="ctr">
            <a:spAutoFit/>
          </a:bodyPr>
          <a:lstStyle/>
          <a:p>
            <a:pPr algn="ctr"/>
            <a:r>
              <a:rPr lang="en-US" sz="971" dirty="0">
                <a:cs typeface="Arial" charset="0"/>
              </a:rPr>
              <a:t>Day _-1__    Time ___</a:t>
            </a:r>
          </a:p>
          <a:p>
            <a:pPr algn="ctr"/>
            <a:r>
              <a:rPr lang="en-US" sz="971" dirty="0">
                <a:cs typeface="Arial" charset="0"/>
              </a:rPr>
              <a:t>Ward clerk did not look for test results to place in chart.</a:t>
            </a:r>
          </a:p>
        </p:txBody>
      </p:sp>
      <p:sp>
        <p:nvSpPr>
          <p:cNvPr id="10" name="Text Box 7">
            <a:extLst>
              <a:ext uri="{FF2B5EF4-FFF2-40B4-BE49-F238E27FC236}">
                <a16:creationId xmlns:a16="http://schemas.microsoft.com/office/drawing/2014/main" id="{6A37A53E-0091-406B-B163-F588F5093123}"/>
              </a:ext>
            </a:extLst>
          </p:cNvPr>
          <p:cNvSpPr txBox="1">
            <a:spLocks noChangeArrowheads="1"/>
          </p:cNvSpPr>
          <p:nvPr/>
        </p:nvSpPr>
        <p:spPr bwMode="auto">
          <a:xfrm>
            <a:off x="6130329" y="1656779"/>
            <a:ext cx="2192117" cy="513398"/>
          </a:xfrm>
          <a:prstGeom prst="rect">
            <a:avLst/>
          </a:prstGeom>
          <a:solidFill>
            <a:schemeClr val="bg1"/>
          </a:solidFill>
          <a:ln w="12700">
            <a:solidFill>
              <a:schemeClr val="tx1"/>
            </a:solidFill>
            <a:miter lim="800000"/>
            <a:headEnd type="none" w="sm" len="sm"/>
            <a:tailEnd type="none" w="sm" len="sm"/>
          </a:ln>
          <a:effectLst/>
        </p:spPr>
        <p:txBody>
          <a:bodyPr wrap="square" lIns="64568" tIns="32284" rIns="64568" bIns="32284" anchor="ctr">
            <a:spAutoFit/>
          </a:bodyPr>
          <a:lstStyle/>
          <a:p>
            <a:pPr algn="ctr"/>
            <a:r>
              <a:rPr lang="en-US" sz="971" dirty="0">
                <a:cs typeface="Arial" charset="0"/>
              </a:rPr>
              <a:t>Day -1 (</a:t>
            </a:r>
            <a:r>
              <a:rPr lang="en-US" sz="971" dirty="0" err="1">
                <a:cs typeface="Arial" charset="0"/>
              </a:rPr>
              <a:t>preop</a:t>
            </a:r>
            <a:r>
              <a:rPr lang="en-US" sz="971" dirty="0">
                <a:cs typeface="Arial" charset="0"/>
              </a:rPr>
              <a:t>)    Time 12:30 pm</a:t>
            </a:r>
          </a:p>
          <a:p>
            <a:pPr algn="ctr"/>
            <a:r>
              <a:rPr lang="en-US" sz="971" dirty="0">
                <a:cs typeface="Arial" charset="0"/>
              </a:rPr>
              <a:t>Lab did not notify anyone of positive COVID-19 test results</a:t>
            </a:r>
          </a:p>
        </p:txBody>
      </p:sp>
      <p:sp>
        <p:nvSpPr>
          <p:cNvPr id="11" name="Text Box 4">
            <a:extLst>
              <a:ext uri="{FF2B5EF4-FFF2-40B4-BE49-F238E27FC236}">
                <a16:creationId xmlns:a16="http://schemas.microsoft.com/office/drawing/2014/main" id="{EC40163F-7D24-47C2-9D7D-BD3253F5DFC0}"/>
              </a:ext>
            </a:extLst>
          </p:cNvPr>
          <p:cNvSpPr txBox="1">
            <a:spLocks noChangeArrowheads="1"/>
          </p:cNvSpPr>
          <p:nvPr/>
        </p:nvSpPr>
        <p:spPr bwMode="auto">
          <a:xfrm>
            <a:off x="5703802" y="45843"/>
            <a:ext cx="2505254" cy="1110998"/>
          </a:xfrm>
          <a:prstGeom prst="rect">
            <a:avLst/>
          </a:prstGeom>
          <a:solidFill>
            <a:schemeClr val="bg1"/>
          </a:solidFill>
          <a:ln w="12700">
            <a:solidFill>
              <a:schemeClr val="tx1"/>
            </a:solidFill>
            <a:miter lim="800000"/>
            <a:headEnd type="none" w="sm" len="sm"/>
            <a:tailEnd type="none" w="sm" len="sm"/>
          </a:ln>
          <a:effectLst/>
        </p:spPr>
        <p:txBody>
          <a:bodyPr wrap="square" lIns="64568" tIns="32284" rIns="64568" bIns="32284">
            <a:spAutoFit/>
          </a:bodyPr>
          <a:lstStyle/>
          <a:p>
            <a:pPr algn="ctr">
              <a:spcBef>
                <a:spcPct val="50000"/>
              </a:spcBef>
            </a:pPr>
            <a:r>
              <a:rPr lang="en-US" sz="971" b="1" dirty="0">
                <a:cs typeface="Arial" charset="0"/>
              </a:rPr>
              <a:t>Patient/Resident Factors</a:t>
            </a:r>
          </a:p>
          <a:p>
            <a:r>
              <a:rPr lang="en-US" sz="971" dirty="0">
                <a:cs typeface="Arial" charset="0"/>
              </a:rPr>
              <a:t>Age: 27</a:t>
            </a:r>
          </a:p>
          <a:p>
            <a:r>
              <a:rPr lang="en-US" sz="971" dirty="0">
                <a:cs typeface="Arial" charset="0"/>
              </a:rPr>
              <a:t>Primary Dx: scheduled for EGD</a:t>
            </a:r>
          </a:p>
          <a:p>
            <a:r>
              <a:rPr lang="en-US" sz="971" dirty="0">
                <a:cs typeface="Arial" charset="0"/>
              </a:rPr>
              <a:t>Comorbidities: none</a:t>
            </a:r>
          </a:p>
          <a:p>
            <a:r>
              <a:rPr lang="en-US" sz="971" dirty="0">
                <a:cs typeface="Arial" charset="0"/>
              </a:rPr>
              <a:t>Relevant Lab Values: positive pre-procedure COVID test</a:t>
            </a:r>
          </a:p>
          <a:p>
            <a:r>
              <a:rPr lang="en-US" sz="971" dirty="0">
                <a:cs typeface="Arial" charset="0"/>
              </a:rPr>
              <a:t>Other: </a:t>
            </a:r>
          </a:p>
        </p:txBody>
      </p:sp>
      <p:sp>
        <p:nvSpPr>
          <p:cNvPr id="31" name="Text Box 7">
            <a:extLst>
              <a:ext uri="{FF2B5EF4-FFF2-40B4-BE49-F238E27FC236}">
                <a16:creationId xmlns:a16="http://schemas.microsoft.com/office/drawing/2014/main" id="{5346BC29-9F35-4095-BB79-BD17827897F0}"/>
              </a:ext>
            </a:extLst>
          </p:cNvPr>
          <p:cNvSpPr txBox="1">
            <a:spLocks noChangeArrowheads="1"/>
          </p:cNvSpPr>
          <p:nvPr/>
        </p:nvSpPr>
        <p:spPr bwMode="auto">
          <a:xfrm>
            <a:off x="4304366" y="1654185"/>
            <a:ext cx="1556566" cy="662798"/>
          </a:xfrm>
          <a:prstGeom prst="rect">
            <a:avLst/>
          </a:prstGeom>
          <a:solidFill>
            <a:schemeClr val="bg1"/>
          </a:solidFill>
          <a:ln w="12700">
            <a:solidFill>
              <a:schemeClr val="tx1"/>
            </a:solidFill>
            <a:miter lim="800000"/>
            <a:headEnd type="none" w="sm" len="sm"/>
            <a:tailEnd type="none" w="sm" len="sm"/>
          </a:ln>
          <a:effectLst/>
        </p:spPr>
        <p:txBody>
          <a:bodyPr wrap="square" lIns="64568" tIns="32284" rIns="64568" bIns="32284" anchor="ctr">
            <a:spAutoFit/>
          </a:bodyPr>
          <a:lstStyle/>
          <a:p>
            <a:pPr algn="ctr">
              <a:spcBef>
                <a:spcPct val="50000"/>
              </a:spcBef>
            </a:pPr>
            <a:r>
              <a:rPr lang="en-US" sz="971" dirty="0">
                <a:cs typeface="Arial" charset="0"/>
              </a:rPr>
              <a:t>Lack of a consistent process for notifying the ordering provider of a positive COVID test result</a:t>
            </a:r>
          </a:p>
        </p:txBody>
      </p:sp>
      <p:sp>
        <p:nvSpPr>
          <p:cNvPr id="32" name="Text Box 7">
            <a:extLst>
              <a:ext uri="{FF2B5EF4-FFF2-40B4-BE49-F238E27FC236}">
                <a16:creationId xmlns:a16="http://schemas.microsoft.com/office/drawing/2014/main" id="{EE91A8B7-C28B-4046-9798-21BA54E235D4}"/>
              </a:ext>
            </a:extLst>
          </p:cNvPr>
          <p:cNvSpPr txBox="1">
            <a:spLocks noChangeArrowheads="1"/>
          </p:cNvSpPr>
          <p:nvPr/>
        </p:nvSpPr>
        <p:spPr bwMode="auto">
          <a:xfrm>
            <a:off x="4322103" y="2579224"/>
            <a:ext cx="1556566" cy="214598"/>
          </a:xfrm>
          <a:prstGeom prst="rect">
            <a:avLst/>
          </a:prstGeom>
          <a:solidFill>
            <a:schemeClr val="bg1"/>
          </a:solidFill>
          <a:ln w="12700">
            <a:solidFill>
              <a:schemeClr val="tx1"/>
            </a:solidFill>
            <a:miter lim="800000"/>
            <a:headEnd type="none" w="sm" len="sm"/>
            <a:tailEnd type="none" w="sm" len="sm"/>
          </a:ln>
          <a:effectLst/>
        </p:spPr>
        <p:txBody>
          <a:bodyPr wrap="square" lIns="64568" tIns="32284" rIns="64568" bIns="32284" anchor="ctr">
            <a:spAutoFit/>
          </a:bodyPr>
          <a:lstStyle/>
          <a:p>
            <a:pPr algn="ctr">
              <a:spcBef>
                <a:spcPct val="50000"/>
              </a:spcBef>
            </a:pPr>
            <a:r>
              <a:rPr lang="en-US" sz="971" dirty="0">
                <a:cs typeface="Arial" charset="0"/>
              </a:rPr>
              <a:t>Lack of a PRE-OP CHECKLIST </a:t>
            </a:r>
          </a:p>
        </p:txBody>
      </p:sp>
      <p:sp>
        <p:nvSpPr>
          <p:cNvPr id="33" name="Text Box 7">
            <a:extLst>
              <a:ext uri="{FF2B5EF4-FFF2-40B4-BE49-F238E27FC236}">
                <a16:creationId xmlns:a16="http://schemas.microsoft.com/office/drawing/2014/main" id="{EFF1FA5E-BF55-4AF9-8827-B977A2F21146}"/>
              </a:ext>
            </a:extLst>
          </p:cNvPr>
          <p:cNvSpPr txBox="1">
            <a:spLocks noChangeArrowheads="1"/>
          </p:cNvSpPr>
          <p:nvPr/>
        </p:nvSpPr>
        <p:spPr bwMode="auto">
          <a:xfrm>
            <a:off x="4296608" y="2966543"/>
            <a:ext cx="1556566" cy="812198"/>
          </a:xfrm>
          <a:prstGeom prst="rect">
            <a:avLst/>
          </a:prstGeom>
          <a:solidFill>
            <a:schemeClr val="bg1"/>
          </a:solidFill>
          <a:ln w="12700">
            <a:solidFill>
              <a:schemeClr val="tx1"/>
            </a:solidFill>
            <a:miter lim="800000"/>
            <a:headEnd type="none" w="sm" len="sm"/>
            <a:tailEnd type="none" w="sm" len="sm"/>
          </a:ln>
          <a:effectLst/>
        </p:spPr>
        <p:txBody>
          <a:bodyPr wrap="square" lIns="64568" tIns="32284" rIns="64568" bIns="32284" anchor="ctr">
            <a:spAutoFit/>
          </a:bodyPr>
          <a:lstStyle/>
          <a:p>
            <a:pPr algn="ctr">
              <a:spcBef>
                <a:spcPct val="50000"/>
              </a:spcBef>
            </a:pPr>
            <a:r>
              <a:rPr lang="en-US" sz="971" dirty="0">
                <a:cs typeface="Arial" charset="0"/>
              </a:rPr>
              <a:t> Ward clerk procedure for chart preparation not followed, including noting off that orders are completed</a:t>
            </a:r>
          </a:p>
        </p:txBody>
      </p:sp>
      <p:sp>
        <p:nvSpPr>
          <p:cNvPr id="34" name="Text Box 7">
            <a:extLst>
              <a:ext uri="{FF2B5EF4-FFF2-40B4-BE49-F238E27FC236}">
                <a16:creationId xmlns:a16="http://schemas.microsoft.com/office/drawing/2014/main" id="{CF9EA3C8-9337-4712-8156-37B5D99D881D}"/>
              </a:ext>
            </a:extLst>
          </p:cNvPr>
          <p:cNvSpPr txBox="1">
            <a:spLocks noChangeArrowheads="1"/>
          </p:cNvSpPr>
          <p:nvPr/>
        </p:nvSpPr>
        <p:spPr bwMode="auto">
          <a:xfrm>
            <a:off x="6130048" y="3958384"/>
            <a:ext cx="2204134" cy="662798"/>
          </a:xfrm>
          <a:prstGeom prst="rect">
            <a:avLst/>
          </a:prstGeom>
          <a:solidFill>
            <a:schemeClr val="bg1"/>
          </a:solidFill>
          <a:ln w="12700">
            <a:solidFill>
              <a:schemeClr val="tx1"/>
            </a:solidFill>
            <a:miter lim="800000"/>
            <a:headEnd type="none" w="sm" len="sm"/>
            <a:tailEnd type="none" w="sm" len="sm"/>
          </a:ln>
          <a:effectLst/>
        </p:spPr>
        <p:txBody>
          <a:bodyPr wrap="square" lIns="64568" tIns="32284" rIns="64568" bIns="32284" anchor="ctr">
            <a:spAutoFit/>
          </a:bodyPr>
          <a:lstStyle/>
          <a:p>
            <a:pPr algn="ctr"/>
            <a:r>
              <a:rPr lang="en-US" sz="971" dirty="0">
                <a:cs typeface="Arial" charset="0"/>
              </a:rPr>
              <a:t>Day _-1__    Time ___</a:t>
            </a:r>
          </a:p>
          <a:p>
            <a:pPr algn="ctr"/>
            <a:r>
              <a:rPr lang="en-US" sz="971" dirty="0">
                <a:cs typeface="Arial" charset="0"/>
              </a:rPr>
              <a:t>Anesthesia did look at the result in the electronic record but misinterpreted it as negative. </a:t>
            </a:r>
          </a:p>
        </p:txBody>
      </p:sp>
      <p:sp>
        <p:nvSpPr>
          <p:cNvPr id="59" name="Text Box 7">
            <a:extLst>
              <a:ext uri="{FF2B5EF4-FFF2-40B4-BE49-F238E27FC236}">
                <a16:creationId xmlns:a16="http://schemas.microsoft.com/office/drawing/2014/main" id="{889A27A5-EB1F-4A0D-91E1-DB8EE60B7B8A}"/>
              </a:ext>
            </a:extLst>
          </p:cNvPr>
          <p:cNvSpPr txBox="1">
            <a:spLocks noChangeArrowheads="1"/>
          </p:cNvSpPr>
          <p:nvPr/>
        </p:nvSpPr>
        <p:spPr bwMode="auto">
          <a:xfrm>
            <a:off x="6142065" y="4944012"/>
            <a:ext cx="2203998" cy="513398"/>
          </a:xfrm>
          <a:prstGeom prst="rect">
            <a:avLst/>
          </a:prstGeom>
          <a:solidFill>
            <a:schemeClr val="bg1"/>
          </a:solidFill>
          <a:ln w="12700">
            <a:solidFill>
              <a:schemeClr val="tx1"/>
            </a:solidFill>
            <a:miter lim="800000"/>
            <a:headEnd type="none" w="sm" len="sm"/>
            <a:tailEnd type="none" w="sm" len="sm"/>
          </a:ln>
          <a:effectLst/>
        </p:spPr>
        <p:txBody>
          <a:bodyPr wrap="square" lIns="64568" tIns="32284" rIns="64568" bIns="32284" anchor="ctr">
            <a:spAutoFit/>
          </a:bodyPr>
          <a:lstStyle/>
          <a:p>
            <a:pPr algn="ctr"/>
            <a:r>
              <a:rPr lang="en-US" sz="971" dirty="0">
                <a:cs typeface="Arial" charset="0"/>
              </a:rPr>
              <a:t>Day __0_    Time ___</a:t>
            </a:r>
          </a:p>
          <a:p>
            <a:pPr algn="ctr"/>
            <a:r>
              <a:rPr lang="en-US" sz="971" dirty="0">
                <a:cs typeface="Arial" charset="0"/>
              </a:rPr>
              <a:t>Admitting nurse (night shift) did not look for COVID-19 test result</a:t>
            </a:r>
          </a:p>
        </p:txBody>
      </p:sp>
      <p:sp>
        <p:nvSpPr>
          <p:cNvPr id="60" name="Text Box 7">
            <a:extLst>
              <a:ext uri="{FF2B5EF4-FFF2-40B4-BE49-F238E27FC236}">
                <a16:creationId xmlns:a16="http://schemas.microsoft.com/office/drawing/2014/main" id="{644BD5C6-CB88-411D-ADA2-8BF162EE2DC9}"/>
              </a:ext>
            </a:extLst>
          </p:cNvPr>
          <p:cNvSpPr txBox="1">
            <a:spLocks noChangeArrowheads="1"/>
          </p:cNvSpPr>
          <p:nvPr/>
        </p:nvSpPr>
        <p:spPr bwMode="auto">
          <a:xfrm>
            <a:off x="4296608" y="4107784"/>
            <a:ext cx="1556566" cy="363998"/>
          </a:xfrm>
          <a:prstGeom prst="rect">
            <a:avLst/>
          </a:prstGeom>
          <a:solidFill>
            <a:schemeClr val="bg1"/>
          </a:solidFill>
          <a:ln w="12700">
            <a:solidFill>
              <a:schemeClr val="tx1"/>
            </a:solidFill>
            <a:miter lim="800000"/>
            <a:headEnd type="none" w="sm" len="sm"/>
            <a:tailEnd type="none" w="sm" len="sm"/>
          </a:ln>
          <a:effectLst/>
        </p:spPr>
        <p:txBody>
          <a:bodyPr wrap="square" lIns="64568" tIns="32284" rIns="64568" bIns="32284" anchor="ctr">
            <a:spAutoFit/>
          </a:bodyPr>
          <a:lstStyle/>
          <a:p>
            <a:pPr algn="ctr"/>
            <a:r>
              <a:rPr lang="en-US" sz="971" dirty="0">
                <a:cs typeface="Arial" charset="0"/>
              </a:rPr>
              <a:t>Test results formatting can </a:t>
            </a:r>
          </a:p>
          <a:p>
            <a:pPr algn="ctr"/>
            <a:r>
              <a:rPr lang="en-US" sz="971" dirty="0">
                <a:cs typeface="Arial" charset="0"/>
              </a:rPr>
              <a:t>be confusing</a:t>
            </a:r>
          </a:p>
        </p:txBody>
      </p:sp>
      <p:sp>
        <p:nvSpPr>
          <p:cNvPr id="61" name="Text Box 7">
            <a:extLst>
              <a:ext uri="{FF2B5EF4-FFF2-40B4-BE49-F238E27FC236}">
                <a16:creationId xmlns:a16="http://schemas.microsoft.com/office/drawing/2014/main" id="{D4E4D044-0F36-4447-A93D-E8B2F8661ED6}"/>
              </a:ext>
            </a:extLst>
          </p:cNvPr>
          <p:cNvSpPr txBox="1">
            <a:spLocks noChangeArrowheads="1"/>
          </p:cNvSpPr>
          <p:nvPr/>
        </p:nvSpPr>
        <p:spPr bwMode="auto">
          <a:xfrm>
            <a:off x="4338044" y="4955008"/>
            <a:ext cx="1556566" cy="513398"/>
          </a:xfrm>
          <a:prstGeom prst="rect">
            <a:avLst/>
          </a:prstGeom>
          <a:solidFill>
            <a:schemeClr val="bg1"/>
          </a:solidFill>
          <a:ln w="12700">
            <a:solidFill>
              <a:schemeClr val="tx1"/>
            </a:solidFill>
            <a:miter lim="800000"/>
            <a:headEnd type="none" w="sm" len="sm"/>
            <a:tailEnd type="none" w="sm" len="sm"/>
          </a:ln>
          <a:effectLst/>
        </p:spPr>
        <p:txBody>
          <a:bodyPr wrap="square" lIns="64568" tIns="32284" rIns="64568" bIns="32284" anchor="ctr">
            <a:spAutoFit/>
          </a:bodyPr>
          <a:lstStyle/>
          <a:p>
            <a:pPr algn="ctr">
              <a:spcBef>
                <a:spcPct val="50000"/>
              </a:spcBef>
            </a:pPr>
            <a:r>
              <a:rPr lang="en-US" sz="971" dirty="0">
                <a:cs typeface="Arial" charset="0"/>
              </a:rPr>
              <a:t>Bedside nurse did not review physician orders completely</a:t>
            </a:r>
          </a:p>
        </p:txBody>
      </p:sp>
      <p:sp>
        <p:nvSpPr>
          <p:cNvPr id="63" name="Text Box 7">
            <a:extLst>
              <a:ext uri="{FF2B5EF4-FFF2-40B4-BE49-F238E27FC236}">
                <a16:creationId xmlns:a16="http://schemas.microsoft.com/office/drawing/2014/main" id="{3DD13217-E242-4C4E-86AB-CBD59CD9E1A9}"/>
              </a:ext>
            </a:extLst>
          </p:cNvPr>
          <p:cNvSpPr txBox="1">
            <a:spLocks noChangeArrowheads="1"/>
          </p:cNvSpPr>
          <p:nvPr/>
        </p:nvSpPr>
        <p:spPr bwMode="auto">
          <a:xfrm>
            <a:off x="2470640" y="1692952"/>
            <a:ext cx="1556566" cy="513398"/>
          </a:xfrm>
          <a:prstGeom prst="rect">
            <a:avLst/>
          </a:prstGeom>
          <a:solidFill>
            <a:schemeClr val="bg1"/>
          </a:solidFill>
          <a:ln w="12700">
            <a:solidFill>
              <a:schemeClr val="tx1"/>
            </a:solidFill>
            <a:miter lim="800000"/>
            <a:headEnd type="none" w="sm" len="sm"/>
            <a:tailEnd type="none" w="sm" len="sm"/>
          </a:ln>
          <a:effectLst/>
        </p:spPr>
        <p:txBody>
          <a:bodyPr wrap="square" lIns="64568" tIns="32284" rIns="64568" bIns="32284" anchor="ctr">
            <a:spAutoFit/>
          </a:bodyPr>
          <a:lstStyle/>
          <a:p>
            <a:pPr algn="ctr">
              <a:spcBef>
                <a:spcPct val="50000"/>
              </a:spcBef>
            </a:pPr>
            <a:r>
              <a:rPr lang="en-US" sz="971" dirty="0">
                <a:cs typeface="Arial" charset="0"/>
              </a:rPr>
              <a:t>Positive COVID-19 Test is not currently a flagged as a critical value</a:t>
            </a:r>
          </a:p>
        </p:txBody>
      </p:sp>
      <p:sp>
        <p:nvSpPr>
          <p:cNvPr id="64" name="Text Box 7">
            <a:extLst>
              <a:ext uri="{FF2B5EF4-FFF2-40B4-BE49-F238E27FC236}">
                <a16:creationId xmlns:a16="http://schemas.microsoft.com/office/drawing/2014/main" id="{A1A8F9FD-7F64-4AFB-A6DD-50596250F186}"/>
              </a:ext>
            </a:extLst>
          </p:cNvPr>
          <p:cNvSpPr txBox="1">
            <a:spLocks noChangeArrowheads="1"/>
          </p:cNvSpPr>
          <p:nvPr/>
        </p:nvSpPr>
        <p:spPr bwMode="auto">
          <a:xfrm>
            <a:off x="2440431" y="2429006"/>
            <a:ext cx="1556566" cy="513398"/>
          </a:xfrm>
          <a:prstGeom prst="rect">
            <a:avLst/>
          </a:prstGeom>
          <a:solidFill>
            <a:schemeClr val="bg1"/>
          </a:solidFill>
          <a:ln w="12700">
            <a:solidFill>
              <a:schemeClr val="tx1"/>
            </a:solidFill>
            <a:miter lim="800000"/>
            <a:headEnd type="none" w="sm" len="sm"/>
            <a:tailEnd type="none" w="sm" len="sm"/>
          </a:ln>
          <a:effectLst/>
        </p:spPr>
        <p:txBody>
          <a:bodyPr wrap="square" lIns="64568" tIns="32284" rIns="64568" bIns="32284" anchor="ctr">
            <a:spAutoFit/>
          </a:bodyPr>
          <a:lstStyle/>
          <a:p>
            <a:pPr algn="ctr">
              <a:spcBef>
                <a:spcPct val="50000"/>
              </a:spcBef>
            </a:pPr>
            <a:r>
              <a:rPr lang="en-US" sz="971" dirty="0">
                <a:cs typeface="Arial" charset="0"/>
              </a:rPr>
              <a:t>EHR pre-op checklist inadequate compared to old paper check lists</a:t>
            </a:r>
          </a:p>
        </p:txBody>
      </p:sp>
      <p:cxnSp>
        <p:nvCxnSpPr>
          <p:cNvPr id="68" name="Connector: Elbow 67">
            <a:extLst>
              <a:ext uri="{FF2B5EF4-FFF2-40B4-BE49-F238E27FC236}">
                <a16:creationId xmlns:a16="http://schemas.microsoft.com/office/drawing/2014/main" id="{B3469028-83BE-4442-99B5-BF9F4157D8D9}"/>
              </a:ext>
            </a:extLst>
          </p:cNvPr>
          <p:cNvCxnSpPr>
            <a:cxnSpLocks/>
            <a:stCxn id="10" idx="3"/>
            <a:endCxn id="4" idx="1"/>
          </p:cNvCxnSpPr>
          <p:nvPr/>
        </p:nvCxnSpPr>
        <p:spPr>
          <a:xfrm>
            <a:off x="8322446" y="1913478"/>
            <a:ext cx="1305358" cy="1101459"/>
          </a:xfrm>
          <a:prstGeom prst="bentConnector3">
            <a:avLst>
              <a:gd name="adj1" fmla="val 50000"/>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1" name="Connector: Elbow 70">
            <a:extLst>
              <a:ext uri="{FF2B5EF4-FFF2-40B4-BE49-F238E27FC236}">
                <a16:creationId xmlns:a16="http://schemas.microsoft.com/office/drawing/2014/main" id="{FD1D34C2-1191-48C3-A206-A7A31A6945B1}"/>
              </a:ext>
            </a:extLst>
          </p:cNvPr>
          <p:cNvCxnSpPr>
            <a:cxnSpLocks/>
            <a:stCxn id="8" idx="3"/>
            <a:endCxn id="4" idx="1"/>
          </p:cNvCxnSpPr>
          <p:nvPr/>
        </p:nvCxnSpPr>
        <p:spPr>
          <a:xfrm>
            <a:off x="8357530" y="2673941"/>
            <a:ext cx="1270274" cy="340996"/>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3" name="Connector: Elbow 72">
            <a:extLst>
              <a:ext uri="{FF2B5EF4-FFF2-40B4-BE49-F238E27FC236}">
                <a16:creationId xmlns:a16="http://schemas.microsoft.com/office/drawing/2014/main" id="{DE14B9F1-7595-4BD4-BFA5-DC43C06955D1}"/>
              </a:ext>
            </a:extLst>
          </p:cNvPr>
          <p:cNvCxnSpPr>
            <a:cxnSpLocks/>
            <a:stCxn id="9" idx="3"/>
            <a:endCxn id="4" idx="1"/>
          </p:cNvCxnSpPr>
          <p:nvPr/>
        </p:nvCxnSpPr>
        <p:spPr>
          <a:xfrm flipV="1">
            <a:off x="8322446" y="3014937"/>
            <a:ext cx="1305358" cy="354323"/>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5" name="Connector: Elbow 74">
            <a:extLst>
              <a:ext uri="{FF2B5EF4-FFF2-40B4-BE49-F238E27FC236}">
                <a16:creationId xmlns:a16="http://schemas.microsoft.com/office/drawing/2014/main" id="{2BC448F8-E30D-4BF1-B969-3E016B3965FB}"/>
              </a:ext>
            </a:extLst>
          </p:cNvPr>
          <p:cNvCxnSpPr>
            <a:cxnSpLocks/>
            <a:stCxn id="34" idx="3"/>
            <a:endCxn id="4" idx="1"/>
          </p:cNvCxnSpPr>
          <p:nvPr/>
        </p:nvCxnSpPr>
        <p:spPr>
          <a:xfrm flipV="1">
            <a:off x="8334182" y="3014937"/>
            <a:ext cx="1293622" cy="1274846"/>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77" name="Connector: Elbow 76">
            <a:extLst>
              <a:ext uri="{FF2B5EF4-FFF2-40B4-BE49-F238E27FC236}">
                <a16:creationId xmlns:a16="http://schemas.microsoft.com/office/drawing/2014/main" id="{75D61CCA-9F52-4565-96D1-C9A1D26C1195}"/>
              </a:ext>
            </a:extLst>
          </p:cNvPr>
          <p:cNvCxnSpPr>
            <a:cxnSpLocks/>
            <a:stCxn id="59" idx="3"/>
            <a:endCxn id="4" idx="1"/>
          </p:cNvCxnSpPr>
          <p:nvPr/>
        </p:nvCxnSpPr>
        <p:spPr>
          <a:xfrm flipV="1">
            <a:off x="8346063" y="3014937"/>
            <a:ext cx="1281741" cy="2185774"/>
          </a:xfrm>
          <a:prstGeom prst="bentConnector3">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3" name="Straight Arrow Connector 82">
            <a:extLst>
              <a:ext uri="{FF2B5EF4-FFF2-40B4-BE49-F238E27FC236}">
                <a16:creationId xmlns:a16="http://schemas.microsoft.com/office/drawing/2014/main" id="{BB6EEC98-0726-4504-8640-AEB665824244}"/>
              </a:ext>
            </a:extLst>
          </p:cNvPr>
          <p:cNvCxnSpPr>
            <a:cxnSpLocks/>
            <a:stCxn id="32" idx="3"/>
            <a:endCxn id="8" idx="1"/>
          </p:cNvCxnSpPr>
          <p:nvPr/>
        </p:nvCxnSpPr>
        <p:spPr>
          <a:xfrm flipV="1">
            <a:off x="5878669" y="2673941"/>
            <a:ext cx="286744" cy="1258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5" name="Straight Arrow Connector 84">
            <a:extLst>
              <a:ext uri="{FF2B5EF4-FFF2-40B4-BE49-F238E27FC236}">
                <a16:creationId xmlns:a16="http://schemas.microsoft.com/office/drawing/2014/main" id="{A17B6151-970D-4892-AC96-E8E45C6B9C44}"/>
              </a:ext>
            </a:extLst>
          </p:cNvPr>
          <p:cNvCxnSpPr>
            <a:cxnSpLocks/>
            <a:stCxn id="33" idx="3"/>
            <a:endCxn id="9" idx="1"/>
          </p:cNvCxnSpPr>
          <p:nvPr/>
        </p:nvCxnSpPr>
        <p:spPr>
          <a:xfrm flipV="1">
            <a:off x="5853174" y="3369260"/>
            <a:ext cx="288611" cy="338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7" name="Straight Arrow Connector 86">
            <a:extLst>
              <a:ext uri="{FF2B5EF4-FFF2-40B4-BE49-F238E27FC236}">
                <a16:creationId xmlns:a16="http://schemas.microsoft.com/office/drawing/2014/main" id="{53429249-D85E-4D53-8C42-588FA20C8010}"/>
              </a:ext>
            </a:extLst>
          </p:cNvPr>
          <p:cNvCxnSpPr>
            <a:cxnSpLocks/>
            <a:stCxn id="60" idx="3"/>
            <a:endCxn id="34" idx="1"/>
          </p:cNvCxnSpPr>
          <p:nvPr/>
        </p:nvCxnSpPr>
        <p:spPr>
          <a:xfrm>
            <a:off x="5853174" y="4289783"/>
            <a:ext cx="276874" cy="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89" name="Straight Arrow Connector 88">
            <a:extLst>
              <a:ext uri="{FF2B5EF4-FFF2-40B4-BE49-F238E27FC236}">
                <a16:creationId xmlns:a16="http://schemas.microsoft.com/office/drawing/2014/main" id="{55D06D81-97F7-4390-9A76-D67168362278}"/>
              </a:ext>
            </a:extLst>
          </p:cNvPr>
          <p:cNvCxnSpPr>
            <a:cxnSpLocks/>
            <a:stCxn id="61" idx="3"/>
            <a:endCxn id="59" idx="1"/>
          </p:cNvCxnSpPr>
          <p:nvPr/>
        </p:nvCxnSpPr>
        <p:spPr>
          <a:xfrm flipV="1">
            <a:off x="5894610" y="5200711"/>
            <a:ext cx="247455" cy="10996"/>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3" name="Straight Arrow Connector 92">
            <a:extLst>
              <a:ext uri="{FF2B5EF4-FFF2-40B4-BE49-F238E27FC236}">
                <a16:creationId xmlns:a16="http://schemas.microsoft.com/office/drawing/2014/main" id="{FF572578-816E-4C80-A51B-203743E31453}"/>
              </a:ext>
            </a:extLst>
          </p:cNvPr>
          <p:cNvCxnSpPr>
            <a:stCxn id="64" idx="3"/>
            <a:endCxn id="32" idx="1"/>
          </p:cNvCxnSpPr>
          <p:nvPr/>
        </p:nvCxnSpPr>
        <p:spPr>
          <a:xfrm>
            <a:off x="3996997" y="2685705"/>
            <a:ext cx="325106" cy="8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8" name="Text Box 4">
            <a:extLst>
              <a:ext uri="{FF2B5EF4-FFF2-40B4-BE49-F238E27FC236}">
                <a16:creationId xmlns:a16="http://schemas.microsoft.com/office/drawing/2014/main" id="{B77EC3E0-EEE7-436A-A32A-D74D97A400FD}"/>
              </a:ext>
            </a:extLst>
          </p:cNvPr>
          <p:cNvSpPr txBox="1">
            <a:spLocks noChangeArrowheads="1"/>
          </p:cNvSpPr>
          <p:nvPr/>
        </p:nvSpPr>
        <p:spPr bwMode="auto">
          <a:xfrm>
            <a:off x="3464398" y="1283155"/>
            <a:ext cx="1500859" cy="228192"/>
          </a:xfrm>
          <a:prstGeom prst="rect">
            <a:avLst/>
          </a:prstGeom>
          <a:solidFill>
            <a:schemeClr val="bg1"/>
          </a:solidFill>
          <a:ln w="31750">
            <a:solidFill>
              <a:schemeClr val="tx1"/>
            </a:solidFill>
            <a:miter lim="800000"/>
            <a:headEnd type="none" w="sm" len="sm"/>
            <a:tailEnd type="none" w="sm" len="sm"/>
          </a:ln>
        </p:spPr>
        <p:txBody>
          <a:bodyPr wrap="square" lIns="64568" tIns="32284" rIns="64568" bIns="32284">
            <a:spAutoFit/>
          </a:bodyPr>
          <a:lstStyle/>
          <a:p>
            <a:pPr>
              <a:spcBef>
                <a:spcPct val="50000"/>
              </a:spcBef>
            </a:pPr>
            <a:r>
              <a:rPr lang="en-US" sz="1059" b="1" dirty="0">
                <a:solidFill>
                  <a:srgbClr val="000000"/>
                </a:solidFill>
                <a:cs typeface="Arial" charset="0"/>
              </a:rPr>
              <a:t>3. Why, why, why?</a:t>
            </a:r>
            <a:endParaRPr lang="en-US" sz="1059" b="1" baseline="30000" dirty="0">
              <a:solidFill>
                <a:srgbClr val="000000"/>
              </a:solidFill>
              <a:cs typeface="Arial" charset="0"/>
            </a:endParaRPr>
          </a:p>
        </p:txBody>
      </p:sp>
      <p:sp>
        <p:nvSpPr>
          <p:cNvPr id="86" name="Text Box 7">
            <a:extLst>
              <a:ext uri="{FF2B5EF4-FFF2-40B4-BE49-F238E27FC236}">
                <a16:creationId xmlns:a16="http://schemas.microsoft.com/office/drawing/2014/main" id="{6282805C-DAE1-4334-ADB4-E6368E61D383}"/>
              </a:ext>
            </a:extLst>
          </p:cNvPr>
          <p:cNvSpPr txBox="1">
            <a:spLocks noChangeArrowheads="1"/>
          </p:cNvSpPr>
          <p:nvPr/>
        </p:nvSpPr>
        <p:spPr bwMode="auto">
          <a:xfrm>
            <a:off x="2422188" y="3194168"/>
            <a:ext cx="1556566" cy="363998"/>
          </a:xfrm>
          <a:prstGeom prst="rect">
            <a:avLst/>
          </a:prstGeom>
          <a:solidFill>
            <a:schemeClr val="bg1"/>
          </a:solidFill>
          <a:ln w="12700">
            <a:solidFill>
              <a:schemeClr val="tx1"/>
            </a:solidFill>
            <a:miter lim="800000"/>
            <a:headEnd type="none" w="sm" len="sm"/>
            <a:tailEnd type="none" w="sm" len="sm"/>
          </a:ln>
          <a:effectLst/>
        </p:spPr>
        <p:txBody>
          <a:bodyPr wrap="square" lIns="64568" tIns="32284" rIns="64568" bIns="32284" anchor="ctr">
            <a:spAutoFit/>
          </a:bodyPr>
          <a:lstStyle/>
          <a:p>
            <a:pPr algn="ctr">
              <a:spcBef>
                <a:spcPct val="50000"/>
              </a:spcBef>
            </a:pPr>
            <a:r>
              <a:rPr lang="en-US" sz="971" dirty="0">
                <a:cs typeface="Arial" charset="0"/>
              </a:rPr>
              <a:t>Lack of a sense of ownership—Culture</a:t>
            </a:r>
          </a:p>
        </p:txBody>
      </p:sp>
      <p:sp>
        <p:nvSpPr>
          <p:cNvPr id="90" name="Text Box 7">
            <a:extLst>
              <a:ext uri="{FF2B5EF4-FFF2-40B4-BE49-F238E27FC236}">
                <a16:creationId xmlns:a16="http://schemas.microsoft.com/office/drawing/2014/main" id="{80BB7B1A-8DFB-4365-B6E3-466DF88463FC}"/>
              </a:ext>
            </a:extLst>
          </p:cNvPr>
          <p:cNvSpPr txBox="1">
            <a:spLocks noChangeArrowheads="1"/>
          </p:cNvSpPr>
          <p:nvPr/>
        </p:nvSpPr>
        <p:spPr bwMode="auto">
          <a:xfrm>
            <a:off x="2415929" y="3919867"/>
            <a:ext cx="1556566" cy="961598"/>
          </a:xfrm>
          <a:prstGeom prst="rect">
            <a:avLst/>
          </a:prstGeom>
          <a:solidFill>
            <a:schemeClr val="bg1"/>
          </a:solidFill>
          <a:ln w="12700">
            <a:solidFill>
              <a:schemeClr val="tx1"/>
            </a:solidFill>
            <a:miter lim="800000"/>
            <a:headEnd type="none" w="sm" len="sm"/>
            <a:tailEnd type="none" w="sm" len="sm"/>
          </a:ln>
          <a:effectLst/>
        </p:spPr>
        <p:txBody>
          <a:bodyPr wrap="square" lIns="64568" tIns="32284" rIns="64568" bIns="32284" anchor="ctr">
            <a:spAutoFit/>
          </a:bodyPr>
          <a:lstStyle/>
          <a:p>
            <a:pPr algn="ctr">
              <a:spcBef>
                <a:spcPct val="50000"/>
              </a:spcBef>
            </a:pPr>
            <a:r>
              <a:rPr lang="en-US" sz="971" dirty="0">
                <a:cs typeface="Arial" charset="0"/>
              </a:rPr>
              <a:t>EHR lists the patient’s test result first in lower case letters and follows that with the test’s normal range in parentheses and capital letters</a:t>
            </a:r>
          </a:p>
        </p:txBody>
      </p:sp>
      <p:sp>
        <p:nvSpPr>
          <p:cNvPr id="92" name="Text Box 7">
            <a:extLst>
              <a:ext uri="{FF2B5EF4-FFF2-40B4-BE49-F238E27FC236}">
                <a16:creationId xmlns:a16="http://schemas.microsoft.com/office/drawing/2014/main" id="{62B9D957-EB77-4759-9AE7-912823877655}"/>
              </a:ext>
            </a:extLst>
          </p:cNvPr>
          <p:cNvSpPr txBox="1">
            <a:spLocks noChangeArrowheads="1"/>
          </p:cNvSpPr>
          <p:nvPr/>
        </p:nvSpPr>
        <p:spPr bwMode="auto">
          <a:xfrm>
            <a:off x="2397545" y="5034489"/>
            <a:ext cx="1556566" cy="363998"/>
          </a:xfrm>
          <a:prstGeom prst="rect">
            <a:avLst/>
          </a:prstGeom>
          <a:solidFill>
            <a:schemeClr val="bg1"/>
          </a:solidFill>
          <a:ln w="12700">
            <a:solidFill>
              <a:schemeClr val="tx1"/>
            </a:solidFill>
            <a:miter lim="800000"/>
            <a:headEnd type="none" w="sm" len="sm"/>
            <a:tailEnd type="none" w="sm" len="sm"/>
          </a:ln>
          <a:effectLst/>
        </p:spPr>
        <p:txBody>
          <a:bodyPr wrap="square" lIns="64568" tIns="32284" rIns="64568" bIns="32284" anchor="ctr">
            <a:spAutoFit/>
          </a:bodyPr>
          <a:lstStyle/>
          <a:p>
            <a:pPr algn="ctr">
              <a:spcBef>
                <a:spcPct val="50000"/>
              </a:spcBef>
            </a:pPr>
            <a:r>
              <a:rPr lang="en-US" sz="971" dirty="0">
                <a:cs typeface="Arial" charset="0"/>
              </a:rPr>
              <a:t>Lack of a sense of ownership—Culture</a:t>
            </a:r>
          </a:p>
        </p:txBody>
      </p:sp>
      <p:cxnSp>
        <p:nvCxnSpPr>
          <p:cNvPr id="94" name="Straight Arrow Connector 93">
            <a:extLst>
              <a:ext uri="{FF2B5EF4-FFF2-40B4-BE49-F238E27FC236}">
                <a16:creationId xmlns:a16="http://schemas.microsoft.com/office/drawing/2014/main" id="{6E187624-760A-4840-AF4B-A9CF6BEBEF27}"/>
              </a:ext>
            </a:extLst>
          </p:cNvPr>
          <p:cNvCxnSpPr>
            <a:cxnSpLocks/>
            <a:stCxn id="86" idx="3"/>
            <a:endCxn id="33" idx="1"/>
          </p:cNvCxnSpPr>
          <p:nvPr/>
        </p:nvCxnSpPr>
        <p:spPr>
          <a:xfrm flipV="1">
            <a:off x="3978754" y="3372642"/>
            <a:ext cx="317854" cy="35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97" name="Straight Arrow Connector 96">
            <a:extLst>
              <a:ext uri="{FF2B5EF4-FFF2-40B4-BE49-F238E27FC236}">
                <a16:creationId xmlns:a16="http://schemas.microsoft.com/office/drawing/2014/main" id="{95DEEE85-9C31-4E75-9296-3B5DF5E4A8D3}"/>
              </a:ext>
            </a:extLst>
          </p:cNvPr>
          <p:cNvCxnSpPr>
            <a:cxnSpLocks/>
            <a:stCxn id="92" idx="3"/>
            <a:endCxn id="61" idx="1"/>
          </p:cNvCxnSpPr>
          <p:nvPr/>
        </p:nvCxnSpPr>
        <p:spPr>
          <a:xfrm flipV="1">
            <a:off x="3954111" y="5211707"/>
            <a:ext cx="383933" cy="47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07" name="TextBox 106">
            <a:extLst>
              <a:ext uri="{FF2B5EF4-FFF2-40B4-BE49-F238E27FC236}">
                <a16:creationId xmlns:a16="http://schemas.microsoft.com/office/drawing/2014/main" id="{9C84AA1D-7B15-4FC2-9117-0D4F0E921FE9}"/>
              </a:ext>
            </a:extLst>
          </p:cNvPr>
          <p:cNvSpPr txBox="1"/>
          <p:nvPr/>
        </p:nvSpPr>
        <p:spPr>
          <a:xfrm>
            <a:off x="1750601" y="6357348"/>
            <a:ext cx="8782929" cy="418320"/>
          </a:xfrm>
          <a:prstGeom prst="rect">
            <a:avLst/>
          </a:prstGeom>
          <a:noFill/>
        </p:spPr>
        <p:txBody>
          <a:bodyPr wrap="square" rtlCol="0">
            <a:spAutoFit/>
          </a:bodyPr>
          <a:lstStyle/>
          <a:p>
            <a:r>
              <a:rPr lang="en-US" sz="1059" dirty="0"/>
              <a:t>*Events/causes in the timeline may be human errors or behavioral choices; each human error or behavioral choice should have a preceding cause that answers the question “why?”</a:t>
            </a:r>
          </a:p>
        </p:txBody>
      </p:sp>
      <p:sp>
        <p:nvSpPr>
          <p:cNvPr id="123" name="Text Box 4">
            <a:extLst>
              <a:ext uri="{FF2B5EF4-FFF2-40B4-BE49-F238E27FC236}">
                <a16:creationId xmlns:a16="http://schemas.microsoft.com/office/drawing/2014/main" id="{78BCCFD6-6BA7-42B8-B3B0-3A641F48BC00}"/>
              </a:ext>
            </a:extLst>
          </p:cNvPr>
          <p:cNvSpPr txBox="1">
            <a:spLocks noChangeArrowheads="1"/>
          </p:cNvSpPr>
          <p:nvPr/>
        </p:nvSpPr>
        <p:spPr bwMode="auto">
          <a:xfrm>
            <a:off x="8777062" y="86155"/>
            <a:ext cx="1657474" cy="961598"/>
          </a:xfrm>
          <a:prstGeom prst="rect">
            <a:avLst/>
          </a:prstGeom>
          <a:solidFill>
            <a:schemeClr val="bg1"/>
          </a:solidFill>
          <a:ln w="12700">
            <a:solidFill>
              <a:schemeClr val="tx1"/>
            </a:solidFill>
            <a:miter lim="800000"/>
            <a:headEnd type="none" w="sm" len="sm"/>
            <a:tailEnd type="none" w="sm" len="sm"/>
          </a:ln>
          <a:effectLst/>
        </p:spPr>
        <p:txBody>
          <a:bodyPr wrap="square" lIns="64568" tIns="32284" rIns="64568" bIns="32284">
            <a:spAutoFit/>
          </a:bodyPr>
          <a:lstStyle/>
          <a:p>
            <a:pPr algn="ctr">
              <a:spcBef>
                <a:spcPct val="50000"/>
              </a:spcBef>
            </a:pPr>
            <a:r>
              <a:rPr lang="en-US" sz="971" b="1" dirty="0">
                <a:cs typeface="Arial" charset="0"/>
              </a:rPr>
              <a:t>Environmental Factors</a:t>
            </a:r>
          </a:p>
          <a:p>
            <a:endParaRPr lang="en-US" sz="971" dirty="0">
              <a:cs typeface="Arial" charset="0"/>
            </a:endParaRPr>
          </a:p>
          <a:p>
            <a:r>
              <a:rPr lang="en-US" sz="971" dirty="0">
                <a:cs typeface="Arial" charset="0"/>
              </a:rPr>
              <a:t>Nurse caring for surgical patient also caring for OB and newborn</a:t>
            </a:r>
          </a:p>
          <a:p>
            <a:endParaRPr lang="en-US" sz="971" dirty="0">
              <a:cs typeface="Arial" charset="0"/>
            </a:endParaRPr>
          </a:p>
        </p:txBody>
      </p:sp>
      <p:sp>
        <p:nvSpPr>
          <p:cNvPr id="44" name="Text Box 7">
            <a:extLst>
              <a:ext uri="{FF2B5EF4-FFF2-40B4-BE49-F238E27FC236}">
                <a16:creationId xmlns:a16="http://schemas.microsoft.com/office/drawing/2014/main" id="{889A27A5-EB1F-4A0D-91E1-DB8EE60B7B8A}"/>
              </a:ext>
            </a:extLst>
          </p:cNvPr>
          <p:cNvSpPr txBox="1">
            <a:spLocks noChangeArrowheads="1"/>
          </p:cNvSpPr>
          <p:nvPr/>
        </p:nvSpPr>
        <p:spPr bwMode="auto">
          <a:xfrm>
            <a:off x="6153946" y="5720616"/>
            <a:ext cx="2195418" cy="513398"/>
          </a:xfrm>
          <a:prstGeom prst="rect">
            <a:avLst/>
          </a:prstGeom>
          <a:solidFill>
            <a:schemeClr val="bg1"/>
          </a:solidFill>
          <a:ln w="12700">
            <a:solidFill>
              <a:schemeClr val="tx1"/>
            </a:solidFill>
            <a:miter lim="800000"/>
            <a:headEnd type="none" w="sm" len="sm"/>
            <a:tailEnd type="none" w="sm" len="sm"/>
          </a:ln>
          <a:effectLst/>
        </p:spPr>
        <p:txBody>
          <a:bodyPr wrap="square" lIns="64568" tIns="32284" rIns="64568" bIns="32284" anchor="ctr">
            <a:spAutoFit/>
          </a:bodyPr>
          <a:lstStyle/>
          <a:p>
            <a:pPr algn="ctr"/>
            <a:r>
              <a:rPr lang="en-US" sz="971" dirty="0">
                <a:cs typeface="Arial" charset="0"/>
              </a:rPr>
              <a:t>Day __0_    Time ___</a:t>
            </a:r>
          </a:p>
          <a:p>
            <a:pPr algn="ctr"/>
            <a:r>
              <a:rPr lang="en-US" sz="971" dirty="0">
                <a:cs typeface="Arial" charset="0"/>
              </a:rPr>
              <a:t>Day shift nurse did not look for COVID-19 test result</a:t>
            </a:r>
          </a:p>
        </p:txBody>
      </p:sp>
      <p:sp>
        <p:nvSpPr>
          <p:cNvPr id="46" name="Text Box 7">
            <a:extLst>
              <a:ext uri="{FF2B5EF4-FFF2-40B4-BE49-F238E27FC236}">
                <a16:creationId xmlns:a16="http://schemas.microsoft.com/office/drawing/2014/main" id="{D4E4D044-0F36-4447-A93D-E8B2F8661ED6}"/>
              </a:ext>
            </a:extLst>
          </p:cNvPr>
          <p:cNvSpPr txBox="1">
            <a:spLocks noChangeArrowheads="1"/>
          </p:cNvSpPr>
          <p:nvPr/>
        </p:nvSpPr>
        <p:spPr bwMode="auto">
          <a:xfrm>
            <a:off x="4366833" y="5720616"/>
            <a:ext cx="1556566" cy="513398"/>
          </a:xfrm>
          <a:prstGeom prst="rect">
            <a:avLst/>
          </a:prstGeom>
          <a:solidFill>
            <a:schemeClr val="bg1"/>
          </a:solidFill>
          <a:ln w="12700">
            <a:solidFill>
              <a:schemeClr val="tx1"/>
            </a:solidFill>
            <a:miter lim="800000"/>
            <a:headEnd type="none" w="sm" len="sm"/>
            <a:tailEnd type="none" w="sm" len="sm"/>
          </a:ln>
          <a:effectLst/>
        </p:spPr>
        <p:txBody>
          <a:bodyPr wrap="square" lIns="64568" tIns="32284" rIns="64568" bIns="32284" anchor="ctr">
            <a:spAutoFit/>
          </a:bodyPr>
          <a:lstStyle/>
          <a:p>
            <a:pPr algn="ctr">
              <a:spcBef>
                <a:spcPct val="50000"/>
              </a:spcBef>
            </a:pPr>
            <a:r>
              <a:rPr lang="en-US" sz="971" dirty="0">
                <a:cs typeface="Arial" charset="0"/>
              </a:rPr>
              <a:t>Bedside nurse did not review physician orders completely</a:t>
            </a:r>
          </a:p>
        </p:txBody>
      </p:sp>
      <p:sp>
        <p:nvSpPr>
          <p:cNvPr id="47" name="Text Box 7">
            <a:extLst>
              <a:ext uri="{FF2B5EF4-FFF2-40B4-BE49-F238E27FC236}">
                <a16:creationId xmlns:a16="http://schemas.microsoft.com/office/drawing/2014/main" id="{62B9D957-EB77-4759-9AE7-912823877655}"/>
              </a:ext>
            </a:extLst>
          </p:cNvPr>
          <p:cNvSpPr txBox="1">
            <a:spLocks noChangeArrowheads="1"/>
          </p:cNvSpPr>
          <p:nvPr/>
        </p:nvSpPr>
        <p:spPr bwMode="auto">
          <a:xfrm>
            <a:off x="2525353" y="5800636"/>
            <a:ext cx="1447143" cy="363998"/>
          </a:xfrm>
          <a:prstGeom prst="rect">
            <a:avLst/>
          </a:prstGeom>
          <a:solidFill>
            <a:schemeClr val="bg1"/>
          </a:solidFill>
          <a:ln w="12700">
            <a:solidFill>
              <a:schemeClr val="tx1"/>
            </a:solidFill>
            <a:miter lim="800000"/>
            <a:headEnd type="none" w="sm" len="sm"/>
            <a:tailEnd type="none" w="sm" len="sm"/>
          </a:ln>
          <a:effectLst/>
        </p:spPr>
        <p:txBody>
          <a:bodyPr wrap="square" lIns="64568" tIns="32284" rIns="64568" bIns="32284" anchor="ctr">
            <a:spAutoFit/>
          </a:bodyPr>
          <a:lstStyle/>
          <a:p>
            <a:pPr algn="ctr">
              <a:spcBef>
                <a:spcPct val="50000"/>
              </a:spcBef>
            </a:pPr>
            <a:r>
              <a:rPr lang="en-US" sz="971" dirty="0">
                <a:cs typeface="Arial" charset="0"/>
              </a:rPr>
              <a:t>Lack of a sense of ownership—Culture</a:t>
            </a:r>
          </a:p>
        </p:txBody>
      </p:sp>
      <p:cxnSp>
        <p:nvCxnSpPr>
          <p:cNvPr id="76" name="Straight Arrow Connector 75">
            <a:extLst>
              <a:ext uri="{FF2B5EF4-FFF2-40B4-BE49-F238E27FC236}">
                <a16:creationId xmlns:a16="http://schemas.microsoft.com/office/drawing/2014/main" id="{55D06D81-97F7-4390-9A76-D67168362278}"/>
              </a:ext>
            </a:extLst>
          </p:cNvPr>
          <p:cNvCxnSpPr>
            <a:cxnSpLocks/>
            <a:stCxn id="47" idx="3"/>
            <a:endCxn id="46" idx="1"/>
          </p:cNvCxnSpPr>
          <p:nvPr/>
        </p:nvCxnSpPr>
        <p:spPr>
          <a:xfrm flipV="1">
            <a:off x="3972496" y="5977315"/>
            <a:ext cx="394337" cy="532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98" name="Flowchart: Process 97">
            <a:extLst>
              <a:ext uri="{FF2B5EF4-FFF2-40B4-BE49-F238E27FC236}">
                <a16:creationId xmlns:a16="http://schemas.microsoft.com/office/drawing/2014/main" id="{2831FE11-D793-4AEF-8B8F-464BA92CCF9D}"/>
              </a:ext>
            </a:extLst>
          </p:cNvPr>
          <p:cNvSpPr/>
          <p:nvPr/>
        </p:nvSpPr>
        <p:spPr>
          <a:xfrm>
            <a:off x="8599320" y="2904572"/>
            <a:ext cx="735692" cy="1600339"/>
          </a:xfrm>
          <a:prstGeom prst="flowChartProcess">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71" dirty="0">
                <a:solidFill>
                  <a:schemeClr val="tx1"/>
                </a:solidFill>
              </a:rPr>
              <a:t>COVID POSITIVE PATIENT ADMITTED AND PREPPED FOR SURGERY</a:t>
            </a:r>
          </a:p>
        </p:txBody>
      </p:sp>
      <p:cxnSp>
        <p:nvCxnSpPr>
          <p:cNvPr id="129" name="Straight Arrow Connector 128">
            <a:extLst>
              <a:ext uri="{FF2B5EF4-FFF2-40B4-BE49-F238E27FC236}">
                <a16:creationId xmlns:a16="http://schemas.microsoft.com/office/drawing/2014/main" id="{8F934106-BBDF-4347-AEA7-1A598C8F161C}"/>
              </a:ext>
            </a:extLst>
          </p:cNvPr>
          <p:cNvCxnSpPr/>
          <p:nvPr/>
        </p:nvCxnSpPr>
        <p:spPr>
          <a:xfrm>
            <a:off x="3959621" y="4334175"/>
            <a:ext cx="325106" cy="81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0" name="Straight Arrow Connector 129">
            <a:extLst>
              <a:ext uri="{FF2B5EF4-FFF2-40B4-BE49-F238E27FC236}">
                <a16:creationId xmlns:a16="http://schemas.microsoft.com/office/drawing/2014/main" id="{E03A1E4C-437D-4990-B201-6256E55AC90D}"/>
              </a:ext>
            </a:extLst>
          </p:cNvPr>
          <p:cNvCxnSpPr>
            <a:cxnSpLocks/>
            <a:endCxn id="31" idx="1"/>
          </p:cNvCxnSpPr>
          <p:nvPr/>
        </p:nvCxnSpPr>
        <p:spPr>
          <a:xfrm flipV="1">
            <a:off x="4027206" y="1985584"/>
            <a:ext cx="277160" cy="865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5" name="Straight Arrow Connector 134">
            <a:extLst>
              <a:ext uri="{FF2B5EF4-FFF2-40B4-BE49-F238E27FC236}">
                <a16:creationId xmlns:a16="http://schemas.microsoft.com/office/drawing/2014/main" id="{51FF85CF-1BF0-4BE7-8BDB-69E9BD0D9339}"/>
              </a:ext>
            </a:extLst>
          </p:cNvPr>
          <p:cNvCxnSpPr>
            <a:cxnSpLocks/>
          </p:cNvCxnSpPr>
          <p:nvPr/>
        </p:nvCxnSpPr>
        <p:spPr>
          <a:xfrm flipV="1">
            <a:off x="5878669" y="1931927"/>
            <a:ext cx="288611" cy="33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6" name="Straight Arrow Connector 135">
            <a:extLst>
              <a:ext uri="{FF2B5EF4-FFF2-40B4-BE49-F238E27FC236}">
                <a16:creationId xmlns:a16="http://schemas.microsoft.com/office/drawing/2014/main" id="{EEA08C7F-2585-489E-9063-4BBF9715DF14}"/>
              </a:ext>
            </a:extLst>
          </p:cNvPr>
          <p:cNvCxnSpPr>
            <a:cxnSpLocks/>
          </p:cNvCxnSpPr>
          <p:nvPr/>
        </p:nvCxnSpPr>
        <p:spPr>
          <a:xfrm flipV="1">
            <a:off x="5890764" y="5948288"/>
            <a:ext cx="288611" cy="3381"/>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37" name="Connector: Elbow 136">
            <a:extLst>
              <a:ext uri="{FF2B5EF4-FFF2-40B4-BE49-F238E27FC236}">
                <a16:creationId xmlns:a16="http://schemas.microsoft.com/office/drawing/2014/main" id="{F5584B30-078D-42F4-A4A1-E9D8BA96CB8F}"/>
              </a:ext>
            </a:extLst>
          </p:cNvPr>
          <p:cNvCxnSpPr>
            <a:cxnSpLocks/>
          </p:cNvCxnSpPr>
          <p:nvPr/>
        </p:nvCxnSpPr>
        <p:spPr>
          <a:xfrm flipV="1">
            <a:off x="8383372" y="4504911"/>
            <a:ext cx="587965" cy="1441140"/>
          </a:xfrm>
          <a:prstGeom prst="bentConnector2">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8" name="TextBox 47">
            <a:extLst>
              <a:ext uri="{FF2B5EF4-FFF2-40B4-BE49-F238E27FC236}">
                <a16:creationId xmlns:a16="http://schemas.microsoft.com/office/drawing/2014/main" id="{03B9D39E-75CE-4A8A-A5CB-DA1CB0D2EF24}"/>
              </a:ext>
            </a:extLst>
          </p:cNvPr>
          <p:cNvSpPr txBox="1"/>
          <p:nvPr/>
        </p:nvSpPr>
        <p:spPr>
          <a:xfrm>
            <a:off x="45785" y="109480"/>
            <a:ext cx="6096000" cy="646331"/>
          </a:xfrm>
          <a:prstGeom prst="rect">
            <a:avLst/>
          </a:prstGeom>
          <a:noFill/>
        </p:spPr>
        <p:txBody>
          <a:bodyPr wrap="square">
            <a:spAutoFit/>
          </a:bodyPr>
          <a:lstStyle/>
          <a:p>
            <a:r>
              <a:rPr lang="en-US" dirty="0"/>
              <a:t>Cause Map of Event When Patient with Positive COVID </a:t>
            </a:r>
          </a:p>
          <a:p>
            <a:r>
              <a:rPr lang="en-US" dirty="0"/>
              <a:t>Test Admitted for Surgery </a:t>
            </a:r>
          </a:p>
        </p:txBody>
      </p:sp>
    </p:spTree>
    <p:extLst>
      <p:ext uri="{BB962C8B-B14F-4D97-AF65-F5344CB8AC3E}">
        <p14:creationId xmlns:p14="http://schemas.microsoft.com/office/powerpoint/2010/main" val="391786193"/>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9D4FC-C28B-4828-846A-2F51918B2C62}"/>
              </a:ext>
            </a:extLst>
          </p:cNvPr>
          <p:cNvSpPr>
            <a:spLocks noGrp="1"/>
          </p:cNvSpPr>
          <p:nvPr>
            <p:ph type="title"/>
          </p:nvPr>
        </p:nvSpPr>
        <p:spPr>
          <a:xfrm>
            <a:off x="838200" y="1"/>
            <a:ext cx="10515600" cy="937845"/>
          </a:xfrm>
        </p:spPr>
        <p:txBody>
          <a:bodyPr>
            <a:normAutofit/>
          </a:bodyPr>
          <a:lstStyle/>
          <a:p>
            <a:pPr algn="ctr"/>
            <a:r>
              <a:rPr lang="en-US" sz="4000" dirty="0">
                <a:latin typeface="Raleway" pitchFamily="2" charset="0"/>
              </a:rPr>
              <a:t>Acknowledgement</a:t>
            </a:r>
          </a:p>
        </p:txBody>
      </p:sp>
      <p:sp>
        <p:nvSpPr>
          <p:cNvPr id="3" name="Content Placeholder 2">
            <a:extLst>
              <a:ext uri="{FF2B5EF4-FFF2-40B4-BE49-F238E27FC236}">
                <a16:creationId xmlns:a16="http://schemas.microsoft.com/office/drawing/2014/main" id="{E878DE5A-0B69-45A2-973A-5FCBF983CAD7}"/>
              </a:ext>
            </a:extLst>
          </p:cNvPr>
          <p:cNvSpPr>
            <a:spLocks noGrp="1"/>
          </p:cNvSpPr>
          <p:nvPr>
            <p:ph idx="1"/>
          </p:nvPr>
        </p:nvSpPr>
        <p:spPr>
          <a:xfrm>
            <a:off x="1" y="539263"/>
            <a:ext cx="11603336" cy="6444634"/>
          </a:xfrm>
        </p:spPr>
        <p:txBody>
          <a:bodyPr>
            <a:normAutofit lnSpcReduction="10000"/>
          </a:bodyPr>
          <a:lstStyle/>
          <a:p>
            <a:pPr marL="0" indent="0">
              <a:lnSpc>
                <a:spcPct val="100000"/>
              </a:lnSpc>
              <a:spcBef>
                <a:spcPts val="0"/>
              </a:spcBef>
              <a:buNone/>
            </a:pPr>
            <a:r>
              <a:rPr lang="en-US" sz="2600" dirty="0">
                <a:latin typeface="Raleway" pitchFamily="2" charset="0"/>
              </a:rPr>
              <a:t>         </a:t>
            </a:r>
            <a:r>
              <a:rPr lang="en-US" sz="2200" dirty="0"/>
              <a:t>                    </a:t>
            </a:r>
          </a:p>
          <a:p>
            <a:pPr marL="0" indent="0">
              <a:buNone/>
            </a:pPr>
            <a:r>
              <a:rPr lang="en-US" sz="2000" i="1" dirty="0">
                <a:latin typeface="Rodeway"/>
              </a:rPr>
              <a:t>	</a:t>
            </a:r>
            <a:r>
              <a:rPr lang="en-US" dirty="0">
                <a:latin typeface="Rodeway"/>
              </a:rPr>
              <a:t>These concepts and several of the examples were adapted from</a:t>
            </a:r>
          </a:p>
          <a:p>
            <a:pPr marL="0" indent="0">
              <a:buNone/>
            </a:pPr>
            <a:r>
              <a:rPr lang="en-US" dirty="0">
                <a:latin typeface="Rodeway"/>
              </a:rPr>
              <a:t>           materials developed by The Just Culture Company and </a:t>
            </a:r>
            <a:r>
              <a:rPr lang="en-US" dirty="0" err="1">
                <a:latin typeface="Rodeway"/>
              </a:rPr>
              <a:t>ThinkReliability</a:t>
            </a:r>
            <a:r>
              <a:rPr lang="en-US" dirty="0">
                <a:latin typeface="Rodeway"/>
              </a:rPr>
              <a:t>.</a:t>
            </a:r>
          </a:p>
          <a:p>
            <a:pPr marL="0" indent="0">
              <a:buNone/>
            </a:pPr>
            <a:r>
              <a:rPr lang="en-US" dirty="0">
                <a:latin typeface="Rodeway"/>
              </a:rPr>
              <a:t>           They are being used for the purpose of training managers and others</a:t>
            </a:r>
          </a:p>
          <a:p>
            <a:pPr marL="0" indent="0">
              <a:buNone/>
            </a:pPr>
            <a:r>
              <a:rPr lang="en-US" dirty="0">
                <a:latin typeface="Rodeway"/>
              </a:rPr>
              <a:t>           in healthcare organizations.  Additional information can be found at</a:t>
            </a:r>
          </a:p>
          <a:p>
            <a:pPr marL="0" indent="0">
              <a:buNone/>
            </a:pPr>
            <a:r>
              <a:rPr lang="en-US" dirty="0">
                <a:solidFill>
                  <a:srgbClr val="0070C0"/>
                </a:solidFill>
                <a:latin typeface="Rodeway"/>
              </a:rPr>
              <a:t>           </a:t>
            </a:r>
            <a:r>
              <a:rPr lang="en-US" dirty="0">
                <a:solidFill>
                  <a:srgbClr val="0070C0"/>
                </a:solidFill>
                <a:latin typeface="Rodeway"/>
                <a:hlinkClick r:id="rId3">
                  <a:extLst>
                    <a:ext uri="{A12FA001-AC4F-418D-AE19-62706E023703}">
                      <ahyp:hlinkClr xmlns:ahyp="http://schemas.microsoft.com/office/drawing/2018/hyperlinkcolor" val="tx"/>
                    </a:ext>
                  </a:extLst>
                </a:hlinkClick>
              </a:rPr>
              <a:t>www.justculture.com </a:t>
            </a:r>
            <a:r>
              <a:rPr lang="en-US" dirty="0">
                <a:latin typeface="Rodeway"/>
              </a:rPr>
              <a:t>and </a:t>
            </a:r>
            <a:r>
              <a:rPr lang="en-US" dirty="0">
                <a:latin typeface="Rodeway"/>
                <a:hlinkClick r:id="rId4"/>
              </a:rPr>
              <a:t>www.thinkreliability.com</a:t>
            </a:r>
            <a:endParaRPr lang="en-US" dirty="0">
              <a:latin typeface="Rodeway"/>
            </a:endParaRPr>
          </a:p>
          <a:p>
            <a:pPr marL="0" indent="0">
              <a:buNone/>
            </a:pPr>
            <a:endParaRPr lang="en-US" dirty="0">
              <a:latin typeface="Rodeway"/>
            </a:endParaRPr>
          </a:p>
          <a:p>
            <a:pPr marL="0" indent="0">
              <a:buNone/>
            </a:pPr>
            <a:r>
              <a:rPr lang="en-US" dirty="0">
                <a:latin typeface="Rodeway"/>
              </a:rPr>
              <a:t>           Thank you to the NCPS member that reported the positive COVID test</a:t>
            </a:r>
          </a:p>
          <a:p>
            <a:pPr marL="0" indent="0">
              <a:buNone/>
            </a:pPr>
            <a:r>
              <a:rPr lang="en-US" dirty="0">
                <a:latin typeface="Rodeway"/>
              </a:rPr>
              <a:t>           result event and helped create the cause map included in this shared </a:t>
            </a:r>
          </a:p>
          <a:p>
            <a:pPr marL="0" indent="0">
              <a:buNone/>
            </a:pPr>
            <a:r>
              <a:rPr lang="en-US" dirty="0">
                <a:latin typeface="Rodeway"/>
              </a:rPr>
              <a:t>           learning resource.  </a:t>
            </a:r>
          </a:p>
          <a:p>
            <a:pPr marL="0" indent="0">
              <a:buNone/>
            </a:pPr>
            <a:r>
              <a:rPr lang="en-US" dirty="0">
                <a:latin typeface="Rodeway"/>
              </a:rPr>
              <a:t> </a:t>
            </a:r>
          </a:p>
          <a:p>
            <a:pPr marL="0" indent="0">
              <a:lnSpc>
                <a:spcPct val="100000"/>
              </a:lnSpc>
              <a:spcBef>
                <a:spcPts val="0"/>
              </a:spcBef>
              <a:buNone/>
            </a:pPr>
            <a:r>
              <a:rPr lang="en-US" sz="2570" dirty="0">
                <a:latin typeface="Rodeway"/>
              </a:rPr>
              <a:t>          </a:t>
            </a:r>
          </a:p>
          <a:p>
            <a:pPr marL="0" indent="0">
              <a:lnSpc>
                <a:spcPct val="100000"/>
              </a:lnSpc>
              <a:spcBef>
                <a:spcPts val="0"/>
              </a:spcBef>
              <a:buNone/>
            </a:pPr>
            <a:endParaRPr lang="en-US" sz="2570" dirty="0">
              <a:latin typeface="Rodeway"/>
            </a:endParaRPr>
          </a:p>
          <a:p>
            <a:pPr marL="0" indent="0">
              <a:lnSpc>
                <a:spcPct val="100000"/>
              </a:lnSpc>
              <a:spcBef>
                <a:spcPts val="0"/>
              </a:spcBef>
              <a:buNone/>
            </a:pPr>
            <a:r>
              <a:rPr lang="en-US" sz="2570" dirty="0">
                <a:latin typeface="Rodeway"/>
              </a:rPr>
              <a:t> </a:t>
            </a:r>
            <a:endParaRPr lang="en-US" sz="2000" dirty="0"/>
          </a:p>
        </p:txBody>
      </p:sp>
      <p:sp>
        <p:nvSpPr>
          <p:cNvPr id="9" name="Rectangle 8">
            <a:extLst>
              <a:ext uri="{FF2B5EF4-FFF2-40B4-BE49-F238E27FC236}">
                <a16:creationId xmlns:a16="http://schemas.microsoft.com/office/drawing/2014/main" id="{81885F9D-2629-4D3B-86CE-7E946224C6C3}"/>
              </a:ext>
            </a:extLst>
          </p:cNvPr>
          <p:cNvSpPr/>
          <p:nvPr/>
        </p:nvSpPr>
        <p:spPr>
          <a:xfrm>
            <a:off x="0" y="0"/>
            <a:ext cx="12192000" cy="6858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CCDF2406-93CC-40C9-8B1F-F4EE24CC87FB}"/>
              </a:ext>
            </a:extLst>
          </p:cNvPr>
          <p:cNvSpPr txBox="1"/>
          <p:nvPr/>
        </p:nvSpPr>
        <p:spPr>
          <a:xfrm>
            <a:off x="588663" y="5918627"/>
            <a:ext cx="10961076" cy="400110"/>
          </a:xfrm>
          <a:prstGeom prst="rect">
            <a:avLst/>
          </a:prstGeom>
          <a:noFill/>
        </p:spPr>
        <p:txBody>
          <a:bodyPr wrap="square" rtlCol="0">
            <a:spAutoFit/>
          </a:bodyPr>
          <a:lstStyle/>
          <a:p>
            <a:r>
              <a:rPr lang="en-US" sz="2000" b="1" dirty="0">
                <a:latin typeface="Raleway" pitchFamily="2" charset="0"/>
              </a:rPr>
              <a:t>Please do not duplicate or copy this resource for persons outside of your organization.</a:t>
            </a:r>
          </a:p>
        </p:txBody>
      </p:sp>
    </p:spTree>
    <p:extLst>
      <p:ext uri="{BB962C8B-B14F-4D97-AF65-F5344CB8AC3E}">
        <p14:creationId xmlns:p14="http://schemas.microsoft.com/office/powerpoint/2010/main" val="23522836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9D4FC-C28B-4828-846A-2F51918B2C62}"/>
              </a:ext>
            </a:extLst>
          </p:cNvPr>
          <p:cNvSpPr>
            <a:spLocks noGrp="1"/>
          </p:cNvSpPr>
          <p:nvPr>
            <p:ph type="title"/>
          </p:nvPr>
        </p:nvSpPr>
        <p:spPr/>
        <p:txBody>
          <a:bodyPr/>
          <a:lstStyle/>
          <a:p>
            <a:pPr algn="ctr"/>
            <a:r>
              <a:rPr lang="en-US" dirty="0">
                <a:latin typeface="Raleway" pitchFamily="2" charset="0"/>
              </a:rPr>
              <a:t>What is a Cause Map?</a:t>
            </a:r>
          </a:p>
        </p:txBody>
      </p:sp>
      <p:sp>
        <p:nvSpPr>
          <p:cNvPr id="3" name="Content Placeholder 2">
            <a:extLst>
              <a:ext uri="{FF2B5EF4-FFF2-40B4-BE49-F238E27FC236}">
                <a16:creationId xmlns:a16="http://schemas.microsoft.com/office/drawing/2014/main" id="{E878DE5A-0B69-45A2-973A-5FCBF983CAD7}"/>
              </a:ext>
            </a:extLst>
          </p:cNvPr>
          <p:cNvSpPr>
            <a:spLocks noGrp="1"/>
          </p:cNvSpPr>
          <p:nvPr>
            <p:ph idx="1"/>
          </p:nvPr>
        </p:nvSpPr>
        <p:spPr/>
        <p:txBody>
          <a:bodyPr/>
          <a:lstStyle/>
          <a:p>
            <a:pPr marL="0" indent="0">
              <a:buNone/>
            </a:pPr>
            <a:r>
              <a:rPr lang="en-US" dirty="0">
                <a:effectLst/>
                <a:latin typeface="Calibri" panose="020F0502020204030204" pitchFamily="34" charset="0"/>
                <a:ea typeface="Calibri" panose="020F0502020204030204" pitchFamily="34" charset="0"/>
                <a:cs typeface="Times New Roman" panose="02020603050405020304" pitchFamily="18" charset="0"/>
              </a:rPr>
              <a:t>A Cause Map provides a visual explanation of why an incident occurred.  It connects individual cause-and-effect relationships to reveal the </a:t>
            </a:r>
            <a:r>
              <a:rPr lang="en-US" dirty="0">
                <a:latin typeface="Calibri" panose="020F0502020204030204" pitchFamily="34" charset="0"/>
                <a:ea typeface="Calibri" panose="020F0502020204030204" pitchFamily="34" charset="0"/>
                <a:cs typeface="Times New Roman" panose="02020603050405020304" pitchFamily="18" charset="0"/>
              </a:rPr>
              <a:t>connection between </a:t>
            </a:r>
            <a:r>
              <a:rPr lang="en-US" dirty="0">
                <a:effectLst/>
                <a:latin typeface="Calibri" panose="020F0502020204030204" pitchFamily="34" charset="0"/>
                <a:ea typeface="Calibri" panose="020F0502020204030204" pitchFamily="34" charset="0"/>
                <a:cs typeface="Times New Roman" panose="02020603050405020304" pitchFamily="18" charset="0"/>
              </a:rPr>
              <a:t>causes and outcomes within a system.  A cause map can be very basic or it can be quite</a:t>
            </a:r>
            <a:r>
              <a:rPr lang="en-US"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US" dirty="0">
                <a:effectLst/>
                <a:latin typeface="Calibri" panose="020F0502020204030204" pitchFamily="34" charset="0"/>
                <a:ea typeface="Calibri" panose="020F0502020204030204" pitchFamily="34" charset="0"/>
                <a:cs typeface="Times New Roman" panose="02020603050405020304" pitchFamily="18" charset="0"/>
              </a:rPr>
              <a:t>detailed depending on the issue.</a:t>
            </a:r>
          </a:p>
          <a:p>
            <a:pPr marL="0" indent="0">
              <a:buNone/>
            </a:pPr>
            <a:r>
              <a:rPr lang="en-US" dirty="0"/>
              <a:t>                                      Cause                 Effect</a:t>
            </a:r>
          </a:p>
        </p:txBody>
      </p:sp>
      <p:sp>
        <p:nvSpPr>
          <p:cNvPr id="4" name="Rectangle 3">
            <a:extLst>
              <a:ext uri="{FF2B5EF4-FFF2-40B4-BE49-F238E27FC236}">
                <a16:creationId xmlns:a16="http://schemas.microsoft.com/office/drawing/2014/main" id="{B4BE5D62-53A6-4373-ACFF-C84B4A356B36}"/>
              </a:ext>
            </a:extLst>
          </p:cNvPr>
          <p:cNvSpPr/>
          <p:nvPr/>
        </p:nvSpPr>
        <p:spPr>
          <a:xfrm>
            <a:off x="3657600" y="3803374"/>
            <a:ext cx="1683027" cy="1073426"/>
          </a:xfrm>
          <a:prstGeom prst="rect">
            <a:avLst/>
          </a:prstGeom>
          <a:noFill/>
          <a:effectLst>
            <a:outerShdw blurRad="50800" dist="50800" dir="108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3AC80B21-D3E7-44B3-BAF6-F63B366E175C}"/>
              </a:ext>
            </a:extLst>
          </p:cNvPr>
          <p:cNvSpPr/>
          <p:nvPr/>
        </p:nvSpPr>
        <p:spPr>
          <a:xfrm>
            <a:off x="5878994" y="3803374"/>
            <a:ext cx="1683027" cy="1073426"/>
          </a:xfrm>
          <a:prstGeom prst="rect">
            <a:avLst/>
          </a:prstGeom>
          <a:noFill/>
          <a:ln>
            <a:solidFill>
              <a:srgbClr val="0070C0"/>
            </a:solidFill>
          </a:ln>
          <a:effectLst>
            <a:outerShdw blurRad="50800" dist="50800" dir="108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a:extLst>
              <a:ext uri="{FF2B5EF4-FFF2-40B4-BE49-F238E27FC236}">
                <a16:creationId xmlns:a16="http://schemas.microsoft.com/office/drawing/2014/main" id="{3A0C4461-DF52-4119-A194-27FAFB1DDF07}"/>
              </a:ext>
            </a:extLst>
          </p:cNvPr>
          <p:cNvCxnSpPr>
            <a:cxnSpLocks/>
          </p:cNvCxnSpPr>
          <p:nvPr/>
        </p:nvCxnSpPr>
        <p:spPr>
          <a:xfrm>
            <a:off x="5340627" y="4319189"/>
            <a:ext cx="427127"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81885F9D-2629-4D3B-86CE-7E946224C6C3}"/>
              </a:ext>
            </a:extLst>
          </p:cNvPr>
          <p:cNvSpPr/>
          <p:nvPr/>
        </p:nvSpPr>
        <p:spPr>
          <a:xfrm>
            <a:off x="0" y="0"/>
            <a:ext cx="12192000" cy="6858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descr="Logo, company name&#10;&#10;Description automatically generated">
            <a:extLst>
              <a:ext uri="{FF2B5EF4-FFF2-40B4-BE49-F238E27FC236}">
                <a16:creationId xmlns:a16="http://schemas.microsoft.com/office/drawing/2014/main" id="{24A0D7D8-3F0E-45CF-BD60-A7F6CED7C76E}"/>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35465" y="-101600"/>
            <a:ext cx="2473476" cy="1030237"/>
          </a:xfrm>
          <a:prstGeom prst="rect">
            <a:avLst/>
          </a:prstGeom>
        </p:spPr>
      </p:pic>
    </p:spTree>
    <p:extLst>
      <p:ext uri="{BB962C8B-B14F-4D97-AF65-F5344CB8AC3E}">
        <p14:creationId xmlns:p14="http://schemas.microsoft.com/office/powerpoint/2010/main" val="33451779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7AB85D-3B22-4B72-B6BC-51AE1AFE6C55}"/>
              </a:ext>
            </a:extLst>
          </p:cNvPr>
          <p:cNvSpPr>
            <a:spLocks noGrp="1"/>
          </p:cNvSpPr>
          <p:nvPr>
            <p:ph type="title"/>
          </p:nvPr>
        </p:nvSpPr>
        <p:spPr>
          <a:xfrm>
            <a:off x="838200" y="1"/>
            <a:ext cx="10515600" cy="1300765"/>
          </a:xfrm>
        </p:spPr>
        <p:txBody>
          <a:bodyPr/>
          <a:lstStyle/>
          <a:p>
            <a:r>
              <a:rPr lang="en-US" dirty="0">
                <a:latin typeface="Raleway" pitchFamily="2" charset="0"/>
              </a:rPr>
              <a:t>  How Do You Construct a Cause Map?</a:t>
            </a:r>
          </a:p>
        </p:txBody>
      </p:sp>
      <p:sp>
        <p:nvSpPr>
          <p:cNvPr id="4" name="Text Box 4">
            <a:extLst>
              <a:ext uri="{FF2B5EF4-FFF2-40B4-BE49-F238E27FC236}">
                <a16:creationId xmlns:a16="http://schemas.microsoft.com/office/drawing/2014/main" id="{2984C803-AAB7-416C-B87B-CDB9DB0AB7CE}"/>
              </a:ext>
            </a:extLst>
          </p:cNvPr>
          <p:cNvSpPr txBox="1">
            <a:spLocks noGrp="1" noChangeArrowheads="1"/>
          </p:cNvSpPr>
          <p:nvPr>
            <p:ph idx="1"/>
          </p:nvPr>
        </p:nvSpPr>
        <p:spPr bwMode="auto">
          <a:xfrm>
            <a:off x="643944" y="1545465"/>
            <a:ext cx="10709856" cy="5406554"/>
          </a:xfrm>
          <a:prstGeom prst="rect">
            <a:avLst/>
          </a:prstGeom>
          <a:solidFill>
            <a:schemeClr val="bg1"/>
          </a:solidFill>
          <a:ln w="31750">
            <a:noFill/>
            <a:miter lim="800000"/>
            <a:headEnd type="none" w="sm" len="sm"/>
            <a:tailEnd type="none" w="sm" len="sm"/>
          </a:ln>
        </p:spPr>
        <p:txBody>
          <a:bodyPr wrap="square" lIns="91387" tIns="45693" rIns="91387" bIns="45693">
            <a:spAutoFit/>
          </a:bodyPr>
          <a:lstStyle/>
          <a:p>
            <a:pPr>
              <a:spcBef>
                <a:spcPct val="50000"/>
              </a:spcBef>
            </a:pPr>
            <a:r>
              <a:rPr lang="en-US" b="1" dirty="0">
                <a:latin typeface="Raleway" pitchFamily="34" charset="0"/>
                <a:cs typeface="Arial" charset="0"/>
              </a:rPr>
              <a:t>Step 1:  </a:t>
            </a:r>
            <a:r>
              <a:rPr lang="en-US" dirty="0">
                <a:latin typeface="Raleway" pitchFamily="34" charset="0"/>
                <a:cs typeface="Arial" charset="0"/>
              </a:rPr>
              <a:t>Identify the undesired outcome - harm or potential harm (risk) and place it on the far right of your map.</a:t>
            </a:r>
          </a:p>
          <a:p>
            <a:pPr>
              <a:spcBef>
                <a:spcPct val="50000"/>
              </a:spcBef>
            </a:pPr>
            <a:r>
              <a:rPr lang="en-US" sz="2800" b="1" dirty="0">
                <a:latin typeface="Raleway" pitchFamily="34" charset="0"/>
                <a:cs typeface="Arial" charset="0"/>
              </a:rPr>
              <a:t>Step 2:  </a:t>
            </a:r>
            <a:r>
              <a:rPr lang="en-US" sz="2800" dirty="0">
                <a:latin typeface="Raleway" charset="0"/>
                <a:ea typeface="Raleway" charset="0"/>
                <a:cs typeface="Raleway" charset="0"/>
              </a:rPr>
              <a:t>To the left, from top to bottom in order of time, identify the </a:t>
            </a:r>
            <a:r>
              <a:rPr lang="en-US" sz="2800" b="1" dirty="0">
                <a:latin typeface="Raleway" charset="0"/>
                <a:ea typeface="Raleway" charset="0"/>
                <a:cs typeface="Raleway" charset="0"/>
              </a:rPr>
              <a:t>direct</a:t>
            </a:r>
            <a:r>
              <a:rPr lang="en-US" sz="2800" dirty="0">
                <a:latin typeface="Raleway" charset="0"/>
                <a:ea typeface="Raleway" charset="0"/>
                <a:cs typeface="Raleway" charset="0"/>
              </a:rPr>
              <a:t> (A caused B) and </a:t>
            </a:r>
            <a:r>
              <a:rPr lang="en-US" sz="2800" b="1" dirty="0">
                <a:latin typeface="Raleway" charset="0"/>
                <a:ea typeface="Raleway" charset="0"/>
                <a:cs typeface="Raleway" charset="0"/>
              </a:rPr>
              <a:t>probabilistic </a:t>
            </a:r>
            <a:r>
              <a:rPr lang="en-US" dirty="0">
                <a:latin typeface="Raleway" charset="0"/>
                <a:ea typeface="Raleway" charset="0"/>
                <a:cs typeface="Raleway" charset="0"/>
              </a:rPr>
              <a:t>or </a:t>
            </a:r>
            <a:r>
              <a:rPr lang="en-US" sz="2800" dirty="0">
                <a:latin typeface="Raleway" charset="0"/>
                <a:ea typeface="Raleway" charset="0"/>
                <a:cs typeface="Raleway" charset="0"/>
              </a:rPr>
              <a:t>“</a:t>
            </a:r>
            <a:r>
              <a:rPr lang="en-US" sz="2800" b="1" i="1" dirty="0">
                <a:latin typeface="Raleway" charset="0"/>
                <a:ea typeface="Raleway" charset="0"/>
                <a:cs typeface="Raleway" charset="0"/>
              </a:rPr>
              <a:t>but for</a:t>
            </a:r>
            <a:r>
              <a:rPr lang="en-US" sz="2800" i="1" dirty="0">
                <a:latin typeface="Raleway" charset="0"/>
                <a:ea typeface="Raleway" charset="0"/>
                <a:cs typeface="Raleway" charset="0"/>
              </a:rPr>
              <a:t>”  </a:t>
            </a:r>
            <a:r>
              <a:rPr lang="en-US" sz="2800" b="1" i="1" dirty="0">
                <a:latin typeface="Raleway" charset="0"/>
                <a:ea typeface="Raleway" charset="0"/>
                <a:cs typeface="Raleway" charset="0"/>
              </a:rPr>
              <a:t>causes</a:t>
            </a:r>
            <a:r>
              <a:rPr lang="en-US" sz="2800" i="1" dirty="0">
                <a:latin typeface="Raleway" charset="0"/>
                <a:ea typeface="Raleway" charset="0"/>
                <a:cs typeface="Raleway" charset="0"/>
              </a:rPr>
              <a:t> (</a:t>
            </a:r>
            <a:r>
              <a:rPr lang="en-US" dirty="0">
                <a:latin typeface="Raleway" charset="0"/>
                <a:ea typeface="Raleway" charset="0"/>
                <a:cs typeface="Raleway" charset="0"/>
              </a:rPr>
              <a:t>but for </a:t>
            </a:r>
            <a:r>
              <a:rPr lang="en-US" sz="2800" dirty="0">
                <a:latin typeface="Raleway" charset="0"/>
                <a:ea typeface="Raleway" charset="0"/>
                <a:cs typeface="Raleway" charset="0"/>
              </a:rPr>
              <a:t>A, B would not have happened</a:t>
            </a:r>
            <a:r>
              <a:rPr lang="en-US" sz="2800" i="1" dirty="0">
                <a:latin typeface="Raleway" charset="0"/>
                <a:ea typeface="Raleway" charset="0"/>
                <a:cs typeface="Raleway" charset="0"/>
              </a:rPr>
              <a:t>)</a:t>
            </a:r>
            <a:r>
              <a:rPr lang="en-US" sz="2800" dirty="0">
                <a:latin typeface="Raleway" charset="0"/>
                <a:ea typeface="Raleway" charset="0"/>
                <a:cs typeface="Raleway" charset="0"/>
              </a:rPr>
              <a:t> causes that had to line up for this harm or potential harm to occur</a:t>
            </a:r>
          </a:p>
          <a:p>
            <a:pPr>
              <a:spcBef>
                <a:spcPct val="50000"/>
              </a:spcBef>
            </a:pPr>
            <a:r>
              <a:rPr lang="en-US" sz="2800" b="1" dirty="0">
                <a:latin typeface="Raleway" pitchFamily="34" charset="0"/>
                <a:cs typeface="Arial" charset="0"/>
              </a:rPr>
              <a:t>Step 3:  </a:t>
            </a:r>
            <a:r>
              <a:rPr lang="en-US" sz="2800" dirty="0">
                <a:latin typeface="Raleway" pitchFamily="34" charset="0"/>
                <a:cs typeface="Arial" charset="0"/>
              </a:rPr>
              <a:t>Ask “why” for every error and every choice to continue to identify causes. If you don’t know “why”, don’t assume … investigate and put a </a:t>
            </a:r>
            <a:r>
              <a:rPr lang="en-US" dirty="0">
                <a:latin typeface="Raleway" pitchFamily="34" charset="0"/>
                <a:cs typeface="Arial" charset="0"/>
              </a:rPr>
              <a:t>“Why” </a:t>
            </a:r>
            <a:r>
              <a:rPr lang="en-US" sz="2800" dirty="0">
                <a:latin typeface="Raleway" pitchFamily="34" charset="0"/>
                <a:cs typeface="Arial" charset="0"/>
              </a:rPr>
              <a:t>box in the map for now.</a:t>
            </a:r>
          </a:p>
          <a:p>
            <a:pPr marL="0" indent="0">
              <a:spcBef>
                <a:spcPct val="50000"/>
              </a:spcBef>
              <a:buNone/>
            </a:pPr>
            <a:r>
              <a:rPr lang="en-US" b="1" dirty="0">
                <a:latin typeface="Raleway" pitchFamily="34" charset="0"/>
                <a:cs typeface="Arial" charset="0"/>
              </a:rPr>
              <a:t>Note</a:t>
            </a:r>
            <a:r>
              <a:rPr lang="en-US" dirty="0">
                <a:latin typeface="Raleway" pitchFamily="34" charset="0"/>
                <a:cs typeface="Arial" charset="0"/>
              </a:rPr>
              <a:t>: If you’re unsure if some data is a cause or not, put it in the parking lot until you have assessed whether it is. </a:t>
            </a:r>
            <a:endParaRPr lang="en-US" sz="2800" dirty="0">
              <a:latin typeface="Raleway" pitchFamily="34" charset="0"/>
              <a:cs typeface="Arial" charset="0"/>
            </a:endParaRPr>
          </a:p>
          <a:p>
            <a:pPr marL="0" indent="0">
              <a:spcBef>
                <a:spcPct val="50000"/>
              </a:spcBef>
              <a:buNone/>
            </a:pPr>
            <a:endParaRPr lang="en-US" baseline="30000" dirty="0">
              <a:latin typeface="Raleway" pitchFamily="34" charset="0"/>
              <a:cs typeface="Arial" charset="0"/>
            </a:endParaRPr>
          </a:p>
        </p:txBody>
      </p:sp>
      <p:sp>
        <p:nvSpPr>
          <p:cNvPr id="9" name="Rectangle 8">
            <a:extLst>
              <a:ext uri="{FF2B5EF4-FFF2-40B4-BE49-F238E27FC236}">
                <a16:creationId xmlns:a16="http://schemas.microsoft.com/office/drawing/2014/main" id="{E167DEF6-9C13-4D25-BAFB-4ED3F2EC4372}"/>
              </a:ext>
            </a:extLst>
          </p:cNvPr>
          <p:cNvSpPr/>
          <p:nvPr/>
        </p:nvSpPr>
        <p:spPr>
          <a:xfrm>
            <a:off x="0" y="0"/>
            <a:ext cx="12192000" cy="6858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07554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9D4FC-C28B-4828-846A-2F51918B2C62}"/>
              </a:ext>
            </a:extLst>
          </p:cNvPr>
          <p:cNvSpPr>
            <a:spLocks noGrp="1"/>
          </p:cNvSpPr>
          <p:nvPr>
            <p:ph type="title"/>
          </p:nvPr>
        </p:nvSpPr>
        <p:spPr/>
        <p:txBody>
          <a:bodyPr/>
          <a:lstStyle/>
          <a:p>
            <a:pPr algn="ctr"/>
            <a:r>
              <a:rPr lang="en-US" dirty="0">
                <a:latin typeface="Raleway" pitchFamily="2" charset="0"/>
              </a:rPr>
              <a:t>Some Causes Are Linked </a:t>
            </a:r>
            <a:br>
              <a:rPr lang="en-US" dirty="0">
                <a:latin typeface="Raleway" pitchFamily="2" charset="0"/>
              </a:rPr>
            </a:br>
            <a:r>
              <a:rPr lang="en-US" dirty="0">
                <a:latin typeface="Raleway" pitchFamily="2" charset="0"/>
              </a:rPr>
              <a:t>with “AND” in between</a:t>
            </a:r>
          </a:p>
        </p:txBody>
      </p:sp>
      <p:sp>
        <p:nvSpPr>
          <p:cNvPr id="3" name="Content Placeholder 2">
            <a:extLst>
              <a:ext uri="{FF2B5EF4-FFF2-40B4-BE49-F238E27FC236}">
                <a16:creationId xmlns:a16="http://schemas.microsoft.com/office/drawing/2014/main" id="{E878DE5A-0B69-45A2-973A-5FCBF983CAD7}"/>
              </a:ext>
            </a:extLst>
          </p:cNvPr>
          <p:cNvSpPr>
            <a:spLocks noGrp="1"/>
          </p:cNvSpPr>
          <p:nvPr>
            <p:ph idx="1"/>
          </p:nvPr>
        </p:nvSpPr>
        <p:spPr/>
        <p:txBody>
          <a:bodyPr/>
          <a:lstStyle/>
          <a:p>
            <a:pPr marL="0" indent="0" algn="ctr">
              <a:buNone/>
            </a:pPr>
            <a:endParaRPr lang="en-US" dirty="0"/>
          </a:p>
          <a:p>
            <a:pPr marL="0" indent="0">
              <a:buNone/>
            </a:pPr>
            <a:r>
              <a:rPr lang="en-US" dirty="0"/>
              <a:t>                                     Cause </a:t>
            </a:r>
          </a:p>
          <a:p>
            <a:pPr marL="0" indent="0">
              <a:buNone/>
            </a:pPr>
            <a:endParaRPr lang="en-US" dirty="0"/>
          </a:p>
          <a:p>
            <a:pPr marL="0" indent="0">
              <a:buNone/>
            </a:pPr>
            <a:r>
              <a:rPr lang="en-US" dirty="0"/>
              <a:t>		                AND</a:t>
            </a:r>
            <a:br>
              <a:rPr lang="en-US" dirty="0"/>
            </a:br>
            <a:r>
              <a:rPr lang="en-US" dirty="0"/>
              <a:t>				    </a:t>
            </a:r>
          </a:p>
          <a:p>
            <a:pPr marL="0" indent="0">
              <a:buNone/>
            </a:pPr>
            <a:r>
              <a:rPr lang="en-US" dirty="0"/>
              <a:t> 			   Cause</a:t>
            </a:r>
          </a:p>
        </p:txBody>
      </p:sp>
      <p:sp>
        <p:nvSpPr>
          <p:cNvPr id="4" name="Rectangle 3">
            <a:extLst>
              <a:ext uri="{FF2B5EF4-FFF2-40B4-BE49-F238E27FC236}">
                <a16:creationId xmlns:a16="http://schemas.microsoft.com/office/drawing/2014/main" id="{B4BE5D62-53A6-4373-ACFF-C84B4A356B36}"/>
              </a:ext>
            </a:extLst>
          </p:cNvPr>
          <p:cNvSpPr/>
          <p:nvPr/>
        </p:nvSpPr>
        <p:spPr>
          <a:xfrm>
            <a:off x="3630692" y="4005249"/>
            <a:ext cx="1683027" cy="1073426"/>
          </a:xfrm>
          <a:prstGeom prst="rect">
            <a:avLst/>
          </a:prstGeom>
          <a:noFill/>
          <a:effectLst>
            <a:outerShdw blurRad="50800" dist="50800" dir="108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3AC80B21-D3E7-44B3-BAF6-F63B366E175C}"/>
              </a:ext>
            </a:extLst>
          </p:cNvPr>
          <p:cNvSpPr/>
          <p:nvPr/>
        </p:nvSpPr>
        <p:spPr>
          <a:xfrm>
            <a:off x="6650733" y="2892287"/>
            <a:ext cx="1683027" cy="1073426"/>
          </a:xfrm>
          <a:prstGeom prst="rect">
            <a:avLst/>
          </a:prstGeom>
          <a:noFill/>
          <a:ln>
            <a:solidFill>
              <a:srgbClr val="0070C0"/>
            </a:solidFill>
          </a:ln>
          <a:effectLst>
            <a:outerShdw blurRad="50800" dist="50800" dir="108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7" name="Straight Arrow Connector 6">
            <a:extLst>
              <a:ext uri="{FF2B5EF4-FFF2-40B4-BE49-F238E27FC236}">
                <a16:creationId xmlns:a16="http://schemas.microsoft.com/office/drawing/2014/main" id="{3A0C4461-DF52-4119-A194-27FAFB1DDF07}"/>
              </a:ext>
            </a:extLst>
          </p:cNvPr>
          <p:cNvCxnSpPr>
            <a:cxnSpLocks/>
          </p:cNvCxnSpPr>
          <p:nvPr/>
        </p:nvCxnSpPr>
        <p:spPr>
          <a:xfrm>
            <a:off x="6096000" y="3429443"/>
            <a:ext cx="427127"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81885F9D-2629-4D3B-86CE-7E946224C6C3}"/>
              </a:ext>
            </a:extLst>
          </p:cNvPr>
          <p:cNvSpPr/>
          <p:nvPr/>
        </p:nvSpPr>
        <p:spPr>
          <a:xfrm>
            <a:off x="0" y="0"/>
            <a:ext cx="12192000" cy="6858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DBF8D22-2252-4F3B-896B-915D267578D7}"/>
              </a:ext>
            </a:extLst>
          </p:cNvPr>
          <p:cNvSpPr/>
          <p:nvPr/>
        </p:nvSpPr>
        <p:spPr>
          <a:xfrm>
            <a:off x="3630693" y="2057790"/>
            <a:ext cx="1683027" cy="1073426"/>
          </a:xfrm>
          <a:prstGeom prst="rect">
            <a:avLst/>
          </a:prstGeom>
          <a:noFill/>
          <a:effectLst>
            <a:outerShdw blurRad="50800" dist="50800" dir="108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018CBFA4-E612-4E11-91FB-152F59C5C2E7}"/>
              </a:ext>
            </a:extLst>
          </p:cNvPr>
          <p:cNvSpPr txBox="1"/>
          <p:nvPr/>
        </p:nvSpPr>
        <p:spPr>
          <a:xfrm>
            <a:off x="6951597" y="3131216"/>
            <a:ext cx="1081297" cy="523220"/>
          </a:xfrm>
          <a:prstGeom prst="rect">
            <a:avLst/>
          </a:prstGeom>
          <a:noFill/>
        </p:spPr>
        <p:txBody>
          <a:bodyPr wrap="square" rtlCol="0">
            <a:spAutoFit/>
          </a:bodyPr>
          <a:lstStyle/>
          <a:p>
            <a:r>
              <a:rPr lang="en-US" sz="2800" dirty="0"/>
              <a:t>Effect</a:t>
            </a:r>
          </a:p>
        </p:txBody>
      </p:sp>
      <p:cxnSp>
        <p:nvCxnSpPr>
          <p:cNvPr id="12" name="Connector: Elbow 11">
            <a:extLst>
              <a:ext uri="{FF2B5EF4-FFF2-40B4-BE49-F238E27FC236}">
                <a16:creationId xmlns:a16="http://schemas.microsoft.com/office/drawing/2014/main" id="{2DD5B28B-2EEE-44A3-B053-5D7653559C9C}"/>
              </a:ext>
            </a:extLst>
          </p:cNvPr>
          <p:cNvCxnSpPr>
            <a:cxnSpLocks/>
          </p:cNvCxnSpPr>
          <p:nvPr/>
        </p:nvCxnSpPr>
        <p:spPr>
          <a:xfrm rot="16200000" flipH="1">
            <a:off x="5287481" y="2602639"/>
            <a:ext cx="863835" cy="787997"/>
          </a:xfrm>
          <a:prstGeom prst="bentConnector3">
            <a:avLst>
              <a:gd name="adj1" fmla="val -2087"/>
            </a:avLst>
          </a:prstGeom>
          <a:ln w="28575"/>
        </p:spPr>
        <p:style>
          <a:lnRef idx="1">
            <a:schemeClr val="accent1"/>
          </a:lnRef>
          <a:fillRef idx="0">
            <a:schemeClr val="accent1"/>
          </a:fillRef>
          <a:effectRef idx="0">
            <a:schemeClr val="accent1"/>
          </a:effectRef>
          <a:fontRef idx="minor">
            <a:schemeClr val="tx1"/>
          </a:fontRef>
        </p:style>
      </p:cxnSp>
      <p:cxnSp>
        <p:nvCxnSpPr>
          <p:cNvPr id="17" name="Connector: Elbow 16">
            <a:extLst>
              <a:ext uri="{FF2B5EF4-FFF2-40B4-BE49-F238E27FC236}">
                <a16:creationId xmlns:a16="http://schemas.microsoft.com/office/drawing/2014/main" id="{9D82417A-1797-4559-B51D-020003477CC5}"/>
              </a:ext>
            </a:extLst>
          </p:cNvPr>
          <p:cNvCxnSpPr>
            <a:cxnSpLocks/>
            <a:stCxn id="4" idx="3"/>
          </p:cNvCxnSpPr>
          <p:nvPr/>
        </p:nvCxnSpPr>
        <p:spPr>
          <a:xfrm flipV="1">
            <a:off x="5313719" y="3428556"/>
            <a:ext cx="799678" cy="1113406"/>
          </a:xfrm>
          <a:prstGeom prst="bentConnector2">
            <a:avLst/>
          </a:prstGeom>
          <a:ln w="28575"/>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1AEAE5E7-96F5-4A73-BEB3-370B2D9B8661}"/>
              </a:ext>
            </a:extLst>
          </p:cNvPr>
          <p:cNvSpPr txBox="1"/>
          <p:nvPr/>
        </p:nvSpPr>
        <p:spPr>
          <a:xfrm>
            <a:off x="1524000" y="5254171"/>
            <a:ext cx="9260114" cy="1384995"/>
          </a:xfrm>
          <a:prstGeom prst="rect">
            <a:avLst/>
          </a:prstGeom>
          <a:noFill/>
        </p:spPr>
        <p:txBody>
          <a:bodyPr wrap="square" rtlCol="0">
            <a:spAutoFit/>
          </a:bodyPr>
          <a:lstStyle/>
          <a:p>
            <a:r>
              <a:rPr lang="en-US" sz="2800" dirty="0"/>
              <a:t>When an effect has more than one cause, both causes are placed on the Cause Map. The causes are independent of each other but both are needed to provide that effect.</a:t>
            </a:r>
          </a:p>
        </p:txBody>
      </p:sp>
    </p:spTree>
    <p:extLst>
      <p:ext uri="{BB962C8B-B14F-4D97-AF65-F5344CB8AC3E}">
        <p14:creationId xmlns:p14="http://schemas.microsoft.com/office/powerpoint/2010/main" val="2170865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4294967295"/>
          </p:nvPr>
        </p:nvSpPr>
        <p:spPr>
          <a:xfrm>
            <a:off x="1060175" y="1878901"/>
            <a:ext cx="9179810" cy="3551841"/>
          </a:xfrm>
        </p:spPr>
        <p:txBody>
          <a:bodyPr numCol="1">
            <a:noAutofit/>
          </a:bodyPr>
          <a:lstStyle/>
          <a:p>
            <a:pPr marL="0" indent="0">
              <a:buNone/>
            </a:pPr>
            <a:r>
              <a:rPr lang="en-US" dirty="0"/>
              <a:t>A housekeeping worker was waxing the floors around 10:00 p.m. He could not find a wet floor sign and would have had to go to another building to search for one. Believing he was alone in the building and not wanting to get behind in his work, he did not search for a warning sign. </a:t>
            </a:r>
          </a:p>
          <a:p>
            <a:pPr marL="0" indent="0">
              <a:buNone/>
            </a:pPr>
            <a:r>
              <a:rPr lang="en-US" dirty="0"/>
              <a:t>The Chief Financial Officer slipped on the wet floor and severely damaged his knee.  The housekeeping manager was aware of the shortage of signs but had not purchased additional signs.</a:t>
            </a:r>
          </a:p>
        </p:txBody>
      </p:sp>
      <p:sp>
        <p:nvSpPr>
          <p:cNvPr id="9" name="Title 1"/>
          <p:cNvSpPr txBox="1">
            <a:spLocks/>
          </p:cNvSpPr>
          <p:nvPr/>
        </p:nvSpPr>
        <p:spPr>
          <a:xfrm>
            <a:off x="722198" y="217971"/>
            <a:ext cx="5145286" cy="127554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b="1" i="0" kern="0" cap="all" spc="-400" normalizeH="0" baseline="0">
                <a:solidFill>
                  <a:schemeClr val="bg2">
                    <a:lumMod val="25000"/>
                  </a:schemeClr>
                </a:solidFill>
                <a:latin typeface="Montserrat" charset="0"/>
                <a:ea typeface="Montserrat" charset="0"/>
                <a:cs typeface="Montserrat" charset="0"/>
              </a:defRPr>
            </a:lvl1pPr>
          </a:lstStyle>
          <a:p>
            <a:r>
              <a:rPr lang="en-US" dirty="0">
                <a:solidFill>
                  <a:schemeClr val="accent1">
                    <a:lumMod val="75000"/>
                  </a:schemeClr>
                </a:solidFill>
              </a:rPr>
              <a:t>Housekeeping    </a:t>
            </a:r>
            <a:endParaRPr lang="en-US" sz="5400" dirty="0">
              <a:solidFill>
                <a:schemeClr val="accent1">
                  <a:lumMod val="75000"/>
                </a:schemeClr>
              </a:solidFill>
            </a:endParaRPr>
          </a:p>
        </p:txBody>
      </p:sp>
      <p:sp>
        <p:nvSpPr>
          <p:cNvPr id="5" name="Slide Number Placeholder 4">
            <a:extLst>
              <a:ext uri="{FF2B5EF4-FFF2-40B4-BE49-F238E27FC236}">
                <a16:creationId xmlns:a16="http://schemas.microsoft.com/office/drawing/2014/main" id="{FBC9056A-452D-4A5E-8D69-9227299F6E3B}"/>
              </a:ext>
            </a:extLst>
          </p:cNvPr>
          <p:cNvSpPr>
            <a:spLocks noGrp="1"/>
          </p:cNvSpPr>
          <p:nvPr>
            <p:ph type="sldNum" sz="quarter" idx="12"/>
          </p:nvPr>
        </p:nvSpPr>
        <p:spPr/>
        <p:txBody>
          <a:bodyPr/>
          <a:lstStyle/>
          <a:p>
            <a:fld id="{7D55589D-DAF6-F843-B664-1C9842A51021}" type="slidenum">
              <a:rPr lang="en-US" smtClean="0"/>
              <a:t>5</a:t>
            </a:fld>
            <a:endParaRPr lang="en-US"/>
          </a:p>
        </p:txBody>
      </p:sp>
      <p:sp>
        <p:nvSpPr>
          <p:cNvPr id="2" name="Rectangle 1">
            <a:extLst>
              <a:ext uri="{FF2B5EF4-FFF2-40B4-BE49-F238E27FC236}">
                <a16:creationId xmlns:a16="http://schemas.microsoft.com/office/drawing/2014/main" id="{F95A7A53-AB4F-41C6-9830-565833BB09D1}"/>
              </a:ext>
            </a:extLst>
          </p:cNvPr>
          <p:cNvSpPr/>
          <p:nvPr/>
        </p:nvSpPr>
        <p:spPr>
          <a:xfrm>
            <a:off x="1" y="-1"/>
            <a:ext cx="12192000" cy="7027333"/>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8B3EFB0-3B85-40F1-96CB-9AD5D734DB12}"/>
              </a:ext>
            </a:extLst>
          </p:cNvPr>
          <p:cNvSpPr txBox="1"/>
          <p:nvPr/>
        </p:nvSpPr>
        <p:spPr>
          <a:xfrm>
            <a:off x="5274733" y="1057926"/>
            <a:ext cx="2108200" cy="369332"/>
          </a:xfrm>
          <a:prstGeom prst="rect">
            <a:avLst/>
          </a:prstGeom>
          <a:noFill/>
        </p:spPr>
        <p:txBody>
          <a:bodyPr wrap="square" rtlCol="0">
            <a:spAutoFit/>
          </a:bodyPr>
          <a:lstStyle/>
          <a:p>
            <a:r>
              <a:rPr lang="en-US" dirty="0"/>
              <a:t>EVENT EXAMPLE</a:t>
            </a:r>
          </a:p>
        </p:txBody>
      </p:sp>
    </p:spTree>
    <p:extLst>
      <p:ext uri="{BB962C8B-B14F-4D97-AF65-F5344CB8AC3E}">
        <p14:creationId xmlns:p14="http://schemas.microsoft.com/office/powerpoint/2010/main" val="16676240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 Box 3"/>
          <p:cNvSpPr txBox="1">
            <a:spLocks noChangeArrowheads="1"/>
          </p:cNvSpPr>
          <p:nvPr/>
        </p:nvSpPr>
        <p:spPr bwMode="auto">
          <a:xfrm>
            <a:off x="8502126" y="2288133"/>
            <a:ext cx="1723089" cy="923928"/>
          </a:xfrm>
          <a:prstGeom prst="rect">
            <a:avLst/>
          </a:prstGeom>
          <a:solidFill>
            <a:srgbClr val="C00000"/>
          </a:solidFill>
          <a:ln w="12700">
            <a:noFill/>
            <a:miter lim="800000"/>
            <a:headEnd type="none" w="sm" len="sm"/>
            <a:tailEnd type="none" w="sm" len="sm"/>
          </a:ln>
          <a:effectLst/>
        </p:spPr>
        <p:txBody>
          <a:bodyPr lIns="91387" tIns="45693" rIns="91387" bIns="45693" anchor="ctr">
            <a:spAutoFit/>
          </a:bodyPr>
          <a:lstStyle/>
          <a:p>
            <a:pPr algn="ctr">
              <a:spcBef>
                <a:spcPct val="50000"/>
              </a:spcBef>
            </a:pPr>
            <a:r>
              <a:rPr lang="en-US" dirty="0">
                <a:solidFill>
                  <a:schemeClr val="bg1"/>
                </a:solidFill>
                <a:latin typeface="Raleway" pitchFamily="34" charset="0"/>
                <a:cs typeface="Arial" charset="0"/>
              </a:rPr>
              <a:t>Risk of injury from slip &amp; fall (CFO)</a:t>
            </a:r>
          </a:p>
        </p:txBody>
      </p:sp>
      <p:sp>
        <p:nvSpPr>
          <p:cNvPr id="30" name="Text Box 4"/>
          <p:cNvSpPr txBox="1">
            <a:spLocks noChangeArrowheads="1"/>
          </p:cNvSpPr>
          <p:nvPr/>
        </p:nvSpPr>
        <p:spPr bwMode="auto">
          <a:xfrm>
            <a:off x="6169179" y="1994446"/>
            <a:ext cx="1845061" cy="369889"/>
          </a:xfrm>
          <a:prstGeom prst="rect">
            <a:avLst/>
          </a:prstGeom>
          <a:solidFill>
            <a:srgbClr val="C0C0C0"/>
          </a:solidFill>
          <a:ln w="12700">
            <a:noFill/>
            <a:miter lim="800000"/>
            <a:headEnd type="none" w="sm" len="sm"/>
            <a:tailEnd type="none" w="sm" len="sm"/>
          </a:ln>
          <a:effectLst/>
        </p:spPr>
        <p:txBody>
          <a:bodyPr lIns="91387" tIns="45693" rIns="91387" bIns="45693">
            <a:spAutoFit/>
          </a:bodyPr>
          <a:lstStyle/>
          <a:p>
            <a:pPr algn="ctr">
              <a:spcBef>
                <a:spcPct val="50000"/>
              </a:spcBef>
            </a:pPr>
            <a:r>
              <a:rPr lang="en-US" dirty="0">
                <a:solidFill>
                  <a:schemeClr val="bg1"/>
                </a:solidFill>
                <a:latin typeface="Raleway" pitchFamily="34" charset="0"/>
                <a:cs typeface="Arial" charset="0"/>
              </a:rPr>
              <a:t>Wet floor</a:t>
            </a:r>
          </a:p>
        </p:txBody>
      </p:sp>
      <p:sp>
        <p:nvSpPr>
          <p:cNvPr id="31" name="Text Box 5"/>
          <p:cNvSpPr txBox="1">
            <a:spLocks noChangeArrowheads="1"/>
          </p:cNvSpPr>
          <p:nvPr/>
        </p:nvSpPr>
        <p:spPr bwMode="auto">
          <a:xfrm>
            <a:off x="1660106" y="4193140"/>
            <a:ext cx="1707601" cy="369889"/>
          </a:xfrm>
          <a:prstGeom prst="rect">
            <a:avLst/>
          </a:prstGeom>
          <a:solidFill>
            <a:srgbClr val="FFFF00"/>
          </a:solidFill>
          <a:ln w="12700">
            <a:noFill/>
            <a:miter lim="800000"/>
            <a:headEnd type="none" w="sm" len="sm"/>
            <a:tailEnd type="none" w="sm" len="sm"/>
          </a:ln>
          <a:effectLst/>
        </p:spPr>
        <p:txBody>
          <a:bodyPr lIns="91387" tIns="45693" rIns="91387" bIns="45693">
            <a:spAutoFit/>
          </a:bodyPr>
          <a:lstStyle/>
          <a:p>
            <a:pPr algn="ctr">
              <a:spcBef>
                <a:spcPct val="50000"/>
              </a:spcBef>
            </a:pPr>
            <a:r>
              <a:rPr lang="en-US" dirty="0">
                <a:solidFill>
                  <a:schemeClr val="tx1">
                    <a:lumMod val="65000"/>
                    <a:lumOff val="35000"/>
                  </a:schemeClr>
                </a:solidFill>
                <a:latin typeface="Raleway" pitchFamily="34" charset="0"/>
                <a:cs typeface="Arial" charset="0"/>
              </a:rPr>
              <a:t>Why?</a:t>
            </a:r>
          </a:p>
        </p:txBody>
      </p:sp>
      <p:sp>
        <p:nvSpPr>
          <p:cNvPr id="32" name="Text Box 6"/>
          <p:cNvSpPr txBox="1">
            <a:spLocks noChangeArrowheads="1"/>
          </p:cNvSpPr>
          <p:nvPr/>
        </p:nvSpPr>
        <p:spPr bwMode="auto">
          <a:xfrm>
            <a:off x="4527404" y="2785022"/>
            <a:ext cx="1353303" cy="646114"/>
          </a:xfrm>
          <a:prstGeom prst="rect">
            <a:avLst/>
          </a:prstGeom>
          <a:solidFill>
            <a:srgbClr val="FFFF00"/>
          </a:solidFill>
          <a:ln w="12700">
            <a:noFill/>
            <a:miter lim="800000"/>
            <a:headEnd type="none" w="sm" len="sm"/>
            <a:tailEnd type="none" w="sm" len="sm"/>
          </a:ln>
          <a:effectLst/>
        </p:spPr>
        <p:txBody>
          <a:bodyPr lIns="91387" tIns="45693" rIns="91387" bIns="45693" anchor="ctr">
            <a:spAutoFit/>
          </a:bodyPr>
          <a:lstStyle/>
          <a:p>
            <a:pPr algn="ctr">
              <a:spcBef>
                <a:spcPct val="50000"/>
              </a:spcBef>
            </a:pPr>
            <a:r>
              <a:rPr lang="en-US" dirty="0">
                <a:solidFill>
                  <a:schemeClr val="tx1">
                    <a:lumMod val="65000"/>
                    <a:lumOff val="35000"/>
                  </a:schemeClr>
                </a:solidFill>
                <a:latin typeface="Raleway" pitchFamily="34" charset="0"/>
                <a:cs typeface="Arial" charset="0"/>
              </a:rPr>
              <a:t>Signs far away</a:t>
            </a:r>
          </a:p>
        </p:txBody>
      </p:sp>
      <p:sp>
        <p:nvSpPr>
          <p:cNvPr id="33" name="Text Box 7"/>
          <p:cNvSpPr txBox="1">
            <a:spLocks noChangeArrowheads="1"/>
          </p:cNvSpPr>
          <p:nvPr/>
        </p:nvSpPr>
        <p:spPr bwMode="auto">
          <a:xfrm>
            <a:off x="6308575" y="3354937"/>
            <a:ext cx="1705665" cy="646114"/>
          </a:xfrm>
          <a:prstGeom prst="rect">
            <a:avLst/>
          </a:prstGeom>
          <a:solidFill>
            <a:schemeClr val="accent2"/>
          </a:solidFill>
          <a:ln w="12700">
            <a:noFill/>
            <a:miter lim="800000"/>
            <a:headEnd type="none" w="sm" len="sm"/>
            <a:tailEnd type="none" w="sm" len="sm"/>
          </a:ln>
          <a:effectLst/>
        </p:spPr>
        <p:txBody>
          <a:bodyPr lIns="91387" tIns="45693" rIns="91387" bIns="45693" anchor="ctr">
            <a:spAutoFit/>
          </a:bodyPr>
          <a:lstStyle/>
          <a:p>
            <a:pPr algn="ctr">
              <a:spcBef>
                <a:spcPct val="50000"/>
              </a:spcBef>
            </a:pPr>
            <a:r>
              <a:rPr lang="en-US" dirty="0">
                <a:solidFill>
                  <a:schemeClr val="bg1"/>
                </a:solidFill>
                <a:latin typeface="Raleway" pitchFamily="34" charset="0"/>
                <a:cs typeface="Arial" charset="0"/>
              </a:rPr>
              <a:t>“Wet” sign not placed</a:t>
            </a:r>
          </a:p>
        </p:txBody>
      </p:sp>
      <p:sp>
        <p:nvSpPr>
          <p:cNvPr id="34" name="Text Box 8"/>
          <p:cNvSpPr txBox="1">
            <a:spLocks noChangeArrowheads="1"/>
          </p:cNvSpPr>
          <p:nvPr/>
        </p:nvSpPr>
        <p:spPr bwMode="auto">
          <a:xfrm>
            <a:off x="2300939" y="2635797"/>
            <a:ext cx="1804404" cy="947740"/>
          </a:xfrm>
          <a:prstGeom prst="rect">
            <a:avLst/>
          </a:prstGeom>
          <a:solidFill>
            <a:schemeClr val="accent2"/>
          </a:solidFill>
          <a:ln w="12700">
            <a:noFill/>
            <a:miter lim="800000"/>
            <a:headEnd type="none" w="sm" len="sm"/>
            <a:tailEnd type="none" w="sm" len="sm"/>
          </a:ln>
          <a:effectLst/>
        </p:spPr>
        <p:txBody>
          <a:bodyPr lIns="91387" tIns="45693" rIns="91387" bIns="45693">
            <a:spAutoFit/>
          </a:bodyPr>
          <a:lstStyle/>
          <a:p>
            <a:pPr algn="ctr">
              <a:spcBef>
                <a:spcPct val="50000"/>
              </a:spcBef>
            </a:pPr>
            <a:r>
              <a:rPr lang="en-US" dirty="0">
                <a:solidFill>
                  <a:schemeClr val="bg1"/>
                </a:solidFill>
                <a:latin typeface="Raleway" pitchFamily="34" charset="0"/>
                <a:cs typeface="Arial" charset="0"/>
              </a:rPr>
              <a:t>Manager did not buy more signs</a:t>
            </a:r>
          </a:p>
        </p:txBody>
      </p:sp>
      <p:sp>
        <p:nvSpPr>
          <p:cNvPr id="35" name="Text Box 9"/>
          <p:cNvSpPr txBox="1">
            <a:spLocks noChangeArrowheads="1"/>
          </p:cNvSpPr>
          <p:nvPr/>
        </p:nvSpPr>
        <p:spPr bwMode="auto">
          <a:xfrm>
            <a:off x="3805255" y="4497940"/>
            <a:ext cx="2075451" cy="923928"/>
          </a:xfrm>
          <a:prstGeom prst="rect">
            <a:avLst/>
          </a:prstGeom>
          <a:solidFill>
            <a:srgbClr val="FFFF00"/>
          </a:solidFill>
          <a:ln w="12700">
            <a:noFill/>
            <a:miter lim="800000"/>
            <a:headEnd type="none" w="sm" len="sm"/>
            <a:tailEnd type="none" w="sm" len="sm"/>
          </a:ln>
          <a:effectLst/>
        </p:spPr>
        <p:txBody>
          <a:bodyPr lIns="91387" tIns="45693" rIns="91387" bIns="45693">
            <a:spAutoFit/>
          </a:bodyPr>
          <a:lstStyle/>
          <a:p>
            <a:pPr algn="ctr">
              <a:spcBef>
                <a:spcPct val="50000"/>
              </a:spcBef>
            </a:pPr>
            <a:r>
              <a:rPr lang="en-US" dirty="0">
                <a:solidFill>
                  <a:schemeClr val="tx1">
                    <a:lumMod val="65000"/>
                    <a:lumOff val="35000"/>
                  </a:schemeClr>
                </a:solidFill>
                <a:latin typeface="Raleway" pitchFamily="34" charset="0"/>
                <a:cs typeface="Arial" charset="0"/>
              </a:rPr>
              <a:t>Housekeeper thought he was alone</a:t>
            </a:r>
          </a:p>
        </p:txBody>
      </p:sp>
      <p:cxnSp>
        <p:nvCxnSpPr>
          <p:cNvPr id="36" name="AutoShape 11"/>
          <p:cNvCxnSpPr>
            <a:cxnSpLocks noChangeShapeType="1"/>
          </p:cNvCxnSpPr>
          <p:nvPr/>
        </p:nvCxnSpPr>
        <p:spPr bwMode="auto">
          <a:xfrm flipV="1">
            <a:off x="2513905" y="3583537"/>
            <a:ext cx="689236" cy="609602"/>
          </a:xfrm>
          <a:prstGeom prst="straightConnector1">
            <a:avLst/>
          </a:prstGeom>
          <a:ln w="12700">
            <a:solidFill>
              <a:srgbClr val="333333"/>
            </a:solidFill>
            <a:headEnd/>
            <a:tailEnd type="triangle" w="med" len="med"/>
          </a:ln>
          <a:effectLst/>
        </p:spPr>
        <p:style>
          <a:lnRef idx="2">
            <a:schemeClr val="accent1"/>
          </a:lnRef>
          <a:fillRef idx="0">
            <a:schemeClr val="accent1"/>
          </a:fillRef>
          <a:effectRef idx="1">
            <a:schemeClr val="accent1"/>
          </a:effectRef>
          <a:fontRef idx="minor">
            <a:schemeClr val="tx1"/>
          </a:fontRef>
        </p:style>
      </p:cxnSp>
      <p:cxnSp>
        <p:nvCxnSpPr>
          <p:cNvPr id="37" name="AutoShape 12"/>
          <p:cNvCxnSpPr>
            <a:cxnSpLocks noChangeShapeType="1"/>
          </p:cNvCxnSpPr>
          <p:nvPr/>
        </p:nvCxnSpPr>
        <p:spPr bwMode="auto">
          <a:xfrm flipV="1">
            <a:off x="4105343" y="3107286"/>
            <a:ext cx="422060" cy="1588"/>
          </a:xfrm>
          <a:prstGeom prst="straightConnector1">
            <a:avLst/>
          </a:prstGeom>
          <a:ln w="12700">
            <a:solidFill>
              <a:srgbClr val="333333"/>
            </a:solidFill>
            <a:headEnd/>
            <a:tailEnd type="triangle" w="med" len="med"/>
          </a:ln>
          <a:effectLst/>
        </p:spPr>
        <p:style>
          <a:lnRef idx="2">
            <a:schemeClr val="accent1"/>
          </a:lnRef>
          <a:fillRef idx="0">
            <a:schemeClr val="accent1"/>
          </a:fillRef>
          <a:effectRef idx="1">
            <a:schemeClr val="accent1"/>
          </a:effectRef>
          <a:fontRef idx="minor">
            <a:schemeClr val="tx1"/>
          </a:fontRef>
        </p:style>
      </p:cxnSp>
      <p:cxnSp>
        <p:nvCxnSpPr>
          <p:cNvPr id="38" name="AutoShape 13"/>
          <p:cNvCxnSpPr>
            <a:cxnSpLocks noChangeShapeType="1"/>
          </p:cNvCxnSpPr>
          <p:nvPr/>
        </p:nvCxnSpPr>
        <p:spPr bwMode="auto">
          <a:xfrm>
            <a:off x="5880706" y="3107286"/>
            <a:ext cx="427868" cy="569914"/>
          </a:xfrm>
          <a:prstGeom prst="bentConnector3">
            <a:avLst>
              <a:gd name="adj1" fmla="val 50000"/>
            </a:avLst>
          </a:prstGeom>
          <a:ln w="12700">
            <a:solidFill>
              <a:srgbClr val="333333"/>
            </a:solidFill>
            <a:headEnd/>
            <a:tailEnd type="triangle" w="med" len="med"/>
          </a:ln>
          <a:effectLst/>
        </p:spPr>
        <p:style>
          <a:lnRef idx="2">
            <a:schemeClr val="accent1"/>
          </a:lnRef>
          <a:fillRef idx="0">
            <a:schemeClr val="accent1"/>
          </a:fillRef>
          <a:effectRef idx="1">
            <a:schemeClr val="accent1"/>
          </a:effectRef>
          <a:fontRef idx="minor">
            <a:schemeClr val="tx1"/>
          </a:fontRef>
        </p:style>
      </p:cxnSp>
      <p:cxnSp>
        <p:nvCxnSpPr>
          <p:cNvPr id="39" name="AutoShape 16"/>
          <p:cNvCxnSpPr>
            <a:cxnSpLocks noChangeShapeType="1"/>
          </p:cNvCxnSpPr>
          <p:nvPr/>
        </p:nvCxnSpPr>
        <p:spPr bwMode="auto">
          <a:xfrm>
            <a:off x="8014239" y="2180183"/>
            <a:ext cx="487886" cy="569914"/>
          </a:xfrm>
          <a:prstGeom prst="bentConnector3">
            <a:avLst>
              <a:gd name="adj1" fmla="val 50000"/>
            </a:avLst>
          </a:prstGeom>
          <a:ln w="12700">
            <a:solidFill>
              <a:srgbClr val="333333"/>
            </a:solidFill>
            <a:headEnd/>
            <a:tailEnd type="triangle" w="med" len="med"/>
          </a:ln>
          <a:effectLst/>
        </p:spPr>
        <p:style>
          <a:lnRef idx="2">
            <a:schemeClr val="accent1"/>
          </a:lnRef>
          <a:fillRef idx="0">
            <a:schemeClr val="accent1"/>
          </a:fillRef>
          <a:effectRef idx="1">
            <a:schemeClr val="accent1"/>
          </a:effectRef>
          <a:fontRef idx="minor">
            <a:schemeClr val="tx1"/>
          </a:fontRef>
        </p:style>
      </p:cxnSp>
      <p:cxnSp>
        <p:nvCxnSpPr>
          <p:cNvPr id="40" name="Elbow Connector 39"/>
          <p:cNvCxnSpPr/>
          <p:nvPr/>
        </p:nvCxnSpPr>
        <p:spPr>
          <a:xfrm flipV="1">
            <a:off x="5880706" y="3688015"/>
            <a:ext cx="427869" cy="1281910"/>
          </a:xfrm>
          <a:prstGeom prst="bentConnector3">
            <a:avLst/>
          </a:prstGeom>
          <a:ln w="12700">
            <a:solidFill>
              <a:srgbClr val="333333"/>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41" name="Elbow Connector 40"/>
          <p:cNvCxnSpPr/>
          <p:nvPr/>
        </p:nvCxnSpPr>
        <p:spPr>
          <a:xfrm flipV="1">
            <a:off x="8018660" y="2759542"/>
            <a:ext cx="487886" cy="927897"/>
          </a:xfrm>
          <a:prstGeom prst="bentConnector3">
            <a:avLst/>
          </a:prstGeom>
          <a:ln w="12700">
            <a:solidFill>
              <a:srgbClr val="333333"/>
            </a:solidFill>
            <a:tailEnd type="arrow"/>
          </a:ln>
          <a:effectLst/>
        </p:spPr>
        <p:style>
          <a:lnRef idx="2">
            <a:schemeClr val="accent1"/>
          </a:lnRef>
          <a:fillRef idx="0">
            <a:schemeClr val="accent1"/>
          </a:fillRef>
          <a:effectRef idx="1">
            <a:schemeClr val="accent1"/>
          </a:effectRef>
          <a:fontRef idx="minor">
            <a:schemeClr val="tx1"/>
          </a:fontRef>
        </p:style>
      </p:cxnSp>
      <p:grpSp>
        <p:nvGrpSpPr>
          <p:cNvPr id="42" name="Group 41"/>
          <p:cNvGrpSpPr/>
          <p:nvPr/>
        </p:nvGrpSpPr>
        <p:grpSpPr>
          <a:xfrm>
            <a:off x="2241482" y="5804484"/>
            <a:ext cx="6543713" cy="795774"/>
            <a:chOff x="717481" y="5804484"/>
            <a:chExt cx="6543713" cy="795774"/>
          </a:xfrm>
        </p:grpSpPr>
        <p:grpSp>
          <p:nvGrpSpPr>
            <p:cNvPr id="43" name="Group 42"/>
            <p:cNvGrpSpPr>
              <a:grpSpLocks/>
            </p:cNvGrpSpPr>
            <p:nvPr/>
          </p:nvGrpSpPr>
          <p:grpSpPr bwMode="auto">
            <a:xfrm>
              <a:off x="4195482" y="6282722"/>
              <a:ext cx="2608392" cy="313402"/>
              <a:chOff x="-144" y="0"/>
              <a:chExt cx="1683" cy="236"/>
            </a:xfrm>
          </p:grpSpPr>
          <p:sp>
            <p:nvSpPr>
              <p:cNvPr id="56" name="Text Box 4"/>
              <p:cNvSpPr txBox="1">
                <a:spLocks noChangeArrowheads="1"/>
              </p:cNvSpPr>
              <p:nvPr/>
            </p:nvSpPr>
            <p:spPr bwMode="auto">
              <a:xfrm>
                <a:off x="0" y="0"/>
                <a:ext cx="1539" cy="236"/>
              </a:xfrm>
              <a:prstGeom prst="rect">
                <a:avLst/>
              </a:prstGeom>
              <a:noFill/>
              <a:ln w="12700">
                <a:noFill/>
                <a:miter lim="800000"/>
                <a:headEnd type="none" w="sm" len="sm"/>
                <a:tailEnd type="none" w="sm" len="sm"/>
              </a:ln>
            </p:spPr>
            <p:txBody>
              <a:bodyPr wrap="square" lIns="91368" tIns="45682" rIns="91368" bIns="45682">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spcBef>
                    <a:spcPct val="50000"/>
                  </a:spcBef>
                </a:pPr>
                <a:r>
                  <a:rPr lang="en-US" sz="1400" dirty="0">
                    <a:solidFill>
                      <a:srgbClr val="5F564F"/>
                    </a:solidFill>
                    <a:latin typeface="Century Gothic"/>
                    <a:cs typeface="Century Gothic"/>
                  </a:rPr>
                  <a:t>The Undesired Outcome</a:t>
                </a:r>
              </a:p>
            </p:txBody>
          </p:sp>
          <p:sp>
            <p:nvSpPr>
              <p:cNvPr id="57" name="Rectangle 56"/>
              <p:cNvSpPr>
                <a:spLocks noChangeArrowheads="1"/>
              </p:cNvSpPr>
              <p:nvPr/>
            </p:nvSpPr>
            <p:spPr bwMode="auto">
              <a:xfrm>
                <a:off x="-144" y="38"/>
                <a:ext cx="144" cy="144"/>
              </a:xfrm>
              <a:prstGeom prst="rect">
                <a:avLst/>
              </a:prstGeom>
              <a:solidFill>
                <a:srgbClr val="C00000"/>
              </a:solidFill>
              <a:ln w="12700">
                <a:solidFill>
                  <a:srgbClr val="000000"/>
                </a:solidFill>
                <a:miter lim="800000"/>
                <a:headEnd type="none" w="sm" len="sm"/>
                <a:tailEnd type="none" w="sm" len="sm"/>
              </a:ln>
            </p:spPr>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endParaRPr lang="en-US" dirty="0">
                  <a:latin typeface="Century Gothic"/>
                  <a:cs typeface="Century Gothic"/>
                </a:endParaRPr>
              </a:p>
            </p:txBody>
          </p:sp>
        </p:grpSp>
        <p:grpSp>
          <p:nvGrpSpPr>
            <p:cNvPr id="44" name="Group 43"/>
            <p:cNvGrpSpPr>
              <a:grpSpLocks/>
            </p:cNvGrpSpPr>
            <p:nvPr/>
          </p:nvGrpSpPr>
          <p:grpSpPr bwMode="auto">
            <a:xfrm>
              <a:off x="5697399" y="5809135"/>
              <a:ext cx="1563795" cy="313402"/>
              <a:chOff x="1728" y="0"/>
              <a:chExt cx="1009" cy="236"/>
            </a:xfrm>
          </p:grpSpPr>
          <p:sp>
            <p:nvSpPr>
              <p:cNvPr id="54" name="Text Box 7"/>
              <p:cNvSpPr txBox="1">
                <a:spLocks noChangeArrowheads="1"/>
              </p:cNvSpPr>
              <p:nvPr/>
            </p:nvSpPr>
            <p:spPr bwMode="auto">
              <a:xfrm>
                <a:off x="1872" y="0"/>
                <a:ext cx="865" cy="236"/>
              </a:xfrm>
              <a:prstGeom prst="rect">
                <a:avLst/>
              </a:prstGeom>
              <a:noFill/>
              <a:ln w="12700">
                <a:noFill/>
                <a:miter lim="800000"/>
                <a:headEnd type="none" w="sm" len="sm"/>
                <a:tailEnd type="none" w="sm" len="sm"/>
              </a:ln>
            </p:spPr>
            <p:txBody>
              <a:bodyPr wrap="square" lIns="91368" tIns="45682" rIns="91368" bIns="45682">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spcBef>
                    <a:spcPct val="50000"/>
                  </a:spcBef>
                </a:pPr>
                <a:r>
                  <a:rPr lang="en-US" sz="1400" dirty="0">
                    <a:solidFill>
                      <a:srgbClr val="5F564F"/>
                    </a:solidFill>
                    <a:latin typeface="Century Gothic"/>
                    <a:cs typeface="Century Gothic"/>
                  </a:rPr>
                  <a:t>Human Error</a:t>
                </a:r>
              </a:p>
            </p:txBody>
          </p:sp>
          <p:sp>
            <p:nvSpPr>
              <p:cNvPr id="55" name="Rectangle 54"/>
              <p:cNvSpPr>
                <a:spLocks noChangeArrowheads="1"/>
              </p:cNvSpPr>
              <p:nvPr/>
            </p:nvSpPr>
            <p:spPr bwMode="auto">
              <a:xfrm>
                <a:off x="1728" y="38"/>
                <a:ext cx="144" cy="144"/>
              </a:xfrm>
              <a:prstGeom prst="rect">
                <a:avLst/>
              </a:prstGeom>
              <a:solidFill>
                <a:srgbClr val="929000"/>
              </a:solidFill>
              <a:ln w="12700">
                <a:solidFill>
                  <a:srgbClr val="000000"/>
                </a:solidFill>
                <a:miter lim="800000"/>
                <a:headEnd type="none" w="sm" len="sm"/>
                <a:tailEnd type="none" w="sm" len="sm"/>
              </a:ln>
            </p:spPr>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endParaRPr lang="en-US" dirty="0">
                  <a:latin typeface="Century Gothic"/>
                  <a:cs typeface="Century Gothic"/>
                </a:endParaRPr>
              </a:p>
            </p:txBody>
          </p:sp>
        </p:grpSp>
        <p:grpSp>
          <p:nvGrpSpPr>
            <p:cNvPr id="45" name="Group 44"/>
            <p:cNvGrpSpPr>
              <a:grpSpLocks/>
            </p:cNvGrpSpPr>
            <p:nvPr/>
          </p:nvGrpSpPr>
          <p:grpSpPr bwMode="auto">
            <a:xfrm>
              <a:off x="717481" y="6286856"/>
              <a:ext cx="3422061" cy="313402"/>
              <a:chOff x="2496" y="235"/>
              <a:chExt cx="2208" cy="236"/>
            </a:xfrm>
          </p:grpSpPr>
          <p:sp>
            <p:nvSpPr>
              <p:cNvPr id="52" name="Text Box 10"/>
              <p:cNvSpPr txBox="1">
                <a:spLocks noChangeArrowheads="1"/>
              </p:cNvSpPr>
              <p:nvPr/>
            </p:nvSpPr>
            <p:spPr bwMode="auto">
              <a:xfrm>
                <a:off x="2634" y="235"/>
                <a:ext cx="2070" cy="236"/>
              </a:xfrm>
              <a:prstGeom prst="rect">
                <a:avLst/>
              </a:prstGeom>
              <a:noFill/>
              <a:ln w="12700">
                <a:noFill/>
                <a:miter lim="800000"/>
                <a:headEnd type="none" w="sm" len="sm"/>
                <a:tailEnd type="none" w="sm" len="sm"/>
              </a:ln>
            </p:spPr>
            <p:txBody>
              <a:bodyPr wrap="square" lIns="91368" tIns="45682" rIns="91368" bIns="45682">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spcBef>
                    <a:spcPct val="50000"/>
                  </a:spcBef>
                </a:pPr>
                <a:r>
                  <a:rPr lang="en-US" sz="1400" dirty="0">
                    <a:solidFill>
                      <a:srgbClr val="5F564F"/>
                    </a:solidFill>
                    <a:latin typeface="Century Gothic"/>
                    <a:cs typeface="Century Gothic"/>
                  </a:rPr>
                  <a:t>A Cause of the Behavioral Choice</a:t>
                </a:r>
              </a:p>
            </p:txBody>
          </p:sp>
          <p:sp>
            <p:nvSpPr>
              <p:cNvPr id="53" name="Rectangle 52"/>
              <p:cNvSpPr>
                <a:spLocks noChangeArrowheads="1"/>
              </p:cNvSpPr>
              <p:nvPr/>
            </p:nvSpPr>
            <p:spPr bwMode="auto">
              <a:xfrm>
                <a:off x="2496" y="279"/>
                <a:ext cx="144" cy="144"/>
              </a:xfrm>
              <a:prstGeom prst="rect">
                <a:avLst/>
              </a:prstGeom>
              <a:solidFill>
                <a:srgbClr val="FFFF00"/>
              </a:solidFill>
              <a:ln w="12700">
                <a:solidFill>
                  <a:srgbClr val="000000"/>
                </a:solidFill>
                <a:miter lim="800000"/>
                <a:headEnd type="none" w="sm" len="sm"/>
                <a:tailEnd type="none" w="sm" len="sm"/>
              </a:ln>
            </p:spPr>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endParaRPr lang="en-US" dirty="0">
                  <a:latin typeface="Century Gothic"/>
                  <a:cs typeface="Century Gothic"/>
                </a:endParaRPr>
              </a:p>
            </p:txBody>
          </p:sp>
        </p:grpSp>
        <p:grpSp>
          <p:nvGrpSpPr>
            <p:cNvPr id="46" name="Group 45"/>
            <p:cNvGrpSpPr>
              <a:grpSpLocks/>
            </p:cNvGrpSpPr>
            <p:nvPr/>
          </p:nvGrpSpPr>
          <p:grpSpPr bwMode="auto">
            <a:xfrm>
              <a:off x="717481" y="5804484"/>
              <a:ext cx="3116741" cy="313402"/>
              <a:chOff x="432" y="235"/>
              <a:chExt cx="2011" cy="236"/>
            </a:xfrm>
          </p:grpSpPr>
          <p:sp>
            <p:nvSpPr>
              <p:cNvPr id="50" name="Text Box 13"/>
              <p:cNvSpPr txBox="1">
                <a:spLocks noChangeArrowheads="1"/>
              </p:cNvSpPr>
              <p:nvPr/>
            </p:nvSpPr>
            <p:spPr bwMode="auto">
              <a:xfrm>
                <a:off x="579" y="235"/>
                <a:ext cx="1864" cy="236"/>
              </a:xfrm>
              <a:prstGeom prst="rect">
                <a:avLst/>
              </a:prstGeom>
              <a:noFill/>
              <a:ln w="12700">
                <a:noFill/>
                <a:miter lim="800000"/>
                <a:headEnd type="none" w="sm" len="sm"/>
                <a:tailEnd type="none" w="sm" len="sm"/>
              </a:ln>
            </p:spPr>
            <p:txBody>
              <a:bodyPr wrap="square" lIns="91368" tIns="45682" rIns="91368" bIns="45682">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spcBef>
                    <a:spcPct val="50000"/>
                  </a:spcBef>
                </a:pPr>
                <a:r>
                  <a:rPr lang="en-US" sz="1400" dirty="0">
                    <a:solidFill>
                      <a:srgbClr val="5F564F"/>
                    </a:solidFill>
                    <a:latin typeface="Century Gothic"/>
                    <a:cs typeface="Century Gothic"/>
                  </a:rPr>
                  <a:t>A Cause of the Human Error</a:t>
                </a:r>
              </a:p>
            </p:txBody>
          </p:sp>
          <p:sp>
            <p:nvSpPr>
              <p:cNvPr id="51" name="Rectangle 50"/>
              <p:cNvSpPr>
                <a:spLocks noChangeArrowheads="1"/>
              </p:cNvSpPr>
              <p:nvPr/>
            </p:nvSpPr>
            <p:spPr bwMode="auto">
              <a:xfrm>
                <a:off x="432" y="279"/>
                <a:ext cx="144" cy="144"/>
              </a:xfrm>
              <a:prstGeom prst="rect">
                <a:avLst/>
              </a:prstGeom>
              <a:solidFill>
                <a:srgbClr val="24A1CE"/>
              </a:solidFill>
              <a:ln w="12700">
                <a:solidFill>
                  <a:srgbClr val="000000"/>
                </a:solidFill>
                <a:miter lim="800000"/>
                <a:headEnd type="none" w="sm" len="sm"/>
                <a:tailEnd type="none" w="sm" len="sm"/>
              </a:ln>
            </p:spPr>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endParaRPr lang="en-US" dirty="0">
                  <a:latin typeface="Century Gothic"/>
                  <a:cs typeface="Century Gothic"/>
                </a:endParaRPr>
              </a:p>
            </p:txBody>
          </p:sp>
        </p:grpSp>
        <p:grpSp>
          <p:nvGrpSpPr>
            <p:cNvPr id="47" name="Group 46"/>
            <p:cNvGrpSpPr>
              <a:grpSpLocks/>
            </p:cNvGrpSpPr>
            <p:nvPr/>
          </p:nvGrpSpPr>
          <p:grpSpPr bwMode="auto">
            <a:xfrm>
              <a:off x="3634548" y="5804484"/>
              <a:ext cx="2075245" cy="313402"/>
              <a:chOff x="2976" y="0"/>
              <a:chExt cx="1339" cy="236"/>
            </a:xfrm>
          </p:grpSpPr>
          <p:sp>
            <p:nvSpPr>
              <p:cNvPr id="48" name="Text Box 16"/>
              <p:cNvSpPr txBox="1">
                <a:spLocks noChangeArrowheads="1"/>
              </p:cNvSpPr>
              <p:nvPr/>
            </p:nvSpPr>
            <p:spPr bwMode="auto">
              <a:xfrm>
                <a:off x="3117" y="0"/>
                <a:ext cx="1198" cy="236"/>
              </a:xfrm>
              <a:prstGeom prst="rect">
                <a:avLst/>
              </a:prstGeom>
              <a:noFill/>
              <a:ln w="12700">
                <a:noFill/>
                <a:miter lim="800000"/>
                <a:headEnd type="none" w="sm" len="sm"/>
                <a:tailEnd type="none" w="sm" len="sm"/>
              </a:ln>
            </p:spPr>
            <p:txBody>
              <a:bodyPr wrap="square" lIns="91368" tIns="45682" rIns="91368" bIns="45682">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eaLnBrk="0" hangingPunct="0">
                  <a:spcBef>
                    <a:spcPct val="50000"/>
                  </a:spcBef>
                </a:pPr>
                <a:r>
                  <a:rPr lang="en-US" sz="1400" dirty="0">
                    <a:solidFill>
                      <a:srgbClr val="5F564F"/>
                    </a:solidFill>
                    <a:latin typeface="Century Gothic"/>
                    <a:cs typeface="Century Gothic"/>
                  </a:rPr>
                  <a:t>Behavioral Choice</a:t>
                </a:r>
              </a:p>
            </p:txBody>
          </p:sp>
          <p:sp>
            <p:nvSpPr>
              <p:cNvPr id="49" name="Rectangle 48"/>
              <p:cNvSpPr>
                <a:spLocks noChangeArrowheads="1"/>
              </p:cNvSpPr>
              <p:nvPr/>
            </p:nvSpPr>
            <p:spPr bwMode="auto">
              <a:xfrm>
                <a:off x="2976" y="38"/>
                <a:ext cx="144" cy="144"/>
              </a:xfrm>
              <a:prstGeom prst="rect">
                <a:avLst/>
              </a:prstGeom>
              <a:solidFill>
                <a:schemeClr val="accent2"/>
              </a:solidFill>
              <a:ln w="12700">
                <a:solidFill>
                  <a:schemeClr val="tx1"/>
                </a:solidFill>
                <a:miter lim="800000"/>
                <a:headEnd type="none" w="sm" len="sm"/>
                <a:tailEnd type="none" w="sm" len="sm"/>
              </a:ln>
            </p:spPr>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endParaRPr lang="en-US" dirty="0">
                  <a:latin typeface="Century Gothic"/>
                  <a:cs typeface="Century Gothic"/>
                </a:endParaRPr>
              </a:p>
            </p:txBody>
          </p:sp>
        </p:grpSp>
      </p:grpSp>
      <p:sp>
        <p:nvSpPr>
          <p:cNvPr id="58" name="Text Placeholder 3"/>
          <p:cNvSpPr txBox="1">
            <a:spLocks/>
          </p:cNvSpPr>
          <p:nvPr/>
        </p:nvSpPr>
        <p:spPr>
          <a:xfrm>
            <a:off x="7233793" y="399572"/>
            <a:ext cx="2051457" cy="1275547"/>
          </a:xfrm>
          <a:prstGeom prst="rect">
            <a:avLst/>
          </a:prstGeom>
          <a:noFill/>
        </p:spPr>
        <p:txBody>
          <a:bodyPr vert="horz" lIns="91440" tIns="45720" rIns="91440" bIns="45720" rtlCol="0" anchor="ctr" anchorCtr="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Raleway" charset="0"/>
                <a:ea typeface="Raleway" charset="0"/>
                <a:cs typeface="Raleway" charset="0"/>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aleway" charset="0"/>
                <a:ea typeface="Raleway" charset="0"/>
                <a:cs typeface="Raleway" charset="0"/>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Raleway" charset="0"/>
                <a:ea typeface="Raleway" charset="0"/>
                <a:cs typeface="Raleway"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Raleway" charset="0"/>
                <a:ea typeface="Raleway" charset="0"/>
                <a:cs typeface="Raleway"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Raleway" charset="0"/>
                <a:ea typeface="Raleway" charset="0"/>
                <a:cs typeface="Raleway"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b="1" dirty="0">
                <a:solidFill>
                  <a:schemeClr val="bg2">
                    <a:lumMod val="50000"/>
                  </a:schemeClr>
                </a:solidFill>
                <a:latin typeface="Arial" charset="0"/>
                <a:ea typeface="Arial" charset="0"/>
                <a:cs typeface="Arial" charset="0"/>
              </a:rPr>
              <a:t>Ask “why?”</a:t>
            </a:r>
          </a:p>
        </p:txBody>
      </p:sp>
      <p:sp>
        <p:nvSpPr>
          <p:cNvPr id="59" name="Title 1"/>
          <p:cNvSpPr txBox="1">
            <a:spLocks/>
          </p:cNvSpPr>
          <p:nvPr/>
        </p:nvSpPr>
        <p:spPr>
          <a:xfrm>
            <a:off x="2046557" y="55893"/>
            <a:ext cx="5187236" cy="127554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b="1" i="0" kern="0" cap="all" spc="-400" normalizeH="0" baseline="0">
                <a:solidFill>
                  <a:schemeClr val="bg2">
                    <a:lumMod val="25000"/>
                  </a:schemeClr>
                </a:solidFill>
                <a:latin typeface="Montserrat" charset="0"/>
                <a:ea typeface="Montserrat" charset="0"/>
                <a:cs typeface="Montserrat" charset="0"/>
              </a:defRPr>
            </a:lvl1pPr>
          </a:lstStyle>
          <a:p>
            <a:r>
              <a:rPr lang="en-US" dirty="0">
                <a:latin typeface="Arial" charset="0"/>
                <a:ea typeface="Arial" charset="0"/>
                <a:cs typeface="Arial" charset="0"/>
              </a:rPr>
              <a:t>housekeeping</a:t>
            </a:r>
            <a:endParaRPr lang="en-US" sz="5400" dirty="0">
              <a:solidFill>
                <a:schemeClr val="accent1"/>
              </a:solidFill>
              <a:latin typeface="Arial" charset="0"/>
              <a:ea typeface="Arial" charset="0"/>
              <a:cs typeface="Arial" charset="0"/>
            </a:endParaRPr>
          </a:p>
        </p:txBody>
      </p:sp>
      <p:sp>
        <p:nvSpPr>
          <p:cNvPr id="3" name="Slide Number Placeholder 2">
            <a:extLst>
              <a:ext uri="{FF2B5EF4-FFF2-40B4-BE49-F238E27FC236}">
                <a16:creationId xmlns:a16="http://schemas.microsoft.com/office/drawing/2014/main" id="{6DA0E995-EDD0-41F7-A597-864A9AD463BD}"/>
              </a:ext>
            </a:extLst>
          </p:cNvPr>
          <p:cNvSpPr>
            <a:spLocks noGrp="1"/>
          </p:cNvSpPr>
          <p:nvPr>
            <p:ph type="sldNum" sz="quarter" idx="12"/>
          </p:nvPr>
        </p:nvSpPr>
        <p:spPr/>
        <p:txBody>
          <a:bodyPr/>
          <a:lstStyle/>
          <a:p>
            <a:fld id="{7D55589D-DAF6-F843-B664-1C9842A51021}" type="slidenum">
              <a:rPr lang="en-US" smtClean="0"/>
              <a:t>6</a:t>
            </a:fld>
            <a:endParaRPr lang="en-US"/>
          </a:p>
        </p:txBody>
      </p:sp>
      <p:sp>
        <p:nvSpPr>
          <p:cNvPr id="2" name="Rectangle 1">
            <a:extLst>
              <a:ext uri="{FF2B5EF4-FFF2-40B4-BE49-F238E27FC236}">
                <a16:creationId xmlns:a16="http://schemas.microsoft.com/office/drawing/2014/main" id="{02EF56ED-E8F8-49DC-810C-8B59DE65F33F}"/>
              </a:ext>
            </a:extLst>
          </p:cNvPr>
          <p:cNvSpPr/>
          <p:nvPr/>
        </p:nvSpPr>
        <p:spPr>
          <a:xfrm>
            <a:off x="0" y="0"/>
            <a:ext cx="12192000" cy="6802107"/>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453436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500"/>
                                        <p:tgtEl>
                                          <p:spTgt spid="32"/>
                                        </p:tgtEl>
                                      </p:cBhvr>
                                    </p:animEffect>
                                  </p:childTnLst>
                                </p:cTn>
                              </p:par>
                              <p:par>
                                <p:cTn id="8" presetID="10" presetClass="entr" presetSubtype="0" fill="hold"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fade">
                                      <p:cBhvr>
                                        <p:cTn id="10" dur="500"/>
                                        <p:tgtEl>
                                          <p:spTgt spid="3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5"/>
                                        </p:tgtEl>
                                        <p:attrNameLst>
                                          <p:attrName>style.visibility</p:attrName>
                                        </p:attrNameLst>
                                      </p:cBhvr>
                                      <p:to>
                                        <p:strVal val="visible"/>
                                      </p:to>
                                    </p:set>
                                    <p:animEffect transition="in" filter="fade">
                                      <p:cBhvr>
                                        <p:cTn id="15" dur="500"/>
                                        <p:tgtEl>
                                          <p:spTgt spid="35"/>
                                        </p:tgtEl>
                                      </p:cBhvr>
                                    </p:animEffect>
                                  </p:childTnLst>
                                </p:cTn>
                              </p:par>
                              <p:par>
                                <p:cTn id="16" presetID="10" presetClass="entr" presetSubtype="0" fill="hold" nodeType="withEffect">
                                  <p:stCondLst>
                                    <p:cond delay="0"/>
                                  </p:stCondLst>
                                  <p:childTnLst>
                                    <p:set>
                                      <p:cBhvr>
                                        <p:cTn id="17" dur="1" fill="hold">
                                          <p:stCondLst>
                                            <p:cond delay="0"/>
                                          </p:stCondLst>
                                        </p:cTn>
                                        <p:tgtEl>
                                          <p:spTgt spid="40"/>
                                        </p:tgtEl>
                                        <p:attrNameLst>
                                          <p:attrName>style.visibility</p:attrName>
                                        </p:attrNameLst>
                                      </p:cBhvr>
                                      <p:to>
                                        <p:strVal val="visible"/>
                                      </p:to>
                                    </p:set>
                                    <p:animEffect transition="in" filter="fade">
                                      <p:cBhvr>
                                        <p:cTn id="18" dur="500"/>
                                        <p:tgtEl>
                                          <p:spTgt spid="40"/>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34"/>
                                        </p:tgtEl>
                                        <p:attrNameLst>
                                          <p:attrName>style.visibility</p:attrName>
                                        </p:attrNameLst>
                                      </p:cBhvr>
                                      <p:to>
                                        <p:strVal val="visible"/>
                                      </p:to>
                                    </p:set>
                                    <p:animEffect transition="in" filter="fade">
                                      <p:cBhvr>
                                        <p:cTn id="23" dur="500"/>
                                        <p:tgtEl>
                                          <p:spTgt spid="34"/>
                                        </p:tgtEl>
                                      </p:cBhvr>
                                    </p:animEffect>
                                  </p:childTnLst>
                                </p:cTn>
                              </p:par>
                              <p:par>
                                <p:cTn id="24" presetID="10" presetClass="entr" presetSubtype="0" fill="hold" nodeType="withEffect">
                                  <p:stCondLst>
                                    <p:cond delay="0"/>
                                  </p:stCondLst>
                                  <p:childTnLst>
                                    <p:set>
                                      <p:cBhvr>
                                        <p:cTn id="25" dur="1" fill="hold">
                                          <p:stCondLst>
                                            <p:cond delay="0"/>
                                          </p:stCondLst>
                                        </p:cTn>
                                        <p:tgtEl>
                                          <p:spTgt spid="37"/>
                                        </p:tgtEl>
                                        <p:attrNameLst>
                                          <p:attrName>style.visibility</p:attrName>
                                        </p:attrNameLst>
                                      </p:cBhvr>
                                      <p:to>
                                        <p:strVal val="visible"/>
                                      </p:to>
                                    </p:set>
                                    <p:animEffect transition="in" filter="fade">
                                      <p:cBhvr>
                                        <p:cTn id="26" dur="500"/>
                                        <p:tgtEl>
                                          <p:spTgt spid="37"/>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31"/>
                                        </p:tgtEl>
                                        <p:attrNameLst>
                                          <p:attrName>style.visibility</p:attrName>
                                        </p:attrNameLst>
                                      </p:cBhvr>
                                      <p:to>
                                        <p:strVal val="visible"/>
                                      </p:to>
                                    </p:set>
                                    <p:animEffect transition="in" filter="fade">
                                      <p:cBhvr>
                                        <p:cTn id="31" dur="500"/>
                                        <p:tgtEl>
                                          <p:spTgt spid="31"/>
                                        </p:tgtEl>
                                      </p:cBhvr>
                                    </p:animEffect>
                                  </p:childTnLst>
                                </p:cTn>
                              </p:par>
                              <p:par>
                                <p:cTn id="32" presetID="10" presetClass="entr" presetSubtype="0" fill="hold" nodeType="withEffect">
                                  <p:stCondLst>
                                    <p:cond delay="0"/>
                                  </p:stCondLst>
                                  <p:childTnLst>
                                    <p:set>
                                      <p:cBhvr>
                                        <p:cTn id="33" dur="1" fill="hold">
                                          <p:stCondLst>
                                            <p:cond delay="0"/>
                                          </p:stCondLst>
                                        </p:cTn>
                                        <p:tgtEl>
                                          <p:spTgt spid="36"/>
                                        </p:tgtEl>
                                        <p:attrNameLst>
                                          <p:attrName>style.visibility</p:attrName>
                                        </p:attrNameLst>
                                      </p:cBhvr>
                                      <p:to>
                                        <p:strVal val="visible"/>
                                      </p:to>
                                    </p:set>
                                    <p:animEffect transition="in" filter="fade">
                                      <p:cBhvr>
                                        <p:cTn id="34"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animBg="1"/>
      <p:bldP spid="34" grpId="0" animBg="1"/>
      <p:bldP spid="3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9D4FC-C28B-4828-846A-2F51918B2C62}"/>
              </a:ext>
            </a:extLst>
          </p:cNvPr>
          <p:cNvSpPr>
            <a:spLocks noGrp="1"/>
          </p:cNvSpPr>
          <p:nvPr>
            <p:ph type="title"/>
          </p:nvPr>
        </p:nvSpPr>
        <p:spPr>
          <a:xfrm>
            <a:off x="838200" y="1"/>
            <a:ext cx="10515600" cy="1502598"/>
          </a:xfrm>
        </p:spPr>
        <p:txBody>
          <a:bodyPr>
            <a:normAutofit/>
          </a:bodyPr>
          <a:lstStyle/>
          <a:p>
            <a:pPr algn="ctr"/>
            <a:r>
              <a:rPr lang="en-US" sz="4000" dirty="0">
                <a:latin typeface="Raleway" pitchFamily="2" charset="0"/>
              </a:rPr>
              <a:t>Verify You Have Correctly Identified Cause and Effect Relationships</a:t>
            </a:r>
          </a:p>
        </p:txBody>
      </p:sp>
      <p:sp>
        <p:nvSpPr>
          <p:cNvPr id="3" name="Content Placeholder 2">
            <a:extLst>
              <a:ext uri="{FF2B5EF4-FFF2-40B4-BE49-F238E27FC236}">
                <a16:creationId xmlns:a16="http://schemas.microsoft.com/office/drawing/2014/main" id="{E878DE5A-0B69-45A2-973A-5FCBF983CAD7}"/>
              </a:ext>
            </a:extLst>
          </p:cNvPr>
          <p:cNvSpPr>
            <a:spLocks noGrp="1"/>
          </p:cNvSpPr>
          <p:nvPr>
            <p:ph idx="1"/>
          </p:nvPr>
        </p:nvSpPr>
        <p:spPr>
          <a:xfrm>
            <a:off x="1" y="1378858"/>
            <a:ext cx="11603336" cy="5605038"/>
          </a:xfrm>
        </p:spPr>
        <p:txBody>
          <a:bodyPr/>
          <a:lstStyle/>
          <a:p>
            <a:pPr marL="0" indent="0">
              <a:lnSpc>
                <a:spcPct val="100000"/>
              </a:lnSpc>
              <a:spcBef>
                <a:spcPts val="0"/>
              </a:spcBef>
              <a:buNone/>
            </a:pPr>
            <a:r>
              <a:rPr lang="en-US" sz="2600" dirty="0">
                <a:latin typeface="Raleway" pitchFamily="2" charset="0"/>
              </a:rPr>
              <a:t>         Start on the right and read to the left saying “was caused by” </a:t>
            </a:r>
          </a:p>
          <a:p>
            <a:pPr marL="0" indent="0" algn="ctr">
              <a:lnSpc>
                <a:spcPct val="100000"/>
              </a:lnSpc>
              <a:spcBef>
                <a:spcPts val="0"/>
              </a:spcBef>
              <a:buNone/>
            </a:pPr>
            <a:r>
              <a:rPr lang="en-US" sz="2600" dirty="0">
                <a:latin typeface="Raleway" pitchFamily="2" charset="0"/>
              </a:rPr>
              <a:t>        in place of the arrows.  In doing so you will identify errors in your thinking; it becomes apparent when a cause listed in a box to the left of another box is not the cause for the item in the subsequent box.    </a:t>
            </a:r>
          </a:p>
          <a:p>
            <a:pPr marL="0" indent="0">
              <a:buNone/>
            </a:pPr>
            <a:r>
              <a:rPr lang="en-US" sz="2200" dirty="0"/>
              <a:t>                    </a:t>
            </a:r>
          </a:p>
          <a:p>
            <a:pPr marL="0" indent="0">
              <a:buNone/>
            </a:pPr>
            <a:r>
              <a:rPr lang="en-US" sz="2200" dirty="0"/>
              <a:t>                        </a:t>
            </a:r>
            <a:r>
              <a:rPr lang="en-US" sz="2000" dirty="0"/>
              <a:t>W</a:t>
            </a:r>
            <a:r>
              <a:rPr lang="en-US" sz="2000" i="1" dirty="0"/>
              <a:t>hy?</a:t>
            </a:r>
            <a:r>
              <a:rPr lang="en-US" sz="2200" i="1" dirty="0"/>
              <a:t>                       </a:t>
            </a:r>
            <a:r>
              <a:rPr lang="en-US" sz="2000" i="1" dirty="0"/>
              <a:t>Why?</a:t>
            </a:r>
            <a:r>
              <a:rPr lang="en-US" sz="2200" i="1" dirty="0"/>
              <a:t>                    </a:t>
            </a:r>
            <a:r>
              <a:rPr lang="en-US" sz="2000" i="1" dirty="0"/>
              <a:t>Why?</a:t>
            </a:r>
            <a:r>
              <a:rPr lang="en-US" sz="2200" i="1" dirty="0"/>
              <a:t>                     </a:t>
            </a:r>
            <a:r>
              <a:rPr lang="en-US" sz="2000" i="1" dirty="0"/>
              <a:t>Why?                       Why? </a:t>
            </a:r>
            <a:endParaRPr lang="en-US" sz="2000" dirty="0"/>
          </a:p>
          <a:p>
            <a:pPr marL="0" indent="0">
              <a:buNone/>
            </a:pPr>
            <a:endParaRPr lang="en-US" sz="2200" dirty="0"/>
          </a:p>
          <a:p>
            <a:pPr marL="0" indent="0">
              <a:buNone/>
            </a:pPr>
            <a:r>
              <a:rPr lang="en-US" sz="2000" i="1" dirty="0"/>
              <a:t>		       	       	          	</a:t>
            </a:r>
            <a:r>
              <a:rPr lang="en-US" sz="2000" dirty="0"/>
              <a:t>    </a:t>
            </a:r>
          </a:p>
        </p:txBody>
      </p:sp>
      <p:sp>
        <p:nvSpPr>
          <p:cNvPr id="4" name="Rectangle 3">
            <a:extLst>
              <a:ext uri="{FF2B5EF4-FFF2-40B4-BE49-F238E27FC236}">
                <a16:creationId xmlns:a16="http://schemas.microsoft.com/office/drawing/2014/main" id="{B4BE5D62-53A6-4373-ACFF-C84B4A356B36}"/>
              </a:ext>
            </a:extLst>
          </p:cNvPr>
          <p:cNvSpPr/>
          <p:nvPr/>
        </p:nvSpPr>
        <p:spPr>
          <a:xfrm>
            <a:off x="332694" y="3936122"/>
            <a:ext cx="1364977" cy="1046921"/>
          </a:xfrm>
          <a:prstGeom prst="rect">
            <a:avLst/>
          </a:prstGeom>
          <a:noFill/>
          <a:effectLst>
            <a:outerShdw blurRad="50800" dist="50800" dir="108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3AC80B21-D3E7-44B3-BAF6-F63B366E175C}"/>
              </a:ext>
            </a:extLst>
          </p:cNvPr>
          <p:cNvSpPr/>
          <p:nvPr/>
        </p:nvSpPr>
        <p:spPr>
          <a:xfrm>
            <a:off x="2323476" y="3936122"/>
            <a:ext cx="1364978" cy="1046921"/>
          </a:xfrm>
          <a:prstGeom prst="rect">
            <a:avLst/>
          </a:prstGeom>
          <a:noFill/>
          <a:ln>
            <a:solidFill>
              <a:srgbClr val="0070C0"/>
            </a:solidFill>
          </a:ln>
          <a:effectLst>
            <a:outerShdw blurRad="50800" dist="50800" dir="108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 name="Straight Arrow Connector 6">
            <a:extLst>
              <a:ext uri="{FF2B5EF4-FFF2-40B4-BE49-F238E27FC236}">
                <a16:creationId xmlns:a16="http://schemas.microsoft.com/office/drawing/2014/main" id="{3A0C4461-DF52-4119-A194-27FAFB1DDF07}"/>
              </a:ext>
            </a:extLst>
          </p:cNvPr>
          <p:cNvCxnSpPr>
            <a:cxnSpLocks/>
          </p:cNvCxnSpPr>
          <p:nvPr/>
        </p:nvCxnSpPr>
        <p:spPr>
          <a:xfrm>
            <a:off x="1763132" y="4374937"/>
            <a:ext cx="427127"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81885F9D-2629-4D3B-86CE-7E946224C6C3}"/>
              </a:ext>
            </a:extLst>
          </p:cNvPr>
          <p:cNvSpPr/>
          <p:nvPr/>
        </p:nvSpPr>
        <p:spPr>
          <a:xfrm>
            <a:off x="0" y="0"/>
            <a:ext cx="12192000" cy="6858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BD48F775-70D3-469A-936F-52ED6B8D0947}"/>
              </a:ext>
            </a:extLst>
          </p:cNvPr>
          <p:cNvSpPr/>
          <p:nvPr/>
        </p:nvSpPr>
        <p:spPr>
          <a:xfrm>
            <a:off x="4153892" y="3919790"/>
            <a:ext cx="1364978" cy="1046921"/>
          </a:xfrm>
          <a:prstGeom prst="rect">
            <a:avLst/>
          </a:prstGeom>
          <a:noFill/>
          <a:ln>
            <a:solidFill>
              <a:srgbClr val="0070C0"/>
            </a:solidFill>
          </a:ln>
          <a:effectLst>
            <a:outerShdw blurRad="50800" dist="50800" dir="108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D18CFDC-894E-4D3F-AFE8-A2B8AD64106F}"/>
              </a:ext>
            </a:extLst>
          </p:cNvPr>
          <p:cNvSpPr/>
          <p:nvPr/>
        </p:nvSpPr>
        <p:spPr>
          <a:xfrm>
            <a:off x="6052140" y="3919789"/>
            <a:ext cx="1364978" cy="1046921"/>
          </a:xfrm>
          <a:prstGeom prst="rect">
            <a:avLst/>
          </a:prstGeom>
          <a:noFill/>
          <a:ln>
            <a:solidFill>
              <a:srgbClr val="0070C0"/>
            </a:solidFill>
          </a:ln>
          <a:effectLst>
            <a:outerShdw blurRad="50800" dist="50800" dir="108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C8415D1-74AD-4501-B577-FC5E588BE8B2}"/>
              </a:ext>
            </a:extLst>
          </p:cNvPr>
          <p:cNvSpPr/>
          <p:nvPr/>
        </p:nvSpPr>
        <p:spPr>
          <a:xfrm>
            <a:off x="7950388" y="3919788"/>
            <a:ext cx="1364978" cy="1046921"/>
          </a:xfrm>
          <a:prstGeom prst="rect">
            <a:avLst/>
          </a:prstGeom>
          <a:noFill/>
          <a:ln>
            <a:solidFill>
              <a:srgbClr val="0070C0"/>
            </a:solidFill>
          </a:ln>
          <a:effectLst>
            <a:outerShdw blurRad="50800" dist="50800" dir="10800000" algn="ctr" rotWithShape="0">
              <a:srgbClr val="000000">
                <a:alpha val="4313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5" name="Straight Arrow Connector 14">
            <a:extLst>
              <a:ext uri="{FF2B5EF4-FFF2-40B4-BE49-F238E27FC236}">
                <a16:creationId xmlns:a16="http://schemas.microsoft.com/office/drawing/2014/main" id="{0980D4CC-1B81-4246-AEE1-C77F44C64351}"/>
              </a:ext>
            </a:extLst>
          </p:cNvPr>
          <p:cNvCxnSpPr>
            <a:cxnSpLocks/>
          </p:cNvCxnSpPr>
          <p:nvPr/>
        </p:nvCxnSpPr>
        <p:spPr>
          <a:xfrm>
            <a:off x="3675381" y="4393886"/>
            <a:ext cx="427127"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3B4B3217-8F04-4A5C-BEFD-6B7C0E06D2F0}"/>
              </a:ext>
            </a:extLst>
          </p:cNvPr>
          <p:cNvCxnSpPr>
            <a:cxnSpLocks/>
          </p:cNvCxnSpPr>
          <p:nvPr/>
        </p:nvCxnSpPr>
        <p:spPr>
          <a:xfrm>
            <a:off x="5519021" y="4357352"/>
            <a:ext cx="427127"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56D6C7A4-12AB-4C1D-86AE-2D58CD20CE9F}"/>
              </a:ext>
            </a:extLst>
          </p:cNvPr>
          <p:cNvCxnSpPr>
            <a:cxnSpLocks/>
          </p:cNvCxnSpPr>
          <p:nvPr/>
        </p:nvCxnSpPr>
        <p:spPr>
          <a:xfrm>
            <a:off x="7417118" y="4351922"/>
            <a:ext cx="427127"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FDD2E4AD-B51A-4EAF-B59E-EAC906E739C9}"/>
              </a:ext>
            </a:extLst>
          </p:cNvPr>
          <p:cNvCxnSpPr>
            <a:cxnSpLocks/>
          </p:cNvCxnSpPr>
          <p:nvPr/>
        </p:nvCxnSpPr>
        <p:spPr>
          <a:xfrm>
            <a:off x="9376697" y="4393886"/>
            <a:ext cx="427127" cy="0"/>
          </a:xfrm>
          <a:prstGeom prst="straightConnector1">
            <a:avLst/>
          </a:prstGeom>
          <a:ln w="50800">
            <a:tailEnd type="triangle"/>
          </a:ln>
        </p:spPr>
        <p:style>
          <a:lnRef idx="1">
            <a:schemeClr val="accent1"/>
          </a:lnRef>
          <a:fillRef idx="0">
            <a:schemeClr val="accent1"/>
          </a:fillRef>
          <a:effectRef idx="0">
            <a:schemeClr val="accent1"/>
          </a:effectRef>
          <a:fontRef idx="minor">
            <a:schemeClr val="tx1"/>
          </a:fontRef>
        </p:style>
      </p:cxnSp>
      <p:sp>
        <p:nvSpPr>
          <p:cNvPr id="6" name="Star: 5 Points 5">
            <a:extLst>
              <a:ext uri="{FF2B5EF4-FFF2-40B4-BE49-F238E27FC236}">
                <a16:creationId xmlns:a16="http://schemas.microsoft.com/office/drawing/2014/main" id="{46A0DCEA-2C9B-4D95-8754-A1D7BFAB2216}"/>
              </a:ext>
            </a:extLst>
          </p:cNvPr>
          <p:cNvSpPr/>
          <p:nvPr/>
        </p:nvSpPr>
        <p:spPr>
          <a:xfrm>
            <a:off x="9848636" y="3186400"/>
            <a:ext cx="1954605" cy="2069091"/>
          </a:xfrm>
          <a:prstGeom prst="star5">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B7A3010E-80BD-4F20-9612-4121B807AD39}"/>
              </a:ext>
            </a:extLst>
          </p:cNvPr>
          <p:cNvSpPr txBox="1"/>
          <p:nvPr/>
        </p:nvSpPr>
        <p:spPr>
          <a:xfrm>
            <a:off x="10299505" y="3928557"/>
            <a:ext cx="1261664" cy="584775"/>
          </a:xfrm>
          <a:prstGeom prst="rect">
            <a:avLst/>
          </a:prstGeom>
          <a:noFill/>
        </p:spPr>
        <p:txBody>
          <a:bodyPr wrap="square" rtlCol="0">
            <a:spAutoFit/>
          </a:bodyPr>
          <a:lstStyle/>
          <a:p>
            <a:r>
              <a:rPr lang="en-US" sz="1600" dirty="0"/>
              <a:t>Undesired Outcome</a:t>
            </a:r>
          </a:p>
        </p:txBody>
      </p:sp>
      <p:sp>
        <p:nvSpPr>
          <p:cNvPr id="13" name="TextBox 12">
            <a:extLst>
              <a:ext uri="{FF2B5EF4-FFF2-40B4-BE49-F238E27FC236}">
                <a16:creationId xmlns:a16="http://schemas.microsoft.com/office/drawing/2014/main" id="{22903A24-31E6-459F-977F-D79F0791A473}"/>
              </a:ext>
            </a:extLst>
          </p:cNvPr>
          <p:cNvSpPr txBox="1"/>
          <p:nvPr/>
        </p:nvSpPr>
        <p:spPr>
          <a:xfrm>
            <a:off x="4353797" y="4185716"/>
            <a:ext cx="845939" cy="369332"/>
          </a:xfrm>
          <a:prstGeom prst="rect">
            <a:avLst/>
          </a:prstGeom>
          <a:noFill/>
        </p:spPr>
        <p:txBody>
          <a:bodyPr wrap="square" rtlCol="0">
            <a:spAutoFit/>
          </a:bodyPr>
          <a:lstStyle/>
          <a:p>
            <a:r>
              <a:rPr lang="en-US" dirty="0"/>
              <a:t>CAUSE</a:t>
            </a:r>
          </a:p>
        </p:txBody>
      </p:sp>
      <p:sp>
        <p:nvSpPr>
          <p:cNvPr id="19" name="TextBox 18">
            <a:extLst>
              <a:ext uri="{FF2B5EF4-FFF2-40B4-BE49-F238E27FC236}">
                <a16:creationId xmlns:a16="http://schemas.microsoft.com/office/drawing/2014/main" id="{6540F252-EA64-4E33-9FD2-FCD7C2F23DBB}"/>
              </a:ext>
            </a:extLst>
          </p:cNvPr>
          <p:cNvSpPr txBox="1"/>
          <p:nvPr/>
        </p:nvSpPr>
        <p:spPr>
          <a:xfrm>
            <a:off x="2499489" y="4209220"/>
            <a:ext cx="845939" cy="369332"/>
          </a:xfrm>
          <a:prstGeom prst="rect">
            <a:avLst/>
          </a:prstGeom>
          <a:noFill/>
        </p:spPr>
        <p:txBody>
          <a:bodyPr wrap="square" rtlCol="0">
            <a:spAutoFit/>
          </a:bodyPr>
          <a:lstStyle/>
          <a:p>
            <a:r>
              <a:rPr lang="en-US" dirty="0"/>
              <a:t>CAUSE</a:t>
            </a:r>
          </a:p>
        </p:txBody>
      </p:sp>
      <p:sp>
        <p:nvSpPr>
          <p:cNvPr id="20" name="TextBox 19">
            <a:extLst>
              <a:ext uri="{FF2B5EF4-FFF2-40B4-BE49-F238E27FC236}">
                <a16:creationId xmlns:a16="http://schemas.microsoft.com/office/drawing/2014/main" id="{62A7F535-C873-4DAC-B940-6C48A5B726BC}"/>
              </a:ext>
            </a:extLst>
          </p:cNvPr>
          <p:cNvSpPr txBox="1"/>
          <p:nvPr/>
        </p:nvSpPr>
        <p:spPr>
          <a:xfrm>
            <a:off x="587240" y="4209220"/>
            <a:ext cx="845939" cy="369332"/>
          </a:xfrm>
          <a:prstGeom prst="rect">
            <a:avLst/>
          </a:prstGeom>
          <a:noFill/>
        </p:spPr>
        <p:txBody>
          <a:bodyPr wrap="square" rtlCol="0">
            <a:spAutoFit/>
          </a:bodyPr>
          <a:lstStyle/>
          <a:p>
            <a:r>
              <a:rPr lang="en-US" dirty="0"/>
              <a:t>CAUSE</a:t>
            </a:r>
          </a:p>
        </p:txBody>
      </p:sp>
      <p:sp>
        <p:nvSpPr>
          <p:cNvPr id="21" name="TextBox 20">
            <a:extLst>
              <a:ext uri="{FF2B5EF4-FFF2-40B4-BE49-F238E27FC236}">
                <a16:creationId xmlns:a16="http://schemas.microsoft.com/office/drawing/2014/main" id="{80F805DA-7031-4251-8E9E-AB46AFF524DE}"/>
              </a:ext>
            </a:extLst>
          </p:cNvPr>
          <p:cNvSpPr txBox="1"/>
          <p:nvPr/>
        </p:nvSpPr>
        <p:spPr>
          <a:xfrm>
            <a:off x="6343060" y="4185716"/>
            <a:ext cx="845939" cy="369332"/>
          </a:xfrm>
          <a:prstGeom prst="rect">
            <a:avLst/>
          </a:prstGeom>
          <a:noFill/>
        </p:spPr>
        <p:txBody>
          <a:bodyPr wrap="square" rtlCol="0">
            <a:spAutoFit/>
          </a:bodyPr>
          <a:lstStyle/>
          <a:p>
            <a:r>
              <a:rPr lang="en-US" dirty="0"/>
              <a:t>CAUSE</a:t>
            </a:r>
          </a:p>
        </p:txBody>
      </p:sp>
      <p:sp>
        <p:nvSpPr>
          <p:cNvPr id="22" name="TextBox 21">
            <a:extLst>
              <a:ext uri="{FF2B5EF4-FFF2-40B4-BE49-F238E27FC236}">
                <a16:creationId xmlns:a16="http://schemas.microsoft.com/office/drawing/2014/main" id="{2F840F4B-BB65-4224-BBF3-9CBD884EB478}"/>
              </a:ext>
            </a:extLst>
          </p:cNvPr>
          <p:cNvSpPr txBox="1"/>
          <p:nvPr/>
        </p:nvSpPr>
        <p:spPr>
          <a:xfrm>
            <a:off x="8255246" y="4185716"/>
            <a:ext cx="845939" cy="369332"/>
          </a:xfrm>
          <a:prstGeom prst="rect">
            <a:avLst/>
          </a:prstGeom>
          <a:noFill/>
        </p:spPr>
        <p:txBody>
          <a:bodyPr wrap="square" rtlCol="0">
            <a:spAutoFit/>
          </a:bodyPr>
          <a:lstStyle/>
          <a:p>
            <a:r>
              <a:rPr lang="en-US" dirty="0"/>
              <a:t>CAUSE</a:t>
            </a:r>
          </a:p>
        </p:txBody>
      </p:sp>
    </p:spTree>
    <p:extLst>
      <p:ext uri="{BB962C8B-B14F-4D97-AF65-F5344CB8AC3E}">
        <p14:creationId xmlns:p14="http://schemas.microsoft.com/office/powerpoint/2010/main" val="14972414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9D4FC-C28B-4828-846A-2F51918B2C62}"/>
              </a:ext>
            </a:extLst>
          </p:cNvPr>
          <p:cNvSpPr>
            <a:spLocks noGrp="1"/>
          </p:cNvSpPr>
          <p:nvPr>
            <p:ph type="title"/>
          </p:nvPr>
        </p:nvSpPr>
        <p:spPr>
          <a:xfrm>
            <a:off x="838200" y="1"/>
            <a:ext cx="10515600" cy="1502598"/>
          </a:xfrm>
        </p:spPr>
        <p:txBody>
          <a:bodyPr>
            <a:normAutofit/>
          </a:bodyPr>
          <a:lstStyle/>
          <a:p>
            <a:pPr algn="ctr"/>
            <a:r>
              <a:rPr lang="en-US" sz="4000" dirty="0">
                <a:latin typeface="Raleway" pitchFamily="2" charset="0"/>
              </a:rPr>
              <a:t>Five Rules of Causation</a:t>
            </a:r>
          </a:p>
        </p:txBody>
      </p:sp>
      <p:sp>
        <p:nvSpPr>
          <p:cNvPr id="3" name="Content Placeholder 2">
            <a:extLst>
              <a:ext uri="{FF2B5EF4-FFF2-40B4-BE49-F238E27FC236}">
                <a16:creationId xmlns:a16="http://schemas.microsoft.com/office/drawing/2014/main" id="{E878DE5A-0B69-45A2-973A-5FCBF983CAD7}"/>
              </a:ext>
            </a:extLst>
          </p:cNvPr>
          <p:cNvSpPr>
            <a:spLocks noGrp="1"/>
          </p:cNvSpPr>
          <p:nvPr>
            <p:ph idx="1"/>
          </p:nvPr>
        </p:nvSpPr>
        <p:spPr>
          <a:xfrm>
            <a:off x="0" y="1129112"/>
            <a:ext cx="12080383" cy="5893650"/>
          </a:xfrm>
        </p:spPr>
        <p:txBody>
          <a:bodyPr>
            <a:normAutofit/>
          </a:bodyPr>
          <a:lstStyle/>
          <a:p>
            <a:pPr marR="0" indent="0">
              <a:lnSpc>
                <a:spcPct val="107000"/>
              </a:lnSpc>
              <a:spcBef>
                <a:spcPts val="0"/>
              </a:spcBef>
              <a:spcAft>
                <a:spcPts val="800"/>
              </a:spcAft>
              <a:buNone/>
            </a:pPr>
            <a:r>
              <a:rPr lang="en-US" sz="3200" dirty="0">
                <a:effectLst/>
                <a:latin typeface="Raleway" pitchFamily="2" charset="0"/>
                <a:ea typeface="Calibri" panose="020F0502020204030204" pitchFamily="34" charset="0"/>
                <a:cs typeface="Times New Roman" panose="02020603050405020304" pitchFamily="18" charset="0"/>
              </a:rPr>
              <a:t>1.  </a:t>
            </a:r>
            <a:r>
              <a:rPr lang="en-US" dirty="0">
                <a:effectLst/>
                <a:latin typeface="Raleway" pitchFamily="2" charset="0"/>
                <a:ea typeface="Calibri" panose="020F0502020204030204" pitchFamily="34" charset="0"/>
                <a:cs typeface="Times New Roman" panose="02020603050405020304" pitchFamily="18" charset="0"/>
              </a:rPr>
              <a:t>Clearly shows cause and effect relationship</a:t>
            </a:r>
          </a:p>
          <a:p>
            <a:pPr marR="0" indent="0">
              <a:lnSpc>
                <a:spcPct val="100000"/>
              </a:lnSpc>
              <a:spcBef>
                <a:spcPts val="0"/>
              </a:spcBef>
              <a:buNone/>
            </a:pPr>
            <a:r>
              <a:rPr lang="en-US" dirty="0">
                <a:effectLst/>
                <a:latin typeface="Raleway" pitchFamily="2" charset="0"/>
                <a:ea typeface="Calibri" panose="020F0502020204030204" pitchFamily="34" charset="0"/>
                <a:cs typeface="Times New Roman" panose="02020603050405020304" pitchFamily="18" charset="0"/>
              </a:rPr>
              <a:t>2.  Use specific and accurate descriptors for what occurred; avoid</a:t>
            </a:r>
          </a:p>
          <a:p>
            <a:pPr marR="0" indent="0">
              <a:lnSpc>
                <a:spcPct val="150000"/>
              </a:lnSpc>
              <a:spcBef>
                <a:spcPts val="0"/>
              </a:spcBef>
              <a:buNone/>
            </a:pPr>
            <a:r>
              <a:rPr lang="en-US" dirty="0">
                <a:latin typeface="Raleway" pitchFamily="2" charset="0"/>
                <a:ea typeface="Calibri" panose="020F0502020204030204" pitchFamily="34" charset="0"/>
                <a:cs typeface="Times New Roman" panose="02020603050405020304" pitchFamily="18" charset="0"/>
              </a:rPr>
              <a:t>     </a:t>
            </a:r>
            <a:r>
              <a:rPr lang="en-US" dirty="0">
                <a:effectLst/>
                <a:latin typeface="Raleway" pitchFamily="2" charset="0"/>
                <a:ea typeface="Calibri" panose="020F0502020204030204" pitchFamily="34" charset="0"/>
                <a:cs typeface="Times New Roman" panose="02020603050405020304" pitchFamily="18" charset="0"/>
              </a:rPr>
              <a:t>negative or vague descriptors</a:t>
            </a:r>
          </a:p>
          <a:p>
            <a:pPr marR="0" indent="0">
              <a:lnSpc>
                <a:spcPct val="150000"/>
              </a:lnSpc>
              <a:spcBef>
                <a:spcPts val="0"/>
              </a:spcBef>
              <a:spcAft>
                <a:spcPts val="800"/>
              </a:spcAft>
              <a:buNone/>
            </a:pPr>
            <a:r>
              <a:rPr lang="en-US" dirty="0">
                <a:effectLst/>
                <a:latin typeface="Raleway" pitchFamily="2" charset="0"/>
                <a:ea typeface="Calibri" panose="020F0502020204030204" pitchFamily="34" charset="0"/>
                <a:cs typeface="Times New Roman" panose="02020603050405020304" pitchFamily="18" charset="0"/>
              </a:rPr>
              <a:t>3.  Human error is not a root cause and must have a preceding cause</a:t>
            </a:r>
          </a:p>
          <a:p>
            <a:pPr marR="0" indent="0">
              <a:lnSpc>
                <a:spcPct val="100000"/>
              </a:lnSpc>
              <a:spcBef>
                <a:spcPts val="0"/>
              </a:spcBef>
              <a:buNone/>
            </a:pPr>
            <a:r>
              <a:rPr lang="en-US" dirty="0">
                <a:effectLst/>
                <a:latin typeface="Raleway" pitchFamily="2" charset="0"/>
                <a:ea typeface="Calibri" panose="020F0502020204030204" pitchFamily="34" charset="0"/>
                <a:cs typeface="Times New Roman" panose="02020603050405020304" pitchFamily="18" charset="0"/>
              </a:rPr>
              <a:t>4.  Violation of procedure is not a root cause and must have a</a:t>
            </a:r>
          </a:p>
          <a:p>
            <a:pPr marR="0" indent="0">
              <a:lnSpc>
                <a:spcPct val="150000"/>
              </a:lnSpc>
              <a:spcBef>
                <a:spcPts val="0"/>
              </a:spcBef>
              <a:buNone/>
            </a:pPr>
            <a:r>
              <a:rPr lang="en-US" dirty="0">
                <a:latin typeface="Raleway" pitchFamily="2" charset="0"/>
                <a:ea typeface="Calibri" panose="020F0502020204030204" pitchFamily="34" charset="0"/>
                <a:cs typeface="Times New Roman" panose="02020603050405020304" pitchFamily="18" charset="0"/>
              </a:rPr>
              <a:t>    </a:t>
            </a:r>
            <a:r>
              <a:rPr lang="en-US" dirty="0">
                <a:effectLst/>
                <a:latin typeface="Raleway" pitchFamily="2" charset="0"/>
                <a:ea typeface="Calibri" panose="020F0502020204030204" pitchFamily="34" charset="0"/>
                <a:cs typeface="Times New Roman" panose="02020603050405020304" pitchFamily="18" charset="0"/>
              </a:rPr>
              <a:t> preceding cause</a:t>
            </a:r>
          </a:p>
          <a:p>
            <a:pPr marR="0" indent="0">
              <a:lnSpc>
                <a:spcPct val="100000"/>
              </a:lnSpc>
              <a:spcBef>
                <a:spcPts val="0"/>
              </a:spcBef>
              <a:buNone/>
            </a:pPr>
            <a:r>
              <a:rPr lang="en-US" dirty="0">
                <a:latin typeface="Raleway" pitchFamily="2" charset="0"/>
                <a:ea typeface="Calibri" panose="020F0502020204030204" pitchFamily="34" charset="0"/>
                <a:cs typeface="Times New Roman" panose="02020603050405020304" pitchFamily="18" charset="0"/>
              </a:rPr>
              <a:t>5.  </a:t>
            </a:r>
            <a:r>
              <a:rPr lang="en-US" dirty="0">
                <a:effectLst/>
                <a:latin typeface="Raleway" pitchFamily="2" charset="0"/>
                <a:ea typeface="Calibri" panose="020F0502020204030204" pitchFamily="34" charset="0"/>
                <a:cs typeface="Times New Roman" panose="02020603050405020304" pitchFamily="18" charset="0"/>
              </a:rPr>
              <a:t>Failure to act is not a root cause unless there was a pre-existing</a:t>
            </a:r>
          </a:p>
          <a:p>
            <a:pPr marR="0" indent="0">
              <a:lnSpc>
                <a:spcPct val="100000"/>
              </a:lnSpc>
              <a:spcBef>
                <a:spcPts val="0"/>
              </a:spcBef>
              <a:buNone/>
            </a:pPr>
            <a:r>
              <a:rPr lang="en-US" dirty="0">
                <a:latin typeface="Raleway" pitchFamily="2" charset="0"/>
                <a:ea typeface="Calibri" panose="020F0502020204030204" pitchFamily="34" charset="0"/>
                <a:cs typeface="Times New Roman" panose="02020603050405020304" pitchFamily="18" charset="0"/>
              </a:rPr>
              <a:t>    </a:t>
            </a:r>
            <a:r>
              <a:rPr lang="en-US" dirty="0">
                <a:effectLst/>
                <a:latin typeface="Raleway" pitchFamily="2" charset="0"/>
                <a:ea typeface="Calibri" panose="020F0502020204030204" pitchFamily="34" charset="0"/>
                <a:cs typeface="Times New Roman" panose="02020603050405020304" pitchFamily="18" charset="0"/>
              </a:rPr>
              <a:t> requirement to act (for example a policy or standard that requires</a:t>
            </a:r>
          </a:p>
          <a:p>
            <a:pPr marR="0" indent="0">
              <a:lnSpc>
                <a:spcPct val="100000"/>
              </a:lnSpc>
              <a:spcBef>
                <a:spcPts val="0"/>
              </a:spcBef>
              <a:buNone/>
            </a:pPr>
            <a:r>
              <a:rPr lang="en-US" dirty="0">
                <a:latin typeface="Raleway" pitchFamily="2" charset="0"/>
                <a:ea typeface="Calibri" panose="020F0502020204030204" pitchFamily="34" charset="0"/>
                <a:cs typeface="Times New Roman" panose="02020603050405020304" pitchFamily="18" charset="0"/>
              </a:rPr>
              <a:t>    </a:t>
            </a:r>
            <a:r>
              <a:rPr lang="en-US" dirty="0">
                <a:effectLst/>
                <a:latin typeface="Raleway" pitchFamily="2" charset="0"/>
                <a:ea typeface="Calibri" panose="020F0502020204030204" pitchFamily="34" charset="0"/>
                <a:cs typeface="Times New Roman" panose="02020603050405020304" pitchFamily="18" charset="0"/>
              </a:rPr>
              <a:t> action). </a:t>
            </a:r>
          </a:p>
          <a:p>
            <a:pPr marL="0" indent="0">
              <a:buNone/>
            </a:pPr>
            <a:endParaRPr lang="en-US" sz="2000" dirty="0"/>
          </a:p>
        </p:txBody>
      </p:sp>
      <p:sp>
        <p:nvSpPr>
          <p:cNvPr id="9" name="Rectangle 8">
            <a:extLst>
              <a:ext uri="{FF2B5EF4-FFF2-40B4-BE49-F238E27FC236}">
                <a16:creationId xmlns:a16="http://schemas.microsoft.com/office/drawing/2014/main" id="{81885F9D-2629-4D3B-86CE-7E946224C6C3}"/>
              </a:ext>
            </a:extLst>
          </p:cNvPr>
          <p:cNvSpPr/>
          <p:nvPr/>
        </p:nvSpPr>
        <p:spPr>
          <a:xfrm>
            <a:off x="0" y="0"/>
            <a:ext cx="12192000" cy="6858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01501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9D4FC-C28B-4828-846A-2F51918B2C62}"/>
              </a:ext>
            </a:extLst>
          </p:cNvPr>
          <p:cNvSpPr>
            <a:spLocks noGrp="1"/>
          </p:cNvSpPr>
          <p:nvPr>
            <p:ph type="title"/>
          </p:nvPr>
        </p:nvSpPr>
        <p:spPr>
          <a:xfrm>
            <a:off x="838200" y="1"/>
            <a:ext cx="10515600" cy="1502598"/>
          </a:xfrm>
        </p:spPr>
        <p:txBody>
          <a:bodyPr>
            <a:normAutofit/>
          </a:bodyPr>
          <a:lstStyle/>
          <a:p>
            <a:pPr algn="ctr"/>
            <a:r>
              <a:rPr lang="en-US" sz="4000" dirty="0">
                <a:latin typeface="Raleway" pitchFamily="2" charset="0"/>
              </a:rPr>
              <a:t>Test the Causal Chain </a:t>
            </a:r>
            <a:br>
              <a:rPr lang="en-US" sz="4000" dirty="0">
                <a:latin typeface="Raleway" pitchFamily="2" charset="0"/>
              </a:rPr>
            </a:br>
            <a:r>
              <a:rPr lang="en-US" sz="4000" dirty="0">
                <a:latin typeface="Raleway" pitchFamily="2" charset="0"/>
              </a:rPr>
              <a:t>Using the “but for” Rule</a:t>
            </a:r>
          </a:p>
        </p:txBody>
      </p:sp>
      <p:sp>
        <p:nvSpPr>
          <p:cNvPr id="3" name="Content Placeholder 2">
            <a:extLst>
              <a:ext uri="{FF2B5EF4-FFF2-40B4-BE49-F238E27FC236}">
                <a16:creationId xmlns:a16="http://schemas.microsoft.com/office/drawing/2014/main" id="{E878DE5A-0B69-45A2-973A-5FCBF983CAD7}"/>
              </a:ext>
            </a:extLst>
          </p:cNvPr>
          <p:cNvSpPr>
            <a:spLocks noGrp="1"/>
          </p:cNvSpPr>
          <p:nvPr>
            <p:ph idx="1"/>
          </p:nvPr>
        </p:nvSpPr>
        <p:spPr>
          <a:xfrm>
            <a:off x="1" y="1378858"/>
            <a:ext cx="11603336" cy="5605038"/>
          </a:xfrm>
        </p:spPr>
        <p:txBody>
          <a:bodyPr>
            <a:normAutofit lnSpcReduction="10000"/>
          </a:bodyPr>
          <a:lstStyle/>
          <a:p>
            <a:pPr>
              <a:lnSpc>
                <a:spcPct val="100000"/>
              </a:lnSpc>
              <a:spcBef>
                <a:spcPts val="0"/>
              </a:spcBef>
              <a:buFont typeface="Wingdings" panose="05000000000000000000" pitchFamily="2" charset="2"/>
              <a:buChar char="q"/>
            </a:pPr>
            <a:r>
              <a:rPr lang="en-US" sz="3600" dirty="0">
                <a:latin typeface="Rodeway"/>
              </a:rPr>
              <a:t> In addition to capturing Direct Causes, Cause Mapping </a:t>
            </a:r>
          </a:p>
          <a:p>
            <a:pPr marL="0" indent="0">
              <a:lnSpc>
                <a:spcPct val="100000"/>
              </a:lnSpc>
              <a:spcBef>
                <a:spcPts val="0"/>
              </a:spcBef>
              <a:buNone/>
            </a:pPr>
            <a:r>
              <a:rPr lang="en-US" sz="3600" dirty="0">
                <a:latin typeface="Rodeway"/>
              </a:rPr>
              <a:t>     captures Probabilistic Causes. Those where A increased </a:t>
            </a:r>
          </a:p>
          <a:p>
            <a:pPr marL="0" indent="0">
              <a:lnSpc>
                <a:spcPct val="100000"/>
              </a:lnSpc>
              <a:spcBef>
                <a:spcPts val="0"/>
              </a:spcBef>
              <a:buNone/>
            </a:pPr>
            <a:r>
              <a:rPr lang="en-US" sz="3600" dirty="0">
                <a:latin typeface="Rodeway"/>
              </a:rPr>
              <a:t>     the likelihood that B would happen     </a:t>
            </a:r>
          </a:p>
          <a:p>
            <a:pPr marL="0" indent="0">
              <a:lnSpc>
                <a:spcPct val="100000"/>
              </a:lnSpc>
              <a:spcBef>
                <a:spcPts val="0"/>
              </a:spcBef>
              <a:buNone/>
            </a:pPr>
            <a:r>
              <a:rPr lang="en-US" sz="3600" dirty="0">
                <a:latin typeface="Rodeway"/>
              </a:rPr>
              <a:t>  </a:t>
            </a:r>
          </a:p>
          <a:p>
            <a:pPr>
              <a:lnSpc>
                <a:spcPct val="100000"/>
              </a:lnSpc>
              <a:spcBef>
                <a:spcPts val="0"/>
              </a:spcBef>
              <a:buFont typeface="Wingdings" panose="05000000000000000000" pitchFamily="2" charset="2"/>
              <a:buChar char="q"/>
            </a:pPr>
            <a:r>
              <a:rPr lang="en-US" sz="3600" dirty="0">
                <a:latin typeface="Rodeway"/>
              </a:rPr>
              <a:t>  “</a:t>
            </a:r>
            <a:r>
              <a:rPr lang="en-US" sz="3200" dirty="0">
                <a:effectLst/>
                <a:latin typeface="Segoe UI" panose="020B0502040204020203" pitchFamily="34" charset="0"/>
              </a:rPr>
              <a:t>But for" this "cause" the "effect" would not have occurred. </a:t>
            </a:r>
          </a:p>
          <a:p>
            <a:pPr>
              <a:lnSpc>
                <a:spcPct val="100000"/>
              </a:lnSpc>
              <a:spcBef>
                <a:spcPts val="0"/>
              </a:spcBef>
              <a:buFont typeface="Wingdings" panose="05000000000000000000" pitchFamily="2" charset="2"/>
              <a:buChar char="q"/>
            </a:pPr>
            <a:endParaRPr lang="en-US" sz="3200" dirty="0">
              <a:latin typeface="Segoe UI" panose="020B0502040204020203" pitchFamily="34" charset="0"/>
            </a:endParaRPr>
          </a:p>
          <a:p>
            <a:pPr>
              <a:lnSpc>
                <a:spcPct val="100000"/>
              </a:lnSpc>
              <a:spcBef>
                <a:spcPts val="0"/>
              </a:spcBef>
              <a:buFont typeface="Wingdings" panose="05000000000000000000" pitchFamily="2" charset="2"/>
              <a:buChar char="q"/>
            </a:pPr>
            <a:r>
              <a:rPr lang="en-US" sz="3200" dirty="0">
                <a:effectLst/>
                <a:latin typeface="Segoe UI" panose="020B0502040204020203" pitchFamily="34" charset="0"/>
              </a:rPr>
              <a:t>  If that is not true, then there isn't a true cause-effect relationship. This is where we might get into contributing factors, or even "noise" - which are conditions that people want to address but are not really causal.</a:t>
            </a:r>
            <a:endParaRPr lang="en-US" sz="3200" dirty="0">
              <a:effectLst/>
              <a:latin typeface="Arial" panose="020B0604020202020204" pitchFamily="34" charset="0"/>
            </a:endParaRPr>
          </a:p>
          <a:p>
            <a:pPr marL="0" indent="0">
              <a:buNone/>
            </a:pPr>
            <a:r>
              <a:rPr lang="en-US" sz="3200" i="1" dirty="0"/>
              <a:t>	</a:t>
            </a:r>
            <a:endParaRPr lang="en-US" sz="3200" dirty="0"/>
          </a:p>
        </p:txBody>
      </p:sp>
      <p:sp>
        <p:nvSpPr>
          <p:cNvPr id="9" name="Rectangle 8">
            <a:extLst>
              <a:ext uri="{FF2B5EF4-FFF2-40B4-BE49-F238E27FC236}">
                <a16:creationId xmlns:a16="http://schemas.microsoft.com/office/drawing/2014/main" id="{81885F9D-2629-4D3B-86CE-7E946224C6C3}"/>
              </a:ext>
            </a:extLst>
          </p:cNvPr>
          <p:cNvSpPr/>
          <p:nvPr/>
        </p:nvSpPr>
        <p:spPr>
          <a:xfrm>
            <a:off x="0" y="0"/>
            <a:ext cx="12192000" cy="6858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452946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85b0a8d-b4f8-43b5-8165-2a2409ad91aa">
      <Terms xmlns="http://schemas.microsoft.com/office/infopath/2007/PartnerControls"/>
    </lcf76f155ced4ddcb4097134ff3c332f>
    <TaxCatchAll xmlns="d7cd88b5-3c2a-4185-9eb2-3a60ca80ea7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78D72687F07554491F67695E5C5B1A2" ma:contentTypeVersion="15" ma:contentTypeDescription="Create a new document." ma:contentTypeScope="" ma:versionID="eedbb50d31a126162d69356f31e12135">
  <xsd:schema xmlns:xsd="http://www.w3.org/2001/XMLSchema" xmlns:xs="http://www.w3.org/2001/XMLSchema" xmlns:p="http://schemas.microsoft.com/office/2006/metadata/properties" xmlns:ns2="285b0a8d-b4f8-43b5-8165-2a2409ad91aa" xmlns:ns3="d7cd88b5-3c2a-4185-9eb2-3a60ca80ea75" targetNamespace="http://schemas.microsoft.com/office/2006/metadata/properties" ma:root="true" ma:fieldsID="d9b1913e10f32d613c33b4dfd651bef8" ns2:_="" ns3:_="">
    <xsd:import namespace="285b0a8d-b4f8-43b5-8165-2a2409ad91aa"/>
    <xsd:import namespace="d7cd88b5-3c2a-4185-9eb2-3a60ca80ea75"/>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5b0a8d-b4f8-43b5-8165-2a2409ad91a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ea1d4a69-9812-4340-96bf-3c6024019028"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7cd88b5-3c2a-4185-9eb2-3a60ca80ea75"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f566e126-4941-4582-95fd-6cccaeb4cf48}" ma:internalName="TaxCatchAll" ma:showField="CatchAllData" ma:web="d7cd88b5-3c2a-4185-9eb2-3a60ca80ea75">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773F7AD-6CD0-4B89-B4A5-8DDA7D3B775C}">
  <ds:schemaRefs>
    <ds:schemaRef ds:uri="http://purl.org/dc/terms/"/>
    <ds:schemaRef ds:uri="http://schemas.microsoft.com/office/2006/documentManagement/types"/>
    <ds:schemaRef ds:uri="http://purl.org/dc/elements/1.1/"/>
    <ds:schemaRef ds:uri="http://schemas.microsoft.com/office/infopath/2007/PartnerControls"/>
    <ds:schemaRef ds:uri="http://purl.org/dc/dcmitype/"/>
    <ds:schemaRef ds:uri="http://www.w3.org/XML/1998/namespace"/>
    <ds:schemaRef ds:uri="http://schemas.microsoft.com/office/2006/metadata/properties"/>
    <ds:schemaRef ds:uri="285b0a8d-b4f8-43b5-8165-2a2409ad91aa"/>
    <ds:schemaRef ds:uri="http://schemas.openxmlformats.org/package/2006/metadata/core-properties"/>
    <ds:schemaRef ds:uri="d7cd88b5-3c2a-4185-9eb2-3a60ca80ea75"/>
  </ds:schemaRefs>
</ds:datastoreItem>
</file>

<file path=customXml/itemProps2.xml><?xml version="1.0" encoding="utf-8"?>
<ds:datastoreItem xmlns:ds="http://schemas.openxmlformats.org/officeDocument/2006/customXml" ds:itemID="{76738B90-4A68-486E-AB3B-6A4EED0C538C}">
  <ds:schemaRefs>
    <ds:schemaRef ds:uri="http://schemas.microsoft.com/sharepoint/v3/contenttype/forms"/>
  </ds:schemaRefs>
</ds:datastoreItem>
</file>

<file path=customXml/itemProps3.xml><?xml version="1.0" encoding="utf-8"?>
<ds:datastoreItem xmlns:ds="http://schemas.openxmlformats.org/officeDocument/2006/customXml" ds:itemID="{15B22268-AB61-4106-9B97-85CC8404378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85b0a8d-b4f8-43b5-8165-2a2409ad91aa"/>
    <ds:schemaRef ds:uri="d7cd88b5-3c2a-4185-9eb2-3a60ca80ea7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Integral</Template>
  <TotalTime>1557</TotalTime>
  <Words>1390</Words>
  <Application>Microsoft Office PowerPoint</Application>
  <PresentationFormat>Widescreen</PresentationFormat>
  <Paragraphs>152</Paragraphs>
  <Slides>12</Slides>
  <Notes>8</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12</vt:i4>
      </vt:variant>
    </vt:vector>
  </HeadingPairs>
  <TitlesOfParts>
    <vt:vector size="22" baseType="lpstr">
      <vt:lpstr>Arial</vt:lpstr>
      <vt:lpstr>Calibri</vt:lpstr>
      <vt:lpstr>Calibri Light</vt:lpstr>
      <vt:lpstr>Century Gothic</vt:lpstr>
      <vt:lpstr>Montserrat</vt:lpstr>
      <vt:lpstr>Raleway</vt:lpstr>
      <vt:lpstr>Rodeway</vt:lpstr>
      <vt:lpstr>Segoe UI</vt:lpstr>
      <vt:lpstr>Wingdings</vt:lpstr>
      <vt:lpstr>Office Theme</vt:lpstr>
      <vt:lpstr>PowerPoint Presentation</vt:lpstr>
      <vt:lpstr>What is a Cause Map?</vt:lpstr>
      <vt:lpstr>  How Do You Construct a Cause Map?</vt:lpstr>
      <vt:lpstr>Some Causes Are Linked  with “AND” in between</vt:lpstr>
      <vt:lpstr>PowerPoint Presentation</vt:lpstr>
      <vt:lpstr>PowerPoint Presentation</vt:lpstr>
      <vt:lpstr>Verify You Have Correctly Identified Cause and Effect Relationships</vt:lpstr>
      <vt:lpstr>Five Rules of Causation</vt:lpstr>
      <vt:lpstr>Test the Causal Chain  Using the “but for” Rule</vt:lpstr>
      <vt:lpstr>How a Cause Map Differs From Fishbone Diagram</vt:lpstr>
      <vt:lpstr>PowerPoint Presentation</vt:lpstr>
      <vt:lpstr>Acknowledgement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is a Cause Map?</dc:title>
  <dc:creator>Snyder, Carla L</dc:creator>
  <cp:lastModifiedBy>Snyder, Carla L</cp:lastModifiedBy>
  <cp:revision>17</cp:revision>
  <dcterms:created xsi:type="dcterms:W3CDTF">2022-04-22T21:28:18Z</dcterms:created>
  <dcterms:modified xsi:type="dcterms:W3CDTF">2022-12-12T19:59:30Z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0x010100C78D72687F07554491F67695E5C5B1A2</vt:lpwstr>
  </property>
  <property fmtid="{D5CDD505-2E9C-101B-9397-08002B2CF9AE}" pid="3" name="MediaServiceImageTags">
    <vt:lpwstr/>
  </property>
</Properties>
</file>