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82" r:id="rId5"/>
    <p:sldMasterId id="2147483701" r:id="rId6"/>
    <p:sldMasterId id="2147483720" r:id="rId7"/>
    <p:sldMasterId id="2147483732" r:id="rId8"/>
    <p:sldMasterId id="2147483747" r:id="rId9"/>
    <p:sldMasterId id="2147483762" r:id="rId10"/>
    <p:sldMasterId id="2147483774" r:id="rId11"/>
    <p:sldMasterId id="2147483787" r:id="rId12"/>
    <p:sldMasterId id="2147483799" r:id="rId13"/>
    <p:sldMasterId id="2147483811" r:id="rId14"/>
    <p:sldMasterId id="2147483823" r:id="rId15"/>
  </p:sldMasterIdLst>
  <p:notesMasterIdLst>
    <p:notesMasterId r:id="rId180"/>
  </p:notesMasterIdLst>
  <p:sldIdLst>
    <p:sldId id="256" r:id="rId16"/>
    <p:sldId id="826" r:id="rId17"/>
    <p:sldId id="272" r:id="rId18"/>
    <p:sldId id="1094" r:id="rId19"/>
    <p:sldId id="667" r:id="rId20"/>
    <p:sldId id="872" r:id="rId21"/>
    <p:sldId id="1069" r:id="rId22"/>
    <p:sldId id="1067" r:id="rId23"/>
    <p:sldId id="1043" r:id="rId24"/>
    <p:sldId id="1129" r:id="rId25"/>
    <p:sldId id="1071" r:id="rId26"/>
    <p:sldId id="979" r:id="rId27"/>
    <p:sldId id="273" r:id="rId28"/>
    <p:sldId id="1040" r:id="rId29"/>
    <p:sldId id="1076" r:id="rId30"/>
    <p:sldId id="1074" r:id="rId31"/>
    <p:sldId id="990" r:id="rId32"/>
    <p:sldId id="1075" r:id="rId33"/>
    <p:sldId id="838" r:id="rId34"/>
    <p:sldId id="991" r:id="rId35"/>
    <p:sldId id="1073" r:id="rId36"/>
    <p:sldId id="981" r:id="rId37"/>
    <p:sldId id="1044" r:id="rId38"/>
    <p:sldId id="997" r:id="rId39"/>
    <p:sldId id="998" r:id="rId40"/>
    <p:sldId id="856" r:id="rId41"/>
    <p:sldId id="1045" r:id="rId42"/>
    <p:sldId id="1000" r:id="rId43"/>
    <p:sldId id="1057" r:id="rId44"/>
    <p:sldId id="614" r:id="rId45"/>
    <p:sldId id="878" r:id="rId46"/>
    <p:sldId id="1049" r:id="rId47"/>
    <p:sldId id="871" r:id="rId48"/>
    <p:sldId id="311" r:id="rId49"/>
    <p:sldId id="312" r:id="rId50"/>
    <p:sldId id="1058" r:id="rId51"/>
    <p:sldId id="1121" r:id="rId52"/>
    <p:sldId id="729" r:id="rId53"/>
    <p:sldId id="827" r:id="rId54"/>
    <p:sldId id="352" r:id="rId55"/>
    <p:sldId id="1050" r:id="rId56"/>
    <p:sldId id="828" r:id="rId57"/>
    <p:sldId id="1051" r:id="rId58"/>
    <p:sldId id="680" r:id="rId59"/>
    <p:sldId id="1063" r:id="rId60"/>
    <p:sldId id="354" r:id="rId61"/>
    <p:sldId id="1103" r:id="rId62"/>
    <p:sldId id="1052" r:id="rId63"/>
    <p:sldId id="1004" r:id="rId64"/>
    <p:sldId id="1007" r:id="rId65"/>
    <p:sldId id="739" r:id="rId66"/>
    <p:sldId id="740" r:id="rId67"/>
    <p:sldId id="741" r:id="rId68"/>
    <p:sldId id="742" r:id="rId69"/>
    <p:sldId id="840" r:id="rId70"/>
    <p:sldId id="1008" r:id="rId71"/>
    <p:sldId id="834" r:id="rId72"/>
    <p:sldId id="1059" r:id="rId73"/>
    <p:sldId id="1123" r:id="rId74"/>
    <p:sldId id="749" r:id="rId75"/>
    <p:sldId id="1125" r:id="rId76"/>
    <p:sldId id="1062" r:id="rId77"/>
    <p:sldId id="844" r:id="rId78"/>
    <p:sldId id="751" r:id="rId79"/>
    <p:sldId id="1060" r:id="rId80"/>
    <p:sldId id="753" r:id="rId81"/>
    <p:sldId id="754" r:id="rId82"/>
    <p:sldId id="1022" r:id="rId83"/>
    <p:sldId id="1023" r:id="rId84"/>
    <p:sldId id="1024" r:id="rId85"/>
    <p:sldId id="1011" r:id="rId86"/>
    <p:sldId id="756" r:id="rId87"/>
    <p:sldId id="848" r:id="rId88"/>
    <p:sldId id="1031" r:id="rId89"/>
    <p:sldId id="1077" r:id="rId90"/>
    <p:sldId id="839" r:id="rId91"/>
    <p:sldId id="1079" r:id="rId92"/>
    <p:sldId id="1080" r:id="rId93"/>
    <p:sldId id="1083" r:id="rId94"/>
    <p:sldId id="1084" r:id="rId95"/>
    <p:sldId id="1085" r:id="rId96"/>
    <p:sldId id="1086" r:id="rId97"/>
    <p:sldId id="787" r:id="rId98"/>
    <p:sldId id="789" r:id="rId99"/>
    <p:sldId id="781" r:id="rId100"/>
    <p:sldId id="1087" r:id="rId101"/>
    <p:sldId id="1088" r:id="rId102"/>
    <p:sldId id="812" r:id="rId103"/>
    <p:sldId id="814" r:id="rId104"/>
    <p:sldId id="815" r:id="rId105"/>
    <p:sldId id="818" r:id="rId106"/>
    <p:sldId id="817" r:id="rId107"/>
    <p:sldId id="1016" r:id="rId108"/>
    <p:sldId id="1028" r:id="rId109"/>
    <p:sldId id="865" r:id="rId110"/>
    <p:sldId id="1056" r:id="rId111"/>
    <p:sldId id="866" r:id="rId112"/>
    <p:sldId id="1091" r:id="rId113"/>
    <p:sldId id="875" r:id="rId114"/>
    <p:sldId id="1127" r:id="rId115"/>
    <p:sldId id="1126" r:id="rId116"/>
    <p:sldId id="1090" r:id="rId117"/>
    <p:sldId id="1138" r:id="rId118"/>
    <p:sldId id="1078" r:id="rId119"/>
    <p:sldId id="1098" r:id="rId120"/>
    <p:sldId id="1099" r:id="rId121"/>
    <p:sldId id="1100" r:id="rId122"/>
    <p:sldId id="1101" r:id="rId123"/>
    <p:sldId id="1102" r:id="rId124"/>
    <p:sldId id="1132" r:id="rId125"/>
    <p:sldId id="1128" r:id="rId126"/>
    <p:sldId id="1092" r:id="rId127"/>
    <p:sldId id="708" r:id="rId128"/>
    <p:sldId id="1054" r:id="rId129"/>
    <p:sldId id="1093" r:id="rId130"/>
    <p:sldId id="1131" r:id="rId131"/>
    <p:sldId id="1130" r:id="rId132"/>
    <p:sldId id="766" r:id="rId133"/>
    <p:sldId id="791" r:id="rId134"/>
    <p:sldId id="774" r:id="rId135"/>
    <p:sldId id="1010" r:id="rId136"/>
    <p:sldId id="1133" r:id="rId137"/>
    <p:sldId id="1089" r:id="rId138"/>
    <p:sldId id="1139" r:id="rId139"/>
    <p:sldId id="943" r:id="rId140"/>
    <p:sldId id="1110" r:id="rId141"/>
    <p:sldId id="1038" r:id="rId142"/>
    <p:sldId id="1109" r:id="rId143"/>
    <p:sldId id="1111" r:id="rId144"/>
    <p:sldId id="1015" r:id="rId145"/>
    <p:sldId id="1018" r:id="rId146"/>
    <p:sldId id="1017" r:id="rId147"/>
    <p:sldId id="1020" r:id="rId148"/>
    <p:sldId id="1147" r:id="rId149"/>
    <p:sldId id="1036" r:id="rId150"/>
    <p:sldId id="1065" r:id="rId151"/>
    <p:sldId id="1034" r:id="rId152"/>
    <p:sldId id="1134" r:id="rId153"/>
    <p:sldId id="1140" r:id="rId154"/>
    <p:sldId id="1135" r:id="rId155"/>
    <p:sldId id="1141" r:id="rId156"/>
    <p:sldId id="452" r:id="rId157"/>
    <p:sldId id="284" r:id="rId158"/>
    <p:sldId id="1142" r:id="rId159"/>
    <p:sldId id="1156" r:id="rId160"/>
    <p:sldId id="913" r:id="rId161"/>
    <p:sldId id="299" r:id="rId162"/>
    <p:sldId id="359" r:id="rId163"/>
    <p:sldId id="1151" r:id="rId164"/>
    <p:sldId id="1154" r:id="rId165"/>
    <p:sldId id="1155" r:id="rId166"/>
    <p:sldId id="1136" r:id="rId167"/>
    <p:sldId id="1097" r:id="rId168"/>
    <p:sldId id="1157" r:id="rId169"/>
    <p:sldId id="1158" r:id="rId170"/>
    <p:sldId id="498" r:id="rId171"/>
    <p:sldId id="1061" r:id="rId172"/>
    <p:sldId id="295" r:id="rId173"/>
    <p:sldId id="296" r:id="rId174"/>
    <p:sldId id="1148" r:id="rId175"/>
    <p:sldId id="1149" r:id="rId176"/>
    <p:sldId id="1150" r:id="rId177"/>
    <p:sldId id="716" r:id="rId178"/>
    <p:sldId id="831" r:id="rId179"/>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000"/>
    <a:srgbClr val="FF9900"/>
    <a:srgbClr val="D2756B"/>
    <a:srgbClr val="A8D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08" autoAdjust="0"/>
    <p:restoredTop sz="82174" autoAdjust="0"/>
  </p:normalViewPr>
  <p:slideViewPr>
    <p:cSldViewPr snapToGrid="0" snapToObjects="1">
      <p:cViewPr varScale="1">
        <p:scale>
          <a:sx n="59" d="100"/>
          <a:sy n="59" d="100"/>
        </p:scale>
        <p:origin x="1062" y="72"/>
      </p:cViewPr>
      <p:guideLst>
        <p:guide orient="horz" pos="2160"/>
        <p:guide pos="2880"/>
      </p:guideLst>
    </p:cSldViewPr>
  </p:slideViewPr>
  <p:outlineViewPr>
    <p:cViewPr>
      <p:scale>
        <a:sx n="33" d="100"/>
        <a:sy n="33" d="100"/>
      </p:scale>
      <p:origin x="0" y="-18389"/>
    </p:cViewPr>
  </p:outlineViewPr>
  <p:notesTextViewPr>
    <p:cViewPr>
      <p:scale>
        <a:sx n="1" d="1"/>
        <a:sy n="1" d="1"/>
      </p:scale>
      <p:origin x="0" y="0"/>
    </p:cViewPr>
  </p:notesTextViewPr>
  <p:sorterViewPr>
    <p:cViewPr>
      <p:scale>
        <a:sx n="110" d="100"/>
        <a:sy n="110" d="100"/>
      </p:scale>
      <p:origin x="0" y="-37483"/>
    </p:cViewPr>
  </p:sorterViewPr>
  <p:notesViewPr>
    <p:cSldViewPr snapToGrid="0" snapToObjects="1">
      <p:cViewPr>
        <p:scale>
          <a:sx n="90" d="100"/>
          <a:sy n="90" d="100"/>
        </p:scale>
        <p:origin x="1632" y="-1685"/>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70" Type="http://schemas.openxmlformats.org/officeDocument/2006/relationships/slide" Target="slides/slide155.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2.xml"/><Relationship Id="rId95" Type="http://schemas.openxmlformats.org/officeDocument/2006/relationships/slide" Target="slides/slide80.xml"/><Relationship Id="rId160" Type="http://schemas.openxmlformats.org/officeDocument/2006/relationships/slide" Target="slides/slide145.xml"/><Relationship Id="rId181" Type="http://schemas.openxmlformats.org/officeDocument/2006/relationships/presProps" Target="presProps.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71" Type="http://schemas.openxmlformats.org/officeDocument/2006/relationships/slide" Target="slides/slide156.xml"/><Relationship Id="rId12" Type="http://schemas.openxmlformats.org/officeDocument/2006/relationships/slideMaster" Target="slideMasters/slideMaster9.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5" Type="http://schemas.openxmlformats.org/officeDocument/2006/relationships/slide" Target="slides/slide60.xml"/><Relationship Id="rId96" Type="http://schemas.openxmlformats.org/officeDocument/2006/relationships/slide" Target="slides/slide81.xml"/><Relationship Id="rId140" Type="http://schemas.openxmlformats.org/officeDocument/2006/relationships/slide" Target="slides/slide125.xml"/><Relationship Id="rId161" Type="http://schemas.openxmlformats.org/officeDocument/2006/relationships/slide" Target="slides/slide146.xml"/><Relationship Id="rId182" Type="http://schemas.openxmlformats.org/officeDocument/2006/relationships/viewProps" Target="viewProps.xml"/><Relationship Id="rId6" Type="http://schemas.openxmlformats.org/officeDocument/2006/relationships/slideMaster" Target="slideMasters/slideMaster3.xml"/><Relationship Id="rId23" Type="http://schemas.openxmlformats.org/officeDocument/2006/relationships/slide" Target="slides/slide8.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77" Type="http://schemas.openxmlformats.org/officeDocument/2006/relationships/slide" Target="slides/slide162.xml"/><Relationship Id="rId172" Type="http://schemas.openxmlformats.org/officeDocument/2006/relationships/slide" Target="slides/slide157.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slide" Target="slides/slide152.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73" Type="http://schemas.openxmlformats.org/officeDocument/2006/relationships/slide" Target="slides/slide158.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74" Type="http://schemas.openxmlformats.org/officeDocument/2006/relationships/slide" Target="slides/slide159.xml"/><Relationship Id="rId179" Type="http://schemas.openxmlformats.org/officeDocument/2006/relationships/slide" Target="slides/slide164.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slide" Target="slides/slide149.xml"/><Relationship Id="rId169" Type="http://schemas.openxmlformats.org/officeDocument/2006/relationships/slide" Target="slides/slide15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notesMaster" Target="notesMasters/notesMaster1.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75" Type="http://schemas.openxmlformats.org/officeDocument/2006/relationships/slide" Target="slides/slide160.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slide" Target="slides/slide150.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 Type="http://schemas.openxmlformats.org/officeDocument/2006/relationships/customXml" Target="../customXml/item1.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s>
</file>

<file path=ppt/diagrams/_rels/data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image" Target="../media/image71.jpg"/></Relationships>
</file>

<file path=ppt/diagrams/_rels/data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image" Target="../media/image71.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E9238-4654-413B-98F8-C5480EAF4E3C}" type="doc">
      <dgm:prSet loTypeId="urn:microsoft.com/office/officeart/2005/8/layout/pyramid1" loCatId="pyramid" qsTypeId="urn:microsoft.com/office/officeart/2005/8/quickstyle/simple1" qsCatId="simple" csTypeId="urn:microsoft.com/office/officeart/2005/8/colors/accent1_2" csCatId="accent1" phldr="1"/>
      <dgm:spPr/>
    </dgm:pt>
    <dgm:pt modelId="{18FA36A1-F624-4C49-B666-3C2506480B22}">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itchFamily="34" charset="0"/>
          </a:endParaRPr>
        </a:p>
      </dgm:t>
    </dgm:pt>
    <dgm:pt modelId="{4F7EB33C-0BAD-4669-B09F-0F6BF0D81D7F}" type="parTrans" cxnId="{6600FC92-BAA7-4B90-BFBF-A2D42B49AAA1}">
      <dgm:prSet/>
      <dgm:spPr/>
      <dgm:t>
        <a:bodyPr/>
        <a:lstStyle/>
        <a:p>
          <a:endParaRPr lang="en-US" sz="2800"/>
        </a:p>
      </dgm:t>
    </dgm:pt>
    <dgm:pt modelId="{4072DBF0-AAAE-4FE8-9646-090F56DB14A9}" type="sibTrans" cxnId="{6600FC92-BAA7-4B90-BFBF-A2D42B49AAA1}">
      <dgm:prSet/>
      <dgm:spPr/>
      <dgm:t>
        <a:bodyPr/>
        <a:lstStyle/>
        <a:p>
          <a:endParaRPr lang="en-US" sz="2800"/>
        </a:p>
      </dgm:t>
    </dgm:pt>
    <dgm:pt modelId="{5422D619-2EC1-49CF-9731-EF3B2C6BCC45}">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rPr>
            <a:t>Learning</a:t>
          </a:r>
        </a:p>
      </dgm:t>
    </dgm:pt>
    <dgm:pt modelId="{AA5B472C-035E-4CC0-B2AB-80E6283BAAA3}" type="parTrans" cxnId="{4EBB9D43-9785-475F-AFB1-0C4A75B03283}">
      <dgm:prSet/>
      <dgm:spPr/>
      <dgm:t>
        <a:bodyPr/>
        <a:lstStyle/>
        <a:p>
          <a:endParaRPr lang="en-US" sz="2800"/>
        </a:p>
      </dgm:t>
    </dgm:pt>
    <dgm:pt modelId="{756633D9-BBA2-4520-84A7-D0BFC2EF36D8}" type="sibTrans" cxnId="{4EBB9D43-9785-475F-AFB1-0C4A75B03283}">
      <dgm:prSet/>
      <dgm:spPr/>
      <dgm:t>
        <a:bodyPr/>
        <a:lstStyle/>
        <a:p>
          <a:endParaRPr lang="en-US" sz="2800"/>
        </a:p>
      </dgm:t>
    </dgm:pt>
    <dgm:pt modelId="{9400314A-845E-4181-A025-F8F4071D8626}">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rPr>
            <a:t>Reporting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rPr>
            <a:t>(Formal &amp; Informal)</a:t>
          </a:r>
        </a:p>
      </dgm:t>
    </dgm:pt>
    <dgm:pt modelId="{5F4894B4-E6B6-4EF5-AAF7-0EA195F8BFB1}" type="parTrans" cxnId="{B5BBB742-81CD-463B-A306-157B64322AA9}">
      <dgm:prSet/>
      <dgm:spPr/>
      <dgm:t>
        <a:bodyPr/>
        <a:lstStyle/>
        <a:p>
          <a:endParaRPr lang="en-US" sz="2800"/>
        </a:p>
      </dgm:t>
    </dgm:pt>
    <dgm:pt modelId="{6CC156EF-9AE2-438B-AACB-91E33C9F5F73}" type="sibTrans" cxnId="{B5BBB742-81CD-463B-A306-157B64322AA9}">
      <dgm:prSet/>
      <dgm:spPr/>
      <dgm:t>
        <a:bodyPr/>
        <a:lstStyle/>
        <a:p>
          <a:endParaRPr lang="en-US" sz="2800"/>
        </a:p>
      </dgm:t>
    </dgm:pt>
    <dgm:pt modelId="{FE60B17E-7DF8-4250-977A-B04940D15CB0}">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rPr>
            <a:t>Just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rPr>
            <a:t>(Shared Accountability/Trust)</a:t>
          </a:r>
        </a:p>
      </dgm:t>
    </dgm:pt>
    <dgm:pt modelId="{8E5D2A80-B93E-45DE-A250-DA6A666F5C9F}" type="parTrans" cxnId="{31E8F3E4-BF38-4E06-99C7-8B259734A620}">
      <dgm:prSet/>
      <dgm:spPr/>
      <dgm:t>
        <a:bodyPr/>
        <a:lstStyle/>
        <a:p>
          <a:endParaRPr lang="en-US" sz="2800"/>
        </a:p>
      </dgm:t>
    </dgm:pt>
    <dgm:pt modelId="{F47C0DBC-6565-4E9D-86DC-1C8D9A639379}" type="sibTrans" cxnId="{31E8F3E4-BF38-4E06-99C7-8B259734A620}">
      <dgm:prSet/>
      <dgm:spPr/>
      <dgm:t>
        <a:bodyPr/>
        <a:lstStyle/>
        <a:p>
          <a:endParaRPr lang="en-US" sz="2800"/>
        </a:p>
      </dgm:t>
    </dgm:pt>
    <dgm:pt modelId="{2EA750F2-2ABC-43D0-9925-966BE82F3D2A}">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rPr>
            <a:t>Flexible </a:t>
          </a:r>
          <a:r>
            <a:rPr kumimoji="0" lang="en-US" alt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rPr>
            <a:t>(Teamwork)</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dgm:t>
    </dgm:pt>
    <dgm:pt modelId="{2C6BFFD6-A7C1-4387-AD52-3C76DDB70564}" type="parTrans" cxnId="{06C43771-653F-4A79-A4D8-0B9E2630B641}">
      <dgm:prSet/>
      <dgm:spPr/>
      <dgm:t>
        <a:bodyPr/>
        <a:lstStyle/>
        <a:p>
          <a:endParaRPr lang="en-US" sz="2800"/>
        </a:p>
      </dgm:t>
    </dgm:pt>
    <dgm:pt modelId="{3559B3BB-15C0-460D-8891-F126C03E6537}" type="sibTrans" cxnId="{06C43771-653F-4A79-A4D8-0B9E2630B641}">
      <dgm:prSet/>
      <dgm:spPr/>
      <dgm:t>
        <a:bodyPr/>
        <a:lstStyle/>
        <a:p>
          <a:endParaRPr lang="en-US" sz="2800"/>
        </a:p>
      </dgm:t>
    </dgm:pt>
    <dgm:pt modelId="{AEFC76C7-23CB-4A3B-B8BD-F6F21E099C7B}" type="pres">
      <dgm:prSet presAssocID="{B2FE9238-4654-413B-98F8-C5480EAF4E3C}" presName="Name0" presStyleCnt="0">
        <dgm:presLayoutVars>
          <dgm:dir/>
          <dgm:animLvl val="lvl"/>
          <dgm:resizeHandles val="exact"/>
        </dgm:presLayoutVars>
      </dgm:prSet>
      <dgm:spPr/>
    </dgm:pt>
    <dgm:pt modelId="{2F4E0B61-0130-4702-BB32-B94FE83FAE09}" type="pres">
      <dgm:prSet presAssocID="{18FA36A1-F624-4C49-B666-3C2506480B22}" presName="Name8" presStyleCnt="0"/>
      <dgm:spPr/>
    </dgm:pt>
    <dgm:pt modelId="{7A23A157-4A63-4961-9B83-B8B56B83CB07}" type="pres">
      <dgm:prSet presAssocID="{18FA36A1-F624-4C49-B666-3C2506480B22}" presName="level" presStyleLbl="node1" presStyleIdx="0" presStyleCnt="5" custLinFactNeighborX="0" custLinFactNeighborY="-4357">
        <dgm:presLayoutVars>
          <dgm:chMax val="1"/>
          <dgm:bulletEnabled val="1"/>
        </dgm:presLayoutVars>
      </dgm:prSet>
      <dgm:spPr/>
    </dgm:pt>
    <dgm:pt modelId="{2C0AC00D-15FA-486B-BA80-7D4998C40C43}" type="pres">
      <dgm:prSet presAssocID="{18FA36A1-F624-4C49-B666-3C2506480B22}" presName="levelTx" presStyleLbl="revTx" presStyleIdx="0" presStyleCnt="0">
        <dgm:presLayoutVars>
          <dgm:chMax val="1"/>
          <dgm:bulletEnabled val="1"/>
        </dgm:presLayoutVars>
      </dgm:prSet>
      <dgm:spPr/>
    </dgm:pt>
    <dgm:pt modelId="{3A46E701-7CA7-41A5-975F-E835EBF273BE}" type="pres">
      <dgm:prSet presAssocID="{5422D619-2EC1-49CF-9731-EF3B2C6BCC45}" presName="Name8" presStyleCnt="0"/>
      <dgm:spPr/>
    </dgm:pt>
    <dgm:pt modelId="{8D8F94B3-2567-4356-BCF0-74FA924F5CF6}" type="pres">
      <dgm:prSet presAssocID="{5422D619-2EC1-49CF-9731-EF3B2C6BCC45}" presName="level" presStyleLbl="node1" presStyleIdx="1" presStyleCnt="5">
        <dgm:presLayoutVars>
          <dgm:chMax val="1"/>
          <dgm:bulletEnabled val="1"/>
        </dgm:presLayoutVars>
      </dgm:prSet>
      <dgm:spPr/>
    </dgm:pt>
    <dgm:pt modelId="{F59312E6-487E-449E-939E-1C39FBF8088B}" type="pres">
      <dgm:prSet presAssocID="{5422D619-2EC1-49CF-9731-EF3B2C6BCC45}" presName="levelTx" presStyleLbl="revTx" presStyleIdx="0" presStyleCnt="0">
        <dgm:presLayoutVars>
          <dgm:chMax val="1"/>
          <dgm:bulletEnabled val="1"/>
        </dgm:presLayoutVars>
      </dgm:prSet>
      <dgm:spPr/>
    </dgm:pt>
    <dgm:pt modelId="{021F08BC-D483-4A47-9049-1683B78D7110}" type="pres">
      <dgm:prSet presAssocID="{2EA750F2-2ABC-43D0-9925-966BE82F3D2A}" presName="Name8" presStyleCnt="0"/>
      <dgm:spPr/>
    </dgm:pt>
    <dgm:pt modelId="{2FB1D200-6D57-44E0-82AF-5FDE0E88C527}" type="pres">
      <dgm:prSet presAssocID="{2EA750F2-2ABC-43D0-9925-966BE82F3D2A}" presName="level" presStyleLbl="node1" presStyleIdx="2" presStyleCnt="5" custLinFactNeighborY="697">
        <dgm:presLayoutVars>
          <dgm:chMax val="1"/>
          <dgm:bulletEnabled val="1"/>
        </dgm:presLayoutVars>
      </dgm:prSet>
      <dgm:spPr/>
    </dgm:pt>
    <dgm:pt modelId="{7F74B394-2099-4901-8F02-9E70F3DFBC5C}" type="pres">
      <dgm:prSet presAssocID="{2EA750F2-2ABC-43D0-9925-966BE82F3D2A}" presName="levelTx" presStyleLbl="revTx" presStyleIdx="0" presStyleCnt="0">
        <dgm:presLayoutVars>
          <dgm:chMax val="1"/>
          <dgm:bulletEnabled val="1"/>
        </dgm:presLayoutVars>
      </dgm:prSet>
      <dgm:spPr/>
    </dgm:pt>
    <dgm:pt modelId="{CC4C9567-E8E7-4429-BCCE-AF8B9C691A87}" type="pres">
      <dgm:prSet presAssocID="{9400314A-845E-4181-A025-F8F4071D8626}" presName="Name8" presStyleCnt="0"/>
      <dgm:spPr/>
    </dgm:pt>
    <dgm:pt modelId="{8C31D0B0-AD28-418B-B787-8F63FC59FB07}" type="pres">
      <dgm:prSet presAssocID="{9400314A-845E-4181-A025-F8F4071D8626}" presName="level" presStyleLbl="node1" presStyleIdx="3" presStyleCnt="5" custLinFactNeighborY="697">
        <dgm:presLayoutVars>
          <dgm:chMax val="1"/>
          <dgm:bulletEnabled val="1"/>
        </dgm:presLayoutVars>
      </dgm:prSet>
      <dgm:spPr/>
    </dgm:pt>
    <dgm:pt modelId="{C84AE12A-7ECF-4BEB-8C06-9BE9E138AD37}" type="pres">
      <dgm:prSet presAssocID="{9400314A-845E-4181-A025-F8F4071D8626}" presName="levelTx" presStyleLbl="revTx" presStyleIdx="0" presStyleCnt="0">
        <dgm:presLayoutVars>
          <dgm:chMax val="1"/>
          <dgm:bulletEnabled val="1"/>
        </dgm:presLayoutVars>
      </dgm:prSet>
      <dgm:spPr/>
    </dgm:pt>
    <dgm:pt modelId="{8BA75100-A480-4A78-9304-5289AD58526F}" type="pres">
      <dgm:prSet presAssocID="{FE60B17E-7DF8-4250-977A-B04940D15CB0}" presName="Name8" presStyleCnt="0"/>
      <dgm:spPr/>
    </dgm:pt>
    <dgm:pt modelId="{0A0A43C8-BBE8-440F-8C94-ACE0E042181D}" type="pres">
      <dgm:prSet presAssocID="{FE60B17E-7DF8-4250-977A-B04940D15CB0}" presName="level" presStyleLbl="node1" presStyleIdx="4" presStyleCnt="5" custLinFactNeighborY="697">
        <dgm:presLayoutVars>
          <dgm:chMax val="1"/>
          <dgm:bulletEnabled val="1"/>
        </dgm:presLayoutVars>
      </dgm:prSet>
      <dgm:spPr/>
    </dgm:pt>
    <dgm:pt modelId="{3D3256D6-84EA-4E67-B6AF-436A07C5EB19}" type="pres">
      <dgm:prSet presAssocID="{FE60B17E-7DF8-4250-977A-B04940D15CB0}" presName="levelTx" presStyleLbl="revTx" presStyleIdx="0" presStyleCnt="0">
        <dgm:presLayoutVars>
          <dgm:chMax val="1"/>
          <dgm:bulletEnabled val="1"/>
        </dgm:presLayoutVars>
      </dgm:prSet>
      <dgm:spPr/>
    </dgm:pt>
  </dgm:ptLst>
  <dgm:cxnLst>
    <dgm:cxn modelId="{3343A115-DD84-4381-ADAD-54B7E15DC65C}" type="presOf" srcId="{9400314A-845E-4181-A025-F8F4071D8626}" destId="{8C31D0B0-AD28-418B-B787-8F63FC59FB07}" srcOrd="0" destOrd="0" presId="urn:microsoft.com/office/officeart/2005/8/layout/pyramid1"/>
    <dgm:cxn modelId="{4A28BA41-CF89-468E-B7F5-F8FB923A180E}" type="presOf" srcId="{FE60B17E-7DF8-4250-977A-B04940D15CB0}" destId="{0A0A43C8-BBE8-440F-8C94-ACE0E042181D}" srcOrd="0" destOrd="0" presId="urn:microsoft.com/office/officeart/2005/8/layout/pyramid1"/>
    <dgm:cxn modelId="{B5BBB742-81CD-463B-A306-157B64322AA9}" srcId="{B2FE9238-4654-413B-98F8-C5480EAF4E3C}" destId="{9400314A-845E-4181-A025-F8F4071D8626}" srcOrd="3" destOrd="0" parTransId="{5F4894B4-E6B6-4EF5-AAF7-0EA195F8BFB1}" sibTransId="{6CC156EF-9AE2-438B-AACB-91E33C9F5F73}"/>
    <dgm:cxn modelId="{4EBB9D43-9785-475F-AFB1-0C4A75B03283}" srcId="{B2FE9238-4654-413B-98F8-C5480EAF4E3C}" destId="{5422D619-2EC1-49CF-9731-EF3B2C6BCC45}" srcOrd="1" destOrd="0" parTransId="{AA5B472C-035E-4CC0-B2AB-80E6283BAAA3}" sibTransId="{756633D9-BBA2-4520-84A7-D0BFC2EF36D8}"/>
    <dgm:cxn modelId="{06C43771-653F-4A79-A4D8-0B9E2630B641}" srcId="{B2FE9238-4654-413B-98F8-C5480EAF4E3C}" destId="{2EA750F2-2ABC-43D0-9925-966BE82F3D2A}" srcOrd="2" destOrd="0" parTransId="{2C6BFFD6-A7C1-4387-AD52-3C76DDB70564}" sibTransId="{3559B3BB-15C0-460D-8891-F126C03E6537}"/>
    <dgm:cxn modelId="{4BED5471-3769-4B70-8648-AED040C86F28}" type="presOf" srcId="{9400314A-845E-4181-A025-F8F4071D8626}" destId="{C84AE12A-7ECF-4BEB-8C06-9BE9E138AD37}" srcOrd="1" destOrd="0" presId="urn:microsoft.com/office/officeart/2005/8/layout/pyramid1"/>
    <dgm:cxn modelId="{D5EF0B8F-8B5B-41F9-9E35-459465193F13}" type="presOf" srcId="{2EA750F2-2ABC-43D0-9925-966BE82F3D2A}" destId="{7F74B394-2099-4901-8F02-9E70F3DFBC5C}" srcOrd="1" destOrd="0" presId="urn:microsoft.com/office/officeart/2005/8/layout/pyramid1"/>
    <dgm:cxn modelId="{6600FC92-BAA7-4B90-BFBF-A2D42B49AAA1}" srcId="{B2FE9238-4654-413B-98F8-C5480EAF4E3C}" destId="{18FA36A1-F624-4C49-B666-3C2506480B22}" srcOrd="0" destOrd="0" parTransId="{4F7EB33C-0BAD-4669-B09F-0F6BF0D81D7F}" sibTransId="{4072DBF0-AAAE-4FE8-9646-090F56DB14A9}"/>
    <dgm:cxn modelId="{4BCF2EB1-2DA8-4819-A0CE-82371421FE1C}" type="presOf" srcId="{2EA750F2-2ABC-43D0-9925-966BE82F3D2A}" destId="{2FB1D200-6D57-44E0-82AF-5FDE0E88C527}" srcOrd="0" destOrd="0" presId="urn:microsoft.com/office/officeart/2005/8/layout/pyramid1"/>
    <dgm:cxn modelId="{3F323DC6-88FB-495F-BCEA-B8135C6F2A53}" type="presOf" srcId="{B2FE9238-4654-413B-98F8-C5480EAF4E3C}" destId="{AEFC76C7-23CB-4A3B-B8BD-F6F21E099C7B}" srcOrd="0" destOrd="0" presId="urn:microsoft.com/office/officeart/2005/8/layout/pyramid1"/>
    <dgm:cxn modelId="{86038ACF-BBA8-4517-BBB9-68C829965E82}" type="presOf" srcId="{18FA36A1-F624-4C49-B666-3C2506480B22}" destId="{7A23A157-4A63-4961-9B83-B8B56B83CB07}" srcOrd="0" destOrd="0" presId="urn:microsoft.com/office/officeart/2005/8/layout/pyramid1"/>
    <dgm:cxn modelId="{555DA5D6-5D10-406E-BA5C-61B56F9D958C}" type="presOf" srcId="{5422D619-2EC1-49CF-9731-EF3B2C6BCC45}" destId="{F59312E6-487E-449E-939E-1C39FBF8088B}" srcOrd="1" destOrd="0" presId="urn:microsoft.com/office/officeart/2005/8/layout/pyramid1"/>
    <dgm:cxn modelId="{2F27D5DC-9A75-4C0F-B057-106559A432E3}" type="presOf" srcId="{5422D619-2EC1-49CF-9731-EF3B2C6BCC45}" destId="{8D8F94B3-2567-4356-BCF0-74FA924F5CF6}" srcOrd="0" destOrd="0" presId="urn:microsoft.com/office/officeart/2005/8/layout/pyramid1"/>
    <dgm:cxn modelId="{31E8F3E4-BF38-4E06-99C7-8B259734A620}" srcId="{B2FE9238-4654-413B-98F8-C5480EAF4E3C}" destId="{FE60B17E-7DF8-4250-977A-B04940D15CB0}" srcOrd="4" destOrd="0" parTransId="{8E5D2A80-B93E-45DE-A250-DA6A666F5C9F}" sibTransId="{F47C0DBC-6565-4E9D-86DC-1C8D9A639379}"/>
    <dgm:cxn modelId="{8C2879F0-1D00-4B77-892E-C3D8B7FDEC7C}" type="presOf" srcId="{18FA36A1-F624-4C49-B666-3C2506480B22}" destId="{2C0AC00D-15FA-486B-BA80-7D4998C40C43}" srcOrd="1" destOrd="0" presId="urn:microsoft.com/office/officeart/2005/8/layout/pyramid1"/>
    <dgm:cxn modelId="{99675AF8-05E9-415F-AC24-713333D5EDCE}" type="presOf" srcId="{FE60B17E-7DF8-4250-977A-B04940D15CB0}" destId="{3D3256D6-84EA-4E67-B6AF-436A07C5EB19}" srcOrd="1" destOrd="0" presId="urn:microsoft.com/office/officeart/2005/8/layout/pyramid1"/>
    <dgm:cxn modelId="{714D7D1A-84D4-45E9-AC7D-45B959FC97D0}" type="presParOf" srcId="{AEFC76C7-23CB-4A3B-B8BD-F6F21E099C7B}" destId="{2F4E0B61-0130-4702-BB32-B94FE83FAE09}" srcOrd="0" destOrd="0" presId="urn:microsoft.com/office/officeart/2005/8/layout/pyramid1"/>
    <dgm:cxn modelId="{85BEDD13-4B8B-4540-9022-A9AFD48988AB}" type="presParOf" srcId="{2F4E0B61-0130-4702-BB32-B94FE83FAE09}" destId="{7A23A157-4A63-4961-9B83-B8B56B83CB07}" srcOrd="0" destOrd="0" presId="urn:microsoft.com/office/officeart/2005/8/layout/pyramid1"/>
    <dgm:cxn modelId="{D71BCC16-A48C-4BB3-ADBB-7330D68299E8}" type="presParOf" srcId="{2F4E0B61-0130-4702-BB32-B94FE83FAE09}" destId="{2C0AC00D-15FA-486B-BA80-7D4998C40C43}" srcOrd="1" destOrd="0" presId="urn:microsoft.com/office/officeart/2005/8/layout/pyramid1"/>
    <dgm:cxn modelId="{E52388D8-BEE7-4E61-ADC4-92B95AAAFC54}" type="presParOf" srcId="{AEFC76C7-23CB-4A3B-B8BD-F6F21E099C7B}" destId="{3A46E701-7CA7-41A5-975F-E835EBF273BE}" srcOrd="1" destOrd="0" presId="urn:microsoft.com/office/officeart/2005/8/layout/pyramid1"/>
    <dgm:cxn modelId="{BD2173F1-BF76-4920-81A8-64F9B2B79CD1}" type="presParOf" srcId="{3A46E701-7CA7-41A5-975F-E835EBF273BE}" destId="{8D8F94B3-2567-4356-BCF0-74FA924F5CF6}" srcOrd="0" destOrd="0" presId="urn:microsoft.com/office/officeart/2005/8/layout/pyramid1"/>
    <dgm:cxn modelId="{9C80EB40-AAFB-4BC9-88DF-3B96E479BC34}" type="presParOf" srcId="{3A46E701-7CA7-41A5-975F-E835EBF273BE}" destId="{F59312E6-487E-449E-939E-1C39FBF8088B}" srcOrd="1" destOrd="0" presId="urn:microsoft.com/office/officeart/2005/8/layout/pyramid1"/>
    <dgm:cxn modelId="{D0F5B879-F474-4E64-AABE-BFCCC9F27263}" type="presParOf" srcId="{AEFC76C7-23CB-4A3B-B8BD-F6F21E099C7B}" destId="{021F08BC-D483-4A47-9049-1683B78D7110}" srcOrd="2" destOrd="0" presId="urn:microsoft.com/office/officeart/2005/8/layout/pyramid1"/>
    <dgm:cxn modelId="{D0703A15-BEAC-45E7-B981-F724106BC791}" type="presParOf" srcId="{021F08BC-D483-4A47-9049-1683B78D7110}" destId="{2FB1D200-6D57-44E0-82AF-5FDE0E88C527}" srcOrd="0" destOrd="0" presId="urn:microsoft.com/office/officeart/2005/8/layout/pyramid1"/>
    <dgm:cxn modelId="{29888353-C7A4-457B-9FD6-141594624506}" type="presParOf" srcId="{021F08BC-D483-4A47-9049-1683B78D7110}" destId="{7F74B394-2099-4901-8F02-9E70F3DFBC5C}" srcOrd="1" destOrd="0" presId="urn:microsoft.com/office/officeart/2005/8/layout/pyramid1"/>
    <dgm:cxn modelId="{A9C26BD3-8A57-4931-9A66-317B8BA8BCAA}" type="presParOf" srcId="{AEFC76C7-23CB-4A3B-B8BD-F6F21E099C7B}" destId="{CC4C9567-E8E7-4429-BCCE-AF8B9C691A87}" srcOrd="3" destOrd="0" presId="urn:microsoft.com/office/officeart/2005/8/layout/pyramid1"/>
    <dgm:cxn modelId="{B7193E41-A27D-4012-9C11-1748821D5E2D}" type="presParOf" srcId="{CC4C9567-E8E7-4429-BCCE-AF8B9C691A87}" destId="{8C31D0B0-AD28-418B-B787-8F63FC59FB07}" srcOrd="0" destOrd="0" presId="urn:microsoft.com/office/officeart/2005/8/layout/pyramid1"/>
    <dgm:cxn modelId="{30BD5ADA-FCCC-45CB-A471-F16BD935569D}" type="presParOf" srcId="{CC4C9567-E8E7-4429-BCCE-AF8B9C691A87}" destId="{C84AE12A-7ECF-4BEB-8C06-9BE9E138AD37}" srcOrd="1" destOrd="0" presId="urn:microsoft.com/office/officeart/2005/8/layout/pyramid1"/>
    <dgm:cxn modelId="{9404A9B9-2133-47AF-AED1-F9FCBA77207F}" type="presParOf" srcId="{AEFC76C7-23CB-4A3B-B8BD-F6F21E099C7B}" destId="{8BA75100-A480-4A78-9304-5289AD58526F}" srcOrd="4" destOrd="0" presId="urn:microsoft.com/office/officeart/2005/8/layout/pyramid1"/>
    <dgm:cxn modelId="{EEA00CC7-D74E-445D-A389-A3523E5BA295}" type="presParOf" srcId="{8BA75100-A480-4A78-9304-5289AD58526F}" destId="{0A0A43C8-BBE8-440F-8C94-ACE0E042181D}" srcOrd="0" destOrd="0" presId="urn:microsoft.com/office/officeart/2005/8/layout/pyramid1"/>
    <dgm:cxn modelId="{82AE6A76-6C69-41CE-8C76-026067EF8239}" type="presParOf" srcId="{8BA75100-A480-4A78-9304-5289AD58526F}" destId="{3D3256D6-84EA-4E67-B6AF-436A07C5EB1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BD92ACA-C296-4B02-B86C-BACEBA17CD9F}" type="doc">
      <dgm:prSet loTypeId="urn:microsoft.com/office/officeart/2005/8/layout/pList2" loCatId="list" qsTypeId="urn:microsoft.com/office/officeart/2005/8/quickstyle/simple1" qsCatId="simple" csTypeId="urn:microsoft.com/office/officeart/2005/8/colors/colorful1" csCatId="colorful" phldr="1"/>
      <dgm:spPr/>
    </dgm:pt>
    <dgm:pt modelId="{022DAEF7-2DAF-4376-85B7-07EC93C7794A}">
      <dgm:prSet phldrT="[Text]" custT="1"/>
      <dgm:spPr/>
      <dgm: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lang="en-US" sz="2200" b="0" kern="1200" dirty="0">
              <a:solidFill>
                <a:schemeClr val="tx1"/>
              </a:solidFill>
              <a:latin typeface="Calibri" panose="020F0502020204030204"/>
              <a:ea typeface="+mn-ea"/>
              <a:cs typeface="+mn-cs"/>
            </a:rPr>
            <a:t>Non-Clinical Examples</a:t>
          </a:r>
        </a:p>
      </dgm:t>
    </dgm:pt>
    <dgm:pt modelId="{F30FF3F0-55AD-4E6B-9696-387797108BA1}" type="parTrans" cxnId="{1DA17DC3-43BE-4C38-8A13-8406D1891284}">
      <dgm:prSet/>
      <dgm:spPr/>
      <dgm:t>
        <a:bodyPr/>
        <a:lstStyle/>
        <a:p>
          <a:endParaRPr lang="en-US"/>
        </a:p>
      </dgm:t>
    </dgm:pt>
    <dgm:pt modelId="{8CBB63B6-EAA3-4DC2-B172-A684C39578C8}" type="sibTrans" cxnId="{1DA17DC3-43BE-4C38-8A13-8406D1891284}">
      <dgm:prSet/>
      <dgm:spPr/>
      <dgm:t>
        <a:bodyPr/>
        <a:lstStyle/>
        <a:p>
          <a:endParaRPr lang="en-US"/>
        </a:p>
      </dgm:t>
    </dgm:pt>
    <dgm:pt modelId="{07CFBFD6-BD6F-43A1-B064-8EA38AE4725C}">
      <dgm:prSet phldrT="[Text]" custT="1"/>
      <dgm:spPr/>
      <dgm:t>
        <a:bodyPr/>
        <a:lstStyle/>
        <a:p>
          <a:pPr algn="ctr"/>
          <a:r>
            <a:rPr lang="en-US" sz="2200" b="0" dirty="0">
              <a:solidFill>
                <a:schemeClr val="tx1"/>
              </a:solidFill>
            </a:rPr>
            <a:t>Non-Clinical Examples</a:t>
          </a:r>
        </a:p>
      </dgm:t>
    </dgm:pt>
    <dgm:pt modelId="{475FE9F2-BFAA-4901-A4F9-F86599DA2102}" type="parTrans" cxnId="{D0715D18-232B-42B0-9BE1-B51353C5DFD1}">
      <dgm:prSet/>
      <dgm:spPr/>
      <dgm:t>
        <a:bodyPr/>
        <a:lstStyle/>
        <a:p>
          <a:endParaRPr lang="en-US"/>
        </a:p>
      </dgm:t>
    </dgm:pt>
    <dgm:pt modelId="{CED77D60-86ED-4F17-8951-09CFACC92FD4}" type="sibTrans" cxnId="{D0715D18-232B-42B0-9BE1-B51353C5DFD1}">
      <dgm:prSet/>
      <dgm:spPr/>
      <dgm:t>
        <a:bodyPr/>
        <a:lstStyle/>
        <a:p>
          <a:endParaRPr lang="en-US"/>
        </a:p>
      </dgm:t>
    </dgm:pt>
    <dgm:pt modelId="{5D2B8C69-96B9-49EA-A26F-5EF3100A1AEC}">
      <dgm:prSet phldrT="[Text]" custT="1"/>
      <dgm:spPr/>
      <dgm:t>
        <a:bodyPr/>
        <a:lstStyle/>
        <a:p>
          <a:pPr marL="0" lvl="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Non-Clinical Examples</a:t>
          </a:r>
        </a:p>
        <a:p>
          <a:pPr marL="0" lvl="0" algn="ctr" defTabSz="977900">
            <a:lnSpc>
              <a:spcPct val="90000"/>
            </a:lnSpc>
            <a:spcBef>
              <a:spcPct val="0"/>
            </a:spcBef>
            <a:spcAft>
              <a:spcPct val="35000"/>
            </a:spcAft>
            <a:buNone/>
          </a:pPr>
          <a:endParaRPr lang="en-US" sz="2200" b="0" kern="1200" dirty="0">
            <a:solidFill>
              <a:schemeClr val="tx1"/>
            </a:solidFill>
            <a:latin typeface="Calibri" panose="020F0502020204030204"/>
            <a:ea typeface="+mn-ea"/>
            <a:cs typeface="+mn-cs"/>
          </a:endParaRPr>
        </a:p>
      </dgm:t>
    </dgm:pt>
    <dgm:pt modelId="{E1368A2B-E0A5-4A2E-BBC5-48EE348346EB}" type="parTrans" cxnId="{3117BB53-C9D1-43FD-A2E5-24B43EA20DC7}">
      <dgm:prSet/>
      <dgm:spPr/>
      <dgm:t>
        <a:bodyPr/>
        <a:lstStyle/>
        <a:p>
          <a:endParaRPr lang="en-US"/>
        </a:p>
      </dgm:t>
    </dgm:pt>
    <dgm:pt modelId="{2935CA23-B70C-41EE-BB6E-06663A798D1E}" type="sibTrans" cxnId="{3117BB53-C9D1-43FD-A2E5-24B43EA20DC7}">
      <dgm:prSet/>
      <dgm:spPr/>
      <dgm:t>
        <a:bodyPr/>
        <a:lstStyle/>
        <a:p>
          <a:endParaRPr lang="en-US"/>
        </a:p>
      </dgm:t>
    </dgm:pt>
    <dgm:pt modelId="{0A1EDEEE-D4DC-47E4-8549-4EE77BE471AD}" type="pres">
      <dgm:prSet presAssocID="{4BD92ACA-C296-4B02-B86C-BACEBA17CD9F}" presName="Name0" presStyleCnt="0">
        <dgm:presLayoutVars>
          <dgm:dir/>
          <dgm:resizeHandles val="exact"/>
        </dgm:presLayoutVars>
      </dgm:prSet>
      <dgm:spPr/>
    </dgm:pt>
    <dgm:pt modelId="{24345DB5-6753-4C89-BCB0-80A503BDAAC8}" type="pres">
      <dgm:prSet presAssocID="{4BD92ACA-C296-4B02-B86C-BACEBA17CD9F}" presName="bkgdShp" presStyleLbl="alignAccFollowNode1" presStyleIdx="0" presStyleCnt="1"/>
      <dgm:spPr/>
    </dgm:pt>
    <dgm:pt modelId="{E684BC9D-9606-489D-BC45-91279D34C5CA}" type="pres">
      <dgm:prSet presAssocID="{4BD92ACA-C296-4B02-B86C-BACEBA17CD9F}" presName="linComp" presStyleCnt="0"/>
      <dgm:spPr/>
    </dgm:pt>
    <dgm:pt modelId="{88E7B72E-5C56-469B-874B-13312064B62A}" type="pres">
      <dgm:prSet presAssocID="{022DAEF7-2DAF-4376-85B7-07EC93C7794A}" presName="compNode" presStyleCnt="0"/>
      <dgm:spPr/>
    </dgm:pt>
    <dgm:pt modelId="{15A3CE55-2CFD-4840-88B3-93DA392EAF6A}" type="pres">
      <dgm:prSet presAssocID="{022DAEF7-2DAF-4376-85B7-07EC93C7794A}" presName="node" presStyleLbl="node1" presStyleIdx="0" presStyleCnt="3" custScaleX="115384" custLinFactNeighborX="-2548">
        <dgm:presLayoutVars>
          <dgm:bulletEnabled val="1"/>
        </dgm:presLayoutVars>
      </dgm:prSet>
      <dgm:spPr/>
    </dgm:pt>
    <dgm:pt modelId="{B9F0AF9E-C841-4EFB-AD36-5D5846613DF8}" type="pres">
      <dgm:prSet presAssocID="{022DAEF7-2DAF-4376-85B7-07EC93C7794A}" presName="invisiNode" presStyleLbl="node1" presStyleIdx="0" presStyleCnt="3"/>
      <dgm:spPr/>
    </dgm:pt>
    <dgm:pt modelId="{C91AE187-E943-423A-9571-0153F3D19D4C}" type="pres">
      <dgm:prSet presAssocID="{022DAEF7-2DAF-4376-85B7-07EC93C7794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9BDC6610-9C00-4E17-AC31-F657EDCE401E}" type="pres">
      <dgm:prSet presAssocID="{8CBB63B6-EAA3-4DC2-B172-A684C39578C8}" presName="sibTrans" presStyleLbl="sibTrans2D1" presStyleIdx="0" presStyleCnt="0"/>
      <dgm:spPr/>
    </dgm:pt>
    <dgm:pt modelId="{65F0641E-FA9D-40E8-B5B4-9E4D7AF814DB}" type="pres">
      <dgm:prSet presAssocID="{07CFBFD6-BD6F-43A1-B064-8EA38AE4725C}" presName="compNode" presStyleCnt="0"/>
      <dgm:spPr/>
    </dgm:pt>
    <dgm:pt modelId="{36DE1EF4-1D0B-4C35-9E14-1BE93FC46675}" type="pres">
      <dgm:prSet presAssocID="{07CFBFD6-BD6F-43A1-B064-8EA38AE4725C}" presName="node" presStyleLbl="node1" presStyleIdx="1" presStyleCnt="3" custScaleX="112251">
        <dgm:presLayoutVars>
          <dgm:bulletEnabled val="1"/>
        </dgm:presLayoutVars>
      </dgm:prSet>
      <dgm:spPr/>
    </dgm:pt>
    <dgm:pt modelId="{92BFBC09-499F-4E21-B7C5-48E99D9D12D0}" type="pres">
      <dgm:prSet presAssocID="{07CFBFD6-BD6F-43A1-B064-8EA38AE4725C}" presName="invisiNode" presStyleLbl="node1" presStyleIdx="1" presStyleCnt="3"/>
      <dgm:spPr/>
    </dgm:pt>
    <dgm:pt modelId="{0C659879-BE86-4CE0-820B-5D10CB7589C9}" type="pres">
      <dgm:prSet presAssocID="{07CFBFD6-BD6F-43A1-B064-8EA38AE4725C}"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4C71CECF-F058-40DE-A4EE-403B17E8F033}" type="pres">
      <dgm:prSet presAssocID="{CED77D60-86ED-4F17-8951-09CFACC92FD4}" presName="sibTrans" presStyleLbl="sibTrans2D1" presStyleIdx="0" presStyleCnt="0"/>
      <dgm:spPr/>
    </dgm:pt>
    <dgm:pt modelId="{96A18FCA-3D23-4B59-A8C4-ED8A02633094}" type="pres">
      <dgm:prSet presAssocID="{5D2B8C69-96B9-49EA-A26F-5EF3100A1AEC}" presName="compNode" presStyleCnt="0"/>
      <dgm:spPr/>
    </dgm:pt>
    <dgm:pt modelId="{58CA575B-0D92-4C23-9BB0-0EFA82F3EA6D}" type="pres">
      <dgm:prSet presAssocID="{5D2B8C69-96B9-49EA-A26F-5EF3100A1AEC}" presName="node" presStyleLbl="node1" presStyleIdx="2" presStyleCnt="3" custScaleX="125084" custLinFactNeighborX="4075">
        <dgm:presLayoutVars>
          <dgm:bulletEnabled val="1"/>
        </dgm:presLayoutVars>
      </dgm:prSet>
      <dgm:spPr/>
    </dgm:pt>
    <dgm:pt modelId="{A722B78A-A32C-4CD7-BD7D-E0B85AF5DF12}" type="pres">
      <dgm:prSet presAssocID="{5D2B8C69-96B9-49EA-A26F-5EF3100A1AEC}" presName="invisiNode" presStyleLbl="node1" presStyleIdx="2" presStyleCnt="3"/>
      <dgm:spPr/>
    </dgm:pt>
    <dgm:pt modelId="{71C01A18-12A4-4043-8575-74F9BD865447}" type="pres">
      <dgm:prSet presAssocID="{5D2B8C69-96B9-49EA-A26F-5EF3100A1AEC}"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Lst>
  <dgm:cxnLst>
    <dgm:cxn modelId="{A2F72C0A-9352-49CA-99FB-C952E45EF1B5}" type="presOf" srcId="{07CFBFD6-BD6F-43A1-B064-8EA38AE4725C}" destId="{36DE1EF4-1D0B-4C35-9E14-1BE93FC46675}" srcOrd="0" destOrd="0" presId="urn:microsoft.com/office/officeart/2005/8/layout/pList2"/>
    <dgm:cxn modelId="{D0715D18-232B-42B0-9BE1-B51353C5DFD1}" srcId="{4BD92ACA-C296-4B02-B86C-BACEBA17CD9F}" destId="{07CFBFD6-BD6F-43A1-B064-8EA38AE4725C}" srcOrd="1" destOrd="0" parTransId="{475FE9F2-BFAA-4901-A4F9-F86599DA2102}" sibTransId="{CED77D60-86ED-4F17-8951-09CFACC92FD4}"/>
    <dgm:cxn modelId="{6B4F4424-7869-4653-BCE4-C8A1079ECF76}" type="presOf" srcId="{022DAEF7-2DAF-4376-85B7-07EC93C7794A}" destId="{15A3CE55-2CFD-4840-88B3-93DA392EAF6A}" srcOrd="0" destOrd="0" presId="urn:microsoft.com/office/officeart/2005/8/layout/pList2"/>
    <dgm:cxn modelId="{4DFBC63F-8AFE-4F7F-BF1D-CFAA2F51BCFD}" type="presOf" srcId="{8CBB63B6-EAA3-4DC2-B172-A684C39578C8}" destId="{9BDC6610-9C00-4E17-AC31-F657EDCE401E}" srcOrd="0" destOrd="0" presId="urn:microsoft.com/office/officeart/2005/8/layout/pList2"/>
    <dgm:cxn modelId="{3117BB53-C9D1-43FD-A2E5-24B43EA20DC7}" srcId="{4BD92ACA-C296-4B02-B86C-BACEBA17CD9F}" destId="{5D2B8C69-96B9-49EA-A26F-5EF3100A1AEC}" srcOrd="2" destOrd="0" parTransId="{E1368A2B-E0A5-4A2E-BBC5-48EE348346EB}" sibTransId="{2935CA23-B70C-41EE-BB6E-06663A798D1E}"/>
    <dgm:cxn modelId="{4D4AF383-D1A0-4FBF-AC7D-C666B70AD5F0}" type="presOf" srcId="{4BD92ACA-C296-4B02-B86C-BACEBA17CD9F}" destId="{0A1EDEEE-D4DC-47E4-8549-4EE77BE471AD}" srcOrd="0" destOrd="0" presId="urn:microsoft.com/office/officeart/2005/8/layout/pList2"/>
    <dgm:cxn modelId="{1DA17DC3-43BE-4C38-8A13-8406D1891284}" srcId="{4BD92ACA-C296-4B02-B86C-BACEBA17CD9F}" destId="{022DAEF7-2DAF-4376-85B7-07EC93C7794A}" srcOrd="0" destOrd="0" parTransId="{F30FF3F0-55AD-4E6B-9696-387797108BA1}" sibTransId="{8CBB63B6-EAA3-4DC2-B172-A684C39578C8}"/>
    <dgm:cxn modelId="{404200CB-E3AF-4F04-AABD-A9DEDD9B8038}" type="presOf" srcId="{5D2B8C69-96B9-49EA-A26F-5EF3100A1AEC}" destId="{58CA575B-0D92-4C23-9BB0-0EFA82F3EA6D}" srcOrd="0" destOrd="0" presId="urn:microsoft.com/office/officeart/2005/8/layout/pList2"/>
    <dgm:cxn modelId="{31B0BAF2-0E3B-4A8D-BDA9-0B3956AF4CE7}" type="presOf" srcId="{CED77D60-86ED-4F17-8951-09CFACC92FD4}" destId="{4C71CECF-F058-40DE-A4EE-403B17E8F033}" srcOrd="0" destOrd="0" presId="urn:microsoft.com/office/officeart/2005/8/layout/pList2"/>
    <dgm:cxn modelId="{F3CF432E-AD6F-4EDC-952B-B890506F7B39}" type="presParOf" srcId="{0A1EDEEE-D4DC-47E4-8549-4EE77BE471AD}" destId="{24345DB5-6753-4C89-BCB0-80A503BDAAC8}" srcOrd="0" destOrd="0" presId="urn:microsoft.com/office/officeart/2005/8/layout/pList2"/>
    <dgm:cxn modelId="{728E8540-59DF-410B-9C55-6120FE96EE74}" type="presParOf" srcId="{0A1EDEEE-D4DC-47E4-8549-4EE77BE471AD}" destId="{E684BC9D-9606-489D-BC45-91279D34C5CA}" srcOrd="1" destOrd="0" presId="urn:microsoft.com/office/officeart/2005/8/layout/pList2"/>
    <dgm:cxn modelId="{A4EE7097-104B-4C19-A550-5773CEB63FD6}" type="presParOf" srcId="{E684BC9D-9606-489D-BC45-91279D34C5CA}" destId="{88E7B72E-5C56-469B-874B-13312064B62A}" srcOrd="0" destOrd="0" presId="urn:microsoft.com/office/officeart/2005/8/layout/pList2"/>
    <dgm:cxn modelId="{3596DF63-8A37-4039-AD2B-FE5F495C04E5}" type="presParOf" srcId="{88E7B72E-5C56-469B-874B-13312064B62A}" destId="{15A3CE55-2CFD-4840-88B3-93DA392EAF6A}" srcOrd="0" destOrd="0" presId="urn:microsoft.com/office/officeart/2005/8/layout/pList2"/>
    <dgm:cxn modelId="{3F03A78B-FC77-42FE-A1BF-2B7147042E85}" type="presParOf" srcId="{88E7B72E-5C56-469B-874B-13312064B62A}" destId="{B9F0AF9E-C841-4EFB-AD36-5D5846613DF8}" srcOrd="1" destOrd="0" presId="urn:microsoft.com/office/officeart/2005/8/layout/pList2"/>
    <dgm:cxn modelId="{6E14F570-97D3-42DB-A3DB-BFC8E7A1E0D8}" type="presParOf" srcId="{88E7B72E-5C56-469B-874B-13312064B62A}" destId="{C91AE187-E943-423A-9571-0153F3D19D4C}" srcOrd="2" destOrd="0" presId="urn:microsoft.com/office/officeart/2005/8/layout/pList2"/>
    <dgm:cxn modelId="{27BEBB41-68F9-4A2B-A20A-2DD764E5D923}" type="presParOf" srcId="{E684BC9D-9606-489D-BC45-91279D34C5CA}" destId="{9BDC6610-9C00-4E17-AC31-F657EDCE401E}" srcOrd="1" destOrd="0" presId="urn:microsoft.com/office/officeart/2005/8/layout/pList2"/>
    <dgm:cxn modelId="{2991D788-2ADA-4515-81E9-CEA93BCFC753}" type="presParOf" srcId="{E684BC9D-9606-489D-BC45-91279D34C5CA}" destId="{65F0641E-FA9D-40E8-B5B4-9E4D7AF814DB}" srcOrd="2" destOrd="0" presId="urn:microsoft.com/office/officeart/2005/8/layout/pList2"/>
    <dgm:cxn modelId="{FCC8C9E4-FB35-490C-9CDC-5669B670E82D}" type="presParOf" srcId="{65F0641E-FA9D-40E8-B5B4-9E4D7AF814DB}" destId="{36DE1EF4-1D0B-4C35-9E14-1BE93FC46675}" srcOrd="0" destOrd="0" presId="urn:microsoft.com/office/officeart/2005/8/layout/pList2"/>
    <dgm:cxn modelId="{65BE08B2-4E0F-4253-B2DD-3A38C782E928}" type="presParOf" srcId="{65F0641E-FA9D-40E8-B5B4-9E4D7AF814DB}" destId="{92BFBC09-499F-4E21-B7C5-48E99D9D12D0}" srcOrd="1" destOrd="0" presId="urn:microsoft.com/office/officeart/2005/8/layout/pList2"/>
    <dgm:cxn modelId="{0A69CB3D-9C2C-42A0-8CB9-C2202A638C40}" type="presParOf" srcId="{65F0641E-FA9D-40E8-B5B4-9E4D7AF814DB}" destId="{0C659879-BE86-4CE0-820B-5D10CB7589C9}" srcOrd="2" destOrd="0" presId="urn:microsoft.com/office/officeart/2005/8/layout/pList2"/>
    <dgm:cxn modelId="{24374A6C-94F9-4BC6-A726-750368BC3644}" type="presParOf" srcId="{E684BC9D-9606-489D-BC45-91279D34C5CA}" destId="{4C71CECF-F058-40DE-A4EE-403B17E8F033}" srcOrd="3" destOrd="0" presId="urn:microsoft.com/office/officeart/2005/8/layout/pList2"/>
    <dgm:cxn modelId="{5C2B15E4-D23A-4A3F-9B14-B575225FC054}" type="presParOf" srcId="{E684BC9D-9606-489D-BC45-91279D34C5CA}" destId="{96A18FCA-3D23-4B59-A8C4-ED8A02633094}" srcOrd="4" destOrd="0" presId="urn:microsoft.com/office/officeart/2005/8/layout/pList2"/>
    <dgm:cxn modelId="{305BA231-C113-457A-AB24-55C7C720FE2F}" type="presParOf" srcId="{96A18FCA-3D23-4B59-A8C4-ED8A02633094}" destId="{58CA575B-0D92-4C23-9BB0-0EFA82F3EA6D}" srcOrd="0" destOrd="0" presId="urn:microsoft.com/office/officeart/2005/8/layout/pList2"/>
    <dgm:cxn modelId="{5B96D1AA-295F-4552-92CD-27186C6DDF1C}" type="presParOf" srcId="{96A18FCA-3D23-4B59-A8C4-ED8A02633094}" destId="{A722B78A-A32C-4CD7-BD7D-E0B85AF5DF12}" srcOrd="1" destOrd="0" presId="urn:microsoft.com/office/officeart/2005/8/layout/pList2"/>
    <dgm:cxn modelId="{CD0AC275-3B3C-4506-9EE5-8C8A2F7A16AF}" type="presParOf" srcId="{96A18FCA-3D23-4B59-A8C4-ED8A02633094}" destId="{71C01A18-12A4-4043-8575-74F9BD86544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3B9DAD-FCD0-44AD-B4DA-C63D3AA1CBF9}" type="doc">
      <dgm:prSet loTypeId="urn:microsoft.com/office/officeart/2005/8/layout/funnel1" loCatId="relationship" qsTypeId="urn:microsoft.com/office/officeart/2005/8/quickstyle/simple1" qsCatId="simple" csTypeId="urn:microsoft.com/office/officeart/2005/8/colors/colorful3" csCatId="colorful" phldr="1"/>
      <dgm:spPr/>
      <dgm:t>
        <a:bodyPr/>
        <a:lstStyle/>
        <a:p>
          <a:endParaRPr lang="en-US"/>
        </a:p>
      </dgm:t>
    </dgm:pt>
    <dgm:pt modelId="{79E4E1AD-B417-459A-8DBE-BA06E6AA8B2D}">
      <dgm:prSet phldrT="[Text]"/>
      <dgm:spPr/>
      <dgm:t>
        <a:bodyPr/>
        <a:lstStyle/>
        <a:p>
          <a:r>
            <a:rPr lang="en-US" dirty="0">
              <a:solidFill>
                <a:schemeClr val="tx1"/>
              </a:solidFill>
            </a:rPr>
            <a:t>Short</a:t>
          </a:r>
        </a:p>
      </dgm:t>
    </dgm:pt>
    <dgm:pt modelId="{9C31B17C-173C-469C-A98F-7D04A9296EF4}" type="parTrans" cxnId="{00453C97-65F3-4216-A0D7-C67B8E9D221A}">
      <dgm:prSet/>
      <dgm:spPr/>
      <dgm:t>
        <a:bodyPr/>
        <a:lstStyle/>
        <a:p>
          <a:endParaRPr lang="en-US"/>
        </a:p>
      </dgm:t>
    </dgm:pt>
    <dgm:pt modelId="{98EA5794-D131-4EDE-A4B6-3D2273D5323E}" type="sibTrans" cxnId="{00453C97-65F3-4216-A0D7-C67B8E9D221A}">
      <dgm:prSet/>
      <dgm:spPr/>
      <dgm:t>
        <a:bodyPr/>
        <a:lstStyle/>
        <a:p>
          <a:endParaRPr lang="en-US"/>
        </a:p>
      </dgm:t>
    </dgm:pt>
    <dgm:pt modelId="{DF6BE9BF-9DA4-4092-A32D-0B432306960B}">
      <dgm:prSet phldrT="[Text]"/>
      <dgm:spPr/>
      <dgm:t>
        <a:bodyPr/>
        <a:lstStyle/>
        <a:p>
          <a:r>
            <a:rPr lang="en-US" dirty="0">
              <a:solidFill>
                <a:schemeClr val="tx1"/>
              </a:solidFill>
            </a:rPr>
            <a:t>Structured</a:t>
          </a:r>
        </a:p>
      </dgm:t>
    </dgm:pt>
    <dgm:pt modelId="{646B1ACC-FBF5-4D8B-BE24-5F466A6BB2AA}" type="parTrans" cxnId="{7EFBF5CF-DB92-4A2A-A191-B57B071EE170}">
      <dgm:prSet/>
      <dgm:spPr/>
      <dgm:t>
        <a:bodyPr/>
        <a:lstStyle/>
        <a:p>
          <a:endParaRPr lang="en-US"/>
        </a:p>
      </dgm:t>
    </dgm:pt>
    <dgm:pt modelId="{905A5385-2BB1-41EA-9594-0C7A5106499E}" type="sibTrans" cxnId="{7EFBF5CF-DB92-4A2A-A191-B57B071EE170}">
      <dgm:prSet/>
      <dgm:spPr/>
      <dgm:t>
        <a:bodyPr/>
        <a:lstStyle/>
        <a:p>
          <a:endParaRPr lang="en-US"/>
        </a:p>
      </dgm:t>
    </dgm:pt>
    <dgm:pt modelId="{D46A6660-57C8-49BE-9D11-7A34B23BDBC9}">
      <dgm:prSet phldrT="[Text]"/>
      <dgm:spPr/>
      <dgm:t>
        <a:bodyPr/>
        <a:lstStyle/>
        <a:p>
          <a:r>
            <a:rPr lang="en-US" dirty="0">
              <a:solidFill>
                <a:schemeClr val="tx1"/>
              </a:solidFill>
            </a:rPr>
            <a:t>Trained Facilitator</a:t>
          </a:r>
        </a:p>
      </dgm:t>
    </dgm:pt>
    <dgm:pt modelId="{36B83CD4-A370-48E0-BB22-C8894E4A6089}" type="parTrans" cxnId="{D26DC650-9C1D-4DEE-8CB8-D539C519B41C}">
      <dgm:prSet/>
      <dgm:spPr/>
      <dgm:t>
        <a:bodyPr/>
        <a:lstStyle/>
        <a:p>
          <a:endParaRPr lang="en-US"/>
        </a:p>
      </dgm:t>
    </dgm:pt>
    <dgm:pt modelId="{FBD82A02-80C3-4507-AC40-CACB870CD465}" type="sibTrans" cxnId="{D26DC650-9C1D-4DEE-8CB8-D539C519B41C}">
      <dgm:prSet/>
      <dgm:spPr/>
      <dgm:t>
        <a:bodyPr/>
        <a:lstStyle/>
        <a:p>
          <a:endParaRPr lang="en-US"/>
        </a:p>
      </dgm:t>
    </dgm:pt>
    <dgm:pt modelId="{7EC8E7C0-F2A7-4A52-AF92-004AF6172DA3}">
      <dgm:prSet phldrT="[Text]"/>
      <dgm:spPr>
        <a:ln>
          <a:solidFill>
            <a:schemeClr val="accent5"/>
          </a:solidFill>
        </a:ln>
      </dgm:spPr>
      <dgm:t>
        <a:bodyPr/>
        <a:lstStyle/>
        <a:p>
          <a:r>
            <a:rPr lang="en-US" dirty="0">
              <a:solidFill>
                <a:schemeClr val="tx1"/>
              </a:solidFill>
            </a:rPr>
            <a:t>Improved System Outcomes</a:t>
          </a:r>
        </a:p>
      </dgm:t>
    </dgm:pt>
    <dgm:pt modelId="{8106A16E-BC3C-4219-A1CF-B31CAA21D7E3}" type="parTrans" cxnId="{F91E2DEE-5165-4C0E-A540-6819CBF31D98}">
      <dgm:prSet/>
      <dgm:spPr/>
      <dgm:t>
        <a:bodyPr/>
        <a:lstStyle/>
        <a:p>
          <a:endParaRPr lang="en-US"/>
        </a:p>
      </dgm:t>
    </dgm:pt>
    <dgm:pt modelId="{74742916-BC0B-4FC0-BE27-DD517C09EE1C}" type="sibTrans" cxnId="{F91E2DEE-5165-4C0E-A540-6819CBF31D98}">
      <dgm:prSet/>
      <dgm:spPr/>
      <dgm:t>
        <a:bodyPr/>
        <a:lstStyle/>
        <a:p>
          <a:endParaRPr lang="en-US"/>
        </a:p>
      </dgm:t>
    </dgm:pt>
    <dgm:pt modelId="{FCC629C4-0E5B-4F10-BE0B-77D6A1D3B559}" type="pres">
      <dgm:prSet presAssocID="{7F3B9DAD-FCD0-44AD-B4DA-C63D3AA1CBF9}" presName="Name0" presStyleCnt="0">
        <dgm:presLayoutVars>
          <dgm:chMax val="4"/>
          <dgm:resizeHandles val="exact"/>
        </dgm:presLayoutVars>
      </dgm:prSet>
      <dgm:spPr/>
    </dgm:pt>
    <dgm:pt modelId="{82A5F867-13CC-4490-BF6E-4FCA9954CC2D}" type="pres">
      <dgm:prSet presAssocID="{7F3B9DAD-FCD0-44AD-B4DA-C63D3AA1CBF9}" presName="ellipse" presStyleLbl="trBgShp" presStyleIdx="0" presStyleCnt="1"/>
      <dgm:spPr/>
    </dgm:pt>
    <dgm:pt modelId="{6E50F77E-4185-400A-B2B6-B55686B2F109}" type="pres">
      <dgm:prSet presAssocID="{7F3B9DAD-FCD0-44AD-B4DA-C63D3AA1CBF9}" presName="arrow1" presStyleLbl="fgShp" presStyleIdx="0" presStyleCnt="1"/>
      <dgm:spPr/>
    </dgm:pt>
    <dgm:pt modelId="{B49939C3-132D-4659-9AA8-59329B253E0B}" type="pres">
      <dgm:prSet presAssocID="{7F3B9DAD-FCD0-44AD-B4DA-C63D3AA1CBF9}" presName="rectangle" presStyleLbl="revTx" presStyleIdx="0" presStyleCnt="1" custScaleX="67194">
        <dgm:presLayoutVars>
          <dgm:bulletEnabled val="1"/>
        </dgm:presLayoutVars>
      </dgm:prSet>
      <dgm:spPr/>
    </dgm:pt>
    <dgm:pt modelId="{41476B54-E769-42B4-B0D5-3971A2438FD2}" type="pres">
      <dgm:prSet presAssocID="{DF6BE9BF-9DA4-4092-A32D-0B432306960B}" presName="item1" presStyleLbl="node1" presStyleIdx="0" presStyleCnt="3">
        <dgm:presLayoutVars>
          <dgm:bulletEnabled val="1"/>
        </dgm:presLayoutVars>
      </dgm:prSet>
      <dgm:spPr/>
    </dgm:pt>
    <dgm:pt modelId="{F4D9497F-6303-41AD-AC6F-3120636032BD}" type="pres">
      <dgm:prSet presAssocID="{D46A6660-57C8-49BE-9D11-7A34B23BDBC9}" presName="item2" presStyleLbl="node1" presStyleIdx="1" presStyleCnt="3">
        <dgm:presLayoutVars>
          <dgm:bulletEnabled val="1"/>
        </dgm:presLayoutVars>
      </dgm:prSet>
      <dgm:spPr/>
    </dgm:pt>
    <dgm:pt modelId="{8A65D2D3-306C-422F-B19A-B0B2983B3E19}" type="pres">
      <dgm:prSet presAssocID="{7EC8E7C0-F2A7-4A52-AF92-004AF6172DA3}" presName="item3" presStyleLbl="node1" presStyleIdx="2" presStyleCnt="3">
        <dgm:presLayoutVars>
          <dgm:bulletEnabled val="1"/>
        </dgm:presLayoutVars>
      </dgm:prSet>
      <dgm:spPr/>
    </dgm:pt>
    <dgm:pt modelId="{181B1C21-9D43-4E2C-B6C5-8180F60E5C74}" type="pres">
      <dgm:prSet presAssocID="{7F3B9DAD-FCD0-44AD-B4DA-C63D3AA1CBF9}" presName="funnel" presStyleLbl="trAlignAcc1" presStyleIdx="0" presStyleCnt="1" custLinFactNeighborX="-448" custLinFactNeighborY="0"/>
      <dgm:spPr/>
    </dgm:pt>
  </dgm:ptLst>
  <dgm:cxnLst>
    <dgm:cxn modelId="{FD221C00-41D8-4E70-A8E8-E3968E93FF05}" type="presOf" srcId="{7F3B9DAD-FCD0-44AD-B4DA-C63D3AA1CBF9}" destId="{FCC629C4-0E5B-4F10-BE0B-77D6A1D3B559}" srcOrd="0" destOrd="0" presId="urn:microsoft.com/office/officeart/2005/8/layout/funnel1"/>
    <dgm:cxn modelId="{82EDA74D-A598-45C0-8C42-60292501BB09}" type="presOf" srcId="{79E4E1AD-B417-459A-8DBE-BA06E6AA8B2D}" destId="{8A65D2D3-306C-422F-B19A-B0B2983B3E19}" srcOrd="0" destOrd="0" presId="urn:microsoft.com/office/officeart/2005/8/layout/funnel1"/>
    <dgm:cxn modelId="{D26DC650-9C1D-4DEE-8CB8-D539C519B41C}" srcId="{7F3B9DAD-FCD0-44AD-B4DA-C63D3AA1CBF9}" destId="{D46A6660-57C8-49BE-9D11-7A34B23BDBC9}" srcOrd="2" destOrd="0" parTransId="{36B83CD4-A370-48E0-BB22-C8894E4A6089}" sibTransId="{FBD82A02-80C3-4507-AC40-CACB870CD465}"/>
    <dgm:cxn modelId="{C1C91458-1859-4A5D-ACCB-5F125791626F}" type="presOf" srcId="{DF6BE9BF-9DA4-4092-A32D-0B432306960B}" destId="{F4D9497F-6303-41AD-AC6F-3120636032BD}" srcOrd="0" destOrd="0" presId="urn:microsoft.com/office/officeart/2005/8/layout/funnel1"/>
    <dgm:cxn modelId="{00453C97-65F3-4216-A0D7-C67B8E9D221A}" srcId="{7F3B9DAD-FCD0-44AD-B4DA-C63D3AA1CBF9}" destId="{79E4E1AD-B417-459A-8DBE-BA06E6AA8B2D}" srcOrd="0" destOrd="0" parTransId="{9C31B17C-173C-469C-A98F-7D04A9296EF4}" sibTransId="{98EA5794-D131-4EDE-A4B6-3D2273D5323E}"/>
    <dgm:cxn modelId="{7EFBF5CF-DB92-4A2A-A191-B57B071EE170}" srcId="{7F3B9DAD-FCD0-44AD-B4DA-C63D3AA1CBF9}" destId="{DF6BE9BF-9DA4-4092-A32D-0B432306960B}" srcOrd="1" destOrd="0" parTransId="{646B1ACC-FBF5-4D8B-BE24-5F466A6BB2AA}" sibTransId="{905A5385-2BB1-41EA-9594-0C7A5106499E}"/>
    <dgm:cxn modelId="{35ECBDDD-A8C6-4843-8011-7AD54C354DB1}" type="presOf" srcId="{D46A6660-57C8-49BE-9D11-7A34B23BDBC9}" destId="{41476B54-E769-42B4-B0D5-3971A2438FD2}" srcOrd="0" destOrd="0" presId="urn:microsoft.com/office/officeart/2005/8/layout/funnel1"/>
    <dgm:cxn modelId="{6FEA71EC-B7EE-4250-A3B0-3ED3D0B6DD1C}" type="presOf" srcId="{7EC8E7C0-F2A7-4A52-AF92-004AF6172DA3}" destId="{B49939C3-132D-4659-9AA8-59329B253E0B}" srcOrd="0" destOrd="0" presId="urn:microsoft.com/office/officeart/2005/8/layout/funnel1"/>
    <dgm:cxn modelId="{F91E2DEE-5165-4C0E-A540-6819CBF31D98}" srcId="{7F3B9DAD-FCD0-44AD-B4DA-C63D3AA1CBF9}" destId="{7EC8E7C0-F2A7-4A52-AF92-004AF6172DA3}" srcOrd="3" destOrd="0" parTransId="{8106A16E-BC3C-4219-A1CF-B31CAA21D7E3}" sibTransId="{74742916-BC0B-4FC0-BE27-DD517C09EE1C}"/>
    <dgm:cxn modelId="{99C6DA08-5FC3-485F-81DF-5B08A1526CF5}" type="presParOf" srcId="{FCC629C4-0E5B-4F10-BE0B-77D6A1D3B559}" destId="{82A5F867-13CC-4490-BF6E-4FCA9954CC2D}" srcOrd="0" destOrd="0" presId="urn:microsoft.com/office/officeart/2005/8/layout/funnel1"/>
    <dgm:cxn modelId="{525097E3-384A-40D2-94F4-EB4576423591}" type="presParOf" srcId="{FCC629C4-0E5B-4F10-BE0B-77D6A1D3B559}" destId="{6E50F77E-4185-400A-B2B6-B55686B2F109}" srcOrd="1" destOrd="0" presId="urn:microsoft.com/office/officeart/2005/8/layout/funnel1"/>
    <dgm:cxn modelId="{FF26EF0E-3CB9-4AAB-BEE3-C1F11C40E4BD}" type="presParOf" srcId="{FCC629C4-0E5B-4F10-BE0B-77D6A1D3B559}" destId="{B49939C3-132D-4659-9AA8-59329B253E0B}" srcOrd="2" destOrd="0" presId="urn:microsoft.com/office/officeart/2005/8/layout/funnel1"/>
    <dgm:cxn modelId="{42E1163F-4E68-4FE0-9868-2B4BAA116C0C}" type="presParOf" srcId="{FCC629C4-0E5B-4F10-BE0B-77D6A1D3B559}" destId="{41476B54-E769-42B4-B0D5-3971A2438FD2}" srcOrd="3" destOrd="0" presId="urn:microsoft.com/office/officeart/2005/8/layout/funnel1"/>
    <dgm:cxn modelId="{581ED238-93D0-43EA-BF58-05758468879C}" type="presParOf" srcId="{FCC629C4-0E5B-4F10-BE0B-77D6A1D3B559}" destId="{F4D9497F-6303-41AD-AC6F-3120636032BD}" srcOrd="4" destOrd="0" presId="urn:microsoft.com/office/officeart/2005/8/layout/funnel1"/>
    <dgm:cxn modelId="{C3D244B7-4B9D-4323-A555-19B31F6807AA}" type="presParOf" srcId="{FCC629C4-0E5B-4F10-BE0B-77D6A1D3B559}" destId="{8A65D2D3-306C-422F-B19A-B0B2983B3E19}" srcOrd="5" destOrd="0" presId="urn:microsoft.com/office/officeart/2005/8/layout/funnel1"/>
    <dgm:cxn modelId="{A21310D5-5907-4AA6-B76F-89D1462BB80D}" type="presParOf" srcId="{FCC629C4-0E5B-4F10-BE0B-77D6A1D3B559}" destId="{181B1C21-9D43-4E2C-B6C5-8180F60E5C7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F3B9DAD-FCD0-44AD-B4DA-C63D3AA1CBF9}" type="doc">
      <dgm:prSet loTypeId="urn:microsoft.com/office/officeart/2005/8/layout/funnel1" loCatId="relationship" qsTypeId="urn:microsoft.com/office/officeart/2005/8/quickstyle/simple1" qsCatId="simple" csTypeId="urn:microsoft.com/office/officeart/2005/8/colors/colorful3" csCatId="colorful" phldr="1"/>
      <dgm:spPr/>
      <dgm:t>
        <a:bodyPr/>
        <a:lstStyle/>
        <a:p>
          <a:endParaRPr lang="en-US"/>
        </a:p>
      </dgm:t>
    </dgm:pt>
    <dgm:pt modelId="{79E4E1AD-B417-459A-8DBE-BA06E6AA8B2D}">
      <dgm:prSet phldrT="[Text]"/>
      <dgm:spPr/>
      <dgm:t>
        <a:bodyPr/>
        <a:lstStyle/>
        <a:p>
          <a:r>
            <a:rPr lang="en-US" dirty="0">
              <a:solidFill>
                <a:schemeClr val="tx1"/>
              </a:solidFill>
            </a:rPr>
            <a:t>Short</a:t>
          </a:r>
        </a:p>
      </dgm:t>
    </dgm:pt>
    <dgm:pt modelId="{9C31B17C-173C-469C-A98F-7D04A9296EF4}" type="parTrans" cxnId="{00453C97-65F3-4216-A0D7-C67B8E9D221A}">
      <dgm:prSet/>
      <dgm:spPr/>
      <dgm:t>
        <a:bodyPr/>
        <a:lstStyle/>
        <a:p>
          <a:endParaRPr lang="en-US"/>
        </a:p>
      </dgm:t>
    </dgm:pt>
    <dgm:pt modelId="{98EA5794-D131-4EDE-A4B6-3D2273D5323E}" type="sibTrans" cxnId="{00453C97-65F3-4216-A0D7-C67B8E9D221A}">
      <dgm:prSet/>
      <dgm:spPr/>
      <dgm:t>
        <a:bodyPr/>
        <a:lstStyle/>
        <a:p>
          <a:endParaRPr lang="en-US"/>
        </a:p>
      </dgm:t>
    </dgm:pt>
    <dgm:pt modelId="{DF6BE9BF-9DA4-4092-A32D-0B432306960B}">
      <dgm:prSet phldrT="[Text]"/>
      <dgm:spPr/>
      <dgm:t>
        <a:bodyPr/>
        <a:lstStyle/>
        <a:p>
          <a:r>
            <a:rPr lang="en-US" dirty="0">
              <a:solidFill>
                <a:schemeClr val="tx1"/>
              </a:solidFill>
            </a:rPr>
            <a:t>Structured</a:t>
          </a:r>
        </a:p>
      </dgm:t>
    </dgm:pt>
    <dgm:pt modelId="{646B1ACC-FBF5-4D8B-BE24-5F466A6BB2AA}" type="parTrans" cxnId="{7EFBF5CF-DB92-4A2A-A191-B57B071EE170}">
      <dgm:prSet/>
      <dgm:spPr/>
      <dgm:t>
        <a:bodyPr/>
        <a:lstStyle/>
        <a:p>
          <a:endParaRPr lang="en-US"/>
        </a:p>
      </dgm:t>
    </dgm:pt>
    <dgm:pt modelId="{905A5385-2BB1-41EA-9594-0C7A5106499E}" type="sibTrans" cxnId="{7EFBF5CF-DB92-4A2A-A191-B57B071EE170}">
      <dgm:prSet/>
      <dgm:spPr/>
      <dgm:t>
        <a:bodyPr/>
        <a:lstStyle/>
        <a:p>
          <a:endParaRPr lang="en-US"/>
        </a:p>
      </dgm:t>
    </dgm:pt>
    <dgm:pt modelId="{D46A6660-57C8-49BE-9D11-7A34B23BDBC9}">
      <dgm:prSet phldrT="[Text]"/>
      <dgm:spPr/>
      <dgm:t>
        <a:bodyPr/>
        <a:lstStyle/>
        <a:p>
          <a:r>
            <a:rPr lang="en-US" dirty="0">
              <a:solidFill>
                <a:schemeClr val="tx1"/>
              </a:solidFill>
            </a:rPr>
            <a:t>Trained Facilitator</a:t>
          </a:r>
        </a:p>
      </dgm:t>
    </dgm:pt>
    <dgm:pt modelId="{36B83CD4-A370-48E0-BB22-C8894E4A6089}" type="parTrans" cxnId="{D26DC650-9C1D-4DEE-8CB8-D539C519B41C}">
      <dgm:prSet/>
      <dgm:spPr/>
      <dgm:t>
        <a:bodyPr/>
        <a:lstStyle/>
        <a:p>
          <a:endParaRPr lang="en-US"/>
        </a:p>
      </dgm:t>
    </dgm:pt>
    <dgm:pt modelId="{FBD82A02-80C3-4507-AC40-CACB870CD465}" type="sibTrans" cxnId="{D26DC650-9C1D-4DEE-8CB8-D539C519B41C}">
      <dgm:prSet/>
      <dgm:spPr/>
      <dgm:t>
        <a:bodyPr/>
        <a:lstStyle/>
        <a:p>
          <a:endParaRPr lang="en-US"/>
        </a:p>
      </dgm:t>
    </dgm:pt>
    <dgm:pt modelId="{7EC8E7C0-F2A7-4A52-AF92-004AF6172DA3}">
      <dgm:prSet phldrT="[Text]" custT="1"/>
      <dgm:spPr>
        <a:ln>
          <a:solidFill>
            <a:schemeClr val="accent5"/>
          </a:solidFill>
        </a:ln>
      </dgm:spPr>
      <dgm:t>
        <a:bodyPr/>
        <a:lstStyle/>
        <a:p>
          <a:r>
            <a:rPr lang="en-US" sz="2800" dirty="0"/>
            <a:t>Improved System Outcomes</a:t>
          </a:r>
        </a:p>
      </dgm:t>
    </dgm:pt>
    <dgm:pt modelId="{8106A16E-BC3C-4219-A1CF-B31CAA21D7E3}" type="parTrans" cxnId="{F91E2DEE-5165-4C0E-A540-6819CBF31D98}">
      <dgm:prSet/>
      <dgm:spPr/>
      <dgm:t>
        <a:bodyPr/>
        <a:lstStyle/>
        <a:p>
          <a:endParaRPr lang="en-US"/>
        </a:p>
      </dgm:t>
    </dgm:pt>
    <dgm:pt modelId="{74742916-BC0B-4FC0-BE27-DD517C09EE1C}" type="sibTrans" cxnId="{F91E2DEE-5165-4C0E-A540-6819CBF31D98}">
      <dgm:prSet/>
      <dgm:spPr/>
      <dgm:t>
        <a:bodyPr/>
        <a:lstStyle/>
        <a:p>
          <a:endParaRPr lang="en-US"/>
        </a:p>
      </dgm:t>
    </dgm:pt>
    <dgm:pt modelId="{FCC629C4-0E5B-4F10-BE0B-77D6A1D3B559}" type="pres">
      <dgm:prSet presAssocID="{7F3B9DAD-FCD0-44AD-B4DA-C63D3AA1CBF9}" presName="Name0" presStyleCnt="0">
        <dgm:presLayoutVars>
          <dgm:chMax val="4"/>
          <dgm:resizeHandles val="exact"/>
        </dgm:presLayoutVars>
      </dgm:prSet>
      <dgm:spPr/>
    </dgm:pt>
    <dgm:pt modelId="{82A5F867-13CC-4490-BF6E-4FCA9954CC2D}" type="pres">
      <dgm:prSet presAssocID="{7F3B9DAD-FCD0-44AD-B4DA-C63D3AA1CBF9}" presName="ellipse" presStyleLbl="trBgShp" presStyleIdx="0" presStyleCnt="1"/>
      <dgm:spPr/>
    </dgm:pt>
    <dgm:pt modelId="{6E50F77E-4185-400A-B2B6-B55686B2F109}" type="pres">
      <dgm:prSet presAssocID="{7F3B9DAD-FCD0-44AD-B4DA-C63D3AA1CBF9}" presName="arrow1" presStyleLbl="fgShp" presStyleIdx="0" presStyleCnt="1"/>
      <dgm:spPr/>
    </dgm:pt>
    <dgm:pt modelId="{B49939C3-132D-4659-9AA8-59329B253E0B}" type="pres">
      <dgm:prSet presAssocID="{7F3B9DAD-FCD0-44AD-B4DA-C63D3AA1CBF9}" presName="rectangle" presStyleLbl="revTx" presStyleIdx="0" presStyleCnt="1" custScaleX="76006">
        <dgm:presLayoutVars>
          <dgm:bulletEnabled val="1"/>
        </dgm:presLayoutVars>
      </dgm:prSet>
      <dgm:spPr/>
    </dgm:pt>
    <dgm:pt modelId="{41476B54-E769-42B4-B0D5-3971A2438FD2}" type="pres">
      <dgm:prSet presAssocID="{DF6BE9BF-9DA4-4092-A32D-0B432306960B}" presName="item1" presStyleLbl="node1" presStyleIdx="0" presStyleCnt="3">
        <dgm:presLayoutVars>
          <dgm:bulletEnabled val="1"/>
        </dgm:presLayoutVars>
      </dgm:prSet>
      <dgm:spPr/>
    </dgm:pt>
    <dgm:pt modelId="{F4D9497F-6303-41AD-AC6F-3120636032BD}" type="pres">
      <dgm:prSet presAssocID="{D46A6660-57C8-49BE-9D11-7A34B23BDBC9}" presName="item2" presStyleLbl="node1" presStyleIdx="1" presStyleCnt="3">
        <dgm:presLayoutVars>
          <dgm:bulletEnabled val="1"/>
        </dgm:presLayoutVars>
      </dgm:prSet>
      <dgm:spPr/>
    </dgm:pt>
    <dgm:pt modelId="{8A65D2D3-306C-422F-B19A-B0B2983B3E19}" type="pres">
      <dgm:prSet presAssocID="{7EC8E7C0-F2A7-4A52-AF92-004AF6172DA3}" presName="item3" presStyleLbl="node1" presStyleIdx="2" presStyleCnt="3">
        <dgm:presLayoutVars>
          <dgm:bulletEnabled val="1"/>
        </dgm:presLayoutVars>
      </dgm:prSet>
      <dgm:spPr/>
    </dgm:pt>
    <dgm:pt modelId="{181B1C21-9D43-4E2C-B6C5-8180F60E5C74}" type="pres">
      <dgm:prSet presAssocID="{7F3B9DAD-FCD0-44AD-B4DA-C63D3AA1CBF9}" presName="funnel" presStyleLbl="trAlignAcc1" presStyleIdx="0" presStyleCnt="1" custLinFactNeighborX="-448" custLinFactNeighborY="0"/>
      <dgm:spPr/>
    </dgm:pt>
  </dgm:ptLst>
  <dgm:cxnLst>
    <dgm:cxn modelId="{FD221C00-41D8-4E70-A8E8-E3968E93FF05}" type="presOf" srcId="{7F3B9DAD-FCD0-44AD-B4DA-C63D3AA1CBF9}" destId="{FCC629C4-0E5B-4F10-BE0B-77D6A1D3B559}" srcOrd="0" destOrd="0" presId="urn:microsoft.com/office/officeart/2005/8/layout/funnel1"/>
    <dgm:cxn modelId="{82EDA74D-A598-45C0-8C42-60292501BB09}" type="presOf" srcId="{79E4E1AD-B417-459A-8DBE-BA06E6AA8B2D}" destId="{8A65D2D3-306C-422F-B19A-B0B2983B3E19}" srcOrd="0" destOrd="0" presId="urn:microsoft.com/office/officeart/2005/8/layout/funnel1"/>
    <dgm:cxn modelId="{D26DC650-9C1D-4DEE-8CB8-D539C519B41C}" srcId="{7F3B9DAD-FCD0-44AD-B4DA-C63D3AA1CBF9}" destId="{D46A6660-57C8-49BE-9D11-7A34B23BDBC9}" srcOrd="2" destOrd="0" parTransId="{36B83CD4-A370-48E0-BB22-C8894E4A6089}" sibTransId="{FBD82A02-80C3-4507-AC40-CACB870CD465}"/>
    <dgm:cxn modelId="{C1C91458-1859-4A5D-ACCB-5F125791626F}" type="presOf" srcId="{DF6BE9BF-9DA4-4092-A32D-0B432306960B}" destId="{F4D9497F-6303-41AD-AC6F-3120636032BD}" srcOrd="0" destOrd="0" presId="urn:microsoft.com/office/officeart/2005/8/layout/funnel1"/>
    <dgm:cxn modelId="{00453C97-65F3-4216-A0D7-C67B8E9D221A}" srcId="{7F3B9DAD-FCD0-44AD-B4DA-C63D3AA1CBF9}" destId="{79E4E1AD-B417-459A-8DBE-BA06E6AA8B2D}" srcOrd="0" destOrd="0" parTransId="{9C31B17C-173C-469C-A98F-7D04A9296EF4}" sibTransId="{98EA5794-D131-4EDE-A4B6-3D2273D5323E}"/>
    <dgm:cxn modelId="{7EFBF5CF-DB92-4A2A-A191-B57B071EE170}" srcId="{7F3B9DAD-FCD0-44AD-B4DA-C63D3AA1CBF9}" destId="{DF6BE9BF-9DA4-4092-A32D-0B432306960B}" srcOrd="1" destOrd="0" parTransId="{646B1ACC-FBF5-4D8B-BE24-5F466A6BB2AA}" sibTransId="{905A5385-2BB1-41EA-9594-0C7A5106499E}"/>
    <dgm:cxn modelId="{35ECBDDD-A8C6-4843-8011-7AD54C354DB1}" type="presOf" srcId="{D46A6660-57C8-49BE-9D11-7A34B23BDBC9}" destId="{41476B54-E769-42B4-B0D5-3971A2438FD2}" srcOrd="0" destOrd="0" presId="urn:microsoft.com/office/officeart/2005/8/layout/funnel1"/>
    <dgm:cxn modelId="{6FEA71EC-B7EE-4250-A3B0-3ED3D0B6DD1C}" type="presOf" srcId="{7EC8E7C0-F2A7-4A52-AF92-004AF6172DA3}" destId="{B49939C3-132D-4659-9AA8-59329B253E0B}" srcOrd="0" destOrd="0" presId="urn:microsoft.com/office/officeart/2005/8/layout/funnel1"/>
    <dgm:cxn modelId="{F91E2DEE-5165-4C0E-A540-6819CBF31D98}" srcId="{7F3B9DAD-FCD0-44AD-B4DA-C63D3AA1CBF9}" destId="{7EC8E7C0-F2A7-4A52-AF92-004AF6172DA3}" srcOrd="3" destOrd="0" parTransId="{8106A16E-BC3C-4219-A1CF-B31CAA21D7E3}" sibTransId="{74742916-BC0B-4FC0-BE27-DD517C09EE1C}"/>
    <dgm:cxn modelId="{99C6DA08-5FC3-485F-81DF-5B08A1526CF5}" type="presParOf" srcId="{FCC629C4-0E5B-4F10-BE0B-77D6A1D3B559}" destId="{82A5F867-13CC-4490-BF6E-4FCA9954CC2D}" srcOrd="0" destOrd="0" presId="urn:microsoft.com/office/officeart/2005/8/layout/funnel1"/>
    <dgm:cxn modelId="{525097E3-384A-40D2-94F4-EB4576423591}" type="presParOf" srcId="{FCC629C4-0E5B-4F10-BE0B-77D6A1D3B559}" destId="{6E50F77E-4185-400A-B2B6-B55686B2F109}" srcOrd="1" destOrd="0" presId="urn:microsoft.com/office/officeart/2005/8/layout/funnel1"/>
    <dgm:cxn modelId="{FF26EF0E-3CB9-4AAB-BEE3-C1F11C40E4BD}" type="presParOf" srcId="{FCC629C4-0E5B-4F10-BE0B-77D6A1D3B559}" destId="{B49939C3-132D-4659-9AA8-59329B253E0B}" srcOrd="2" destOrd="0" presId="urn:microsoft.com/office/officeart/2005/8/layout/funnel1"/>
    <dgm:cxn modelId="{42E1163F-4E68-4FE0-9868-2B4BAA116C0C}" type="presParOf" srcId="{FCC629C4-0E5B-4F10-BE0B-77D6A1D3B559}" destId="{41476B54-E769-42B4-B0D5-3971A2438FD2}" srcOrd="3" destOrd="0" presId="urn:microsoft.com/office/officeart/2005/8/layout/funnel1"/>
    <dgm:cxn modelId="{581ED238-93D0-43EA-BF58-05758468879C}" type="presParOf" srcId="{FCC629C4-0E5B-4F10-BE0B-77D6A1D3B559}" destId="{F4D9497F-6303-41AD-AC6F-3120636032BD}" srcOrd="4" destOrd="0" presId="urn:microsoft.com/office/officeart/2005/8/layout/funnel1"/>
    <dgm:cxn modelId="{C3D244B7-4B9D-4323-A555-19B31F6807AA}" type="presParOf" srcId="{FCC629C4-0E5B-4F10-BE0B-77D6A1D3B559}" destId="{8A65D2D3-306C-422F-B19A-B0B2983B3E19}" srcOrd="5" destOrd="0" presId="urn:microsoft.com/office/officeart/2005/8/layout/funnel1"/>
    <dgm:cxn modelId="{A21310D5-5907-4AA6-B76F-89D1462BB80D}" type="presParOf" srcId="{FCC629C4-0E5B-4F10-BE0B-77D6A1D3B559}" destId="{181B1C21-9D43-4E2C-B6C5-8180F60E5C7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F3B9DAD-FCD0-44AD-B4DA-C63D3AA1CBF9}" type="doc">
      <dgm:prSet loTypeId="urn:microsoft.com/office/officeart/2005/8/layout/funnel1" loCatId="relationship" qsTypeId="urn:microsoft.com/office/officeart/2005/8/quickstyle/simple1" qsCatId="simple" csTypeId="urn:microsoft.com/office/officeart/2005/8/colors/colorful3" csCatId="colorful" phldr="1"/>
      <dgm:spPr/>
      <dgm:t>
        <a:bodyPr/>
        <a:lstStyle/>
        <a:p>
          <a:endParaRPr lang="en-US"/>
        </a:p>
      </dgm:t>
    </dgm:pt>
    <dgm:pt modelId="{79E4E1AD-B417-459A-8DBE-BA06E6AA8B2D}">
      <dgm:prSet phldrT="[Text]"/>
      <dgm:spPr/>
      <dgm:t>
        <a:bodyPr/>
        <a:lstStyle/>
        <a:p>
          <a:r>
            <a:rPr lang="en-US" dirty="0">
              <a:solidFill>
                <a:schemeClr val="tx1"/>
              </a:solidFill>
            </a:rPr>
            <a:t>Short</a:t>
          </a:r>
        </a:p>
      </dgm:t>
    </dgm:pt>
    <dgm:pt modelId="{9C31B17C-173C-469C-A98F-7D04A9296EF4}" type="parTrans" cxnId="{00453C97-65F3-4216-A0D7-C67B8E9D221A}">
      <dgm:prSet/>
      <dgm:spPr/>
      <dgm:t>
        <a:bodyPr/>
        <a:lstStyle/>
        <a:p>
          <a:endParaRPr lang="en-US"/>
        </a:p>
      </dgm:t>
    </dgm:pt>
    <dgm:pt modelId="{98EA5794-D131-4EDE-A4B6-3D2273D5323E}" type="sibTrans" cxnId="{00453C97-65F3-4216-A0D7-C67B8E9D221A}">
      <dgm:prSet/>
      <dgm:spPr/>
      <dgm:t>
        <a:bodyPr/>
        <a:lstStyle/>
        <a:p>
          <a:endParaRPr lang="en-US"/>
        </a:p>
      </dgm:t>
    </dgm:pt>
    <dgm:pt modelId="{DF6BE9BF-9DA4-4092-A32D-0B432306960B}">
      <dgm:prSet phldrT="[Text]"/>
      <dgm:spPr/>
      <dgm:t>
        <a:bodyPr/>
        <a:lstStyle/>
        <a:p>
          <a:r>
            <a:rPr lang="en-US" dirty="0">
              <a:solidFill>
                <a:schemeClr val="tx1"/>
              </a:solidFill>
            </a:rPr>
            <a:t>Structured</a:t>
          </a:r>
        </a:p>
      </dgm:t>
    </dgm:pt>
    <dgm:pt modelId="{646B1ACC-FBF5-4D8B-BE24-5F466A6BB2AA}" type="parTrans" cxnId="{7EFBF5CF-DB92-4A2A-A191-B57B071EE170}">
      <dgm:prSet/>
      <dgm:spPr/>
      <dgm:t>
        <a:bodyPr/>
        <a:lstStyle/>
        <a:p>
          <a:endParaRPr lang="en-US"/>
        </a:p>
      </dgm:t>
    </dgm:pt>
    <dgm:pt modelId="{905A5385-2BB1-41EA-9594-0C7A5106499E}" type="sibTrans" cxnId="{7EFBF5CF-DB92-4A2A-A191-B57B071EE170}">
      <dgm:prSet/>
      <dgm:spPr/>
      <dgm:t>
        <a:bodyPr/>
        <a:lstStyle/>
        <a:p>
          <a:endParaRPr lang="en-US"/>
        </a:p>
      </dgm:t>
    </dgm:pt>
    <dgm:pt modelId="{D46A6660-57C8-49BE-9D11-7A34B23BDBC9}">
      <dgm:prSet phldrT="[Text]"/>
      <dgm:spPr/>
      <dgm:t>
        <a:bodyPr/>
        <a:lstStyle/>
        <a:p>
          <a:r>
            <a:rPr lang="en-US" dirty="0">
              <a:solidFill>
                <a:schemeClr val="tx1"/>
              </a:solidFill>
            </a:rPr>
            <a:t>Trained Facilitator</a:t>
          </a:r>
        </a:p>
      </dgm:t>
    </dgm:pt>
    <dgm:pt modelId="{36B83CD4-A370-48E0-BB22-C8894E4A6089}" type="parTrans" cxnId="{D26DC650-9C1D-4DEE-8CB8-D539C519B41C}">
      <dgm:prSet/>
      <dgm:spPr/>
      <dgm:t>
        <a:bodyPr/>
        <a:lstStyle/>
        <a:p>
          <a:endParaRPr lang="en-US"/>
        </a:p>
      </dgm:t>
    </dgm:pt>
    <dgm:pt modelId="{FBD82A02-80C3-4507-AC40-CACB870CD465}" type="sibTrans" cxnId="{D26DC650-9C1D-4DEE-8CB8-D539C519B41C}">
      <dgm:prSet/>
      <dgm:spPr/>
      <dgm:t>
        <a:bodyPr/>
        <a:lstStyle/>
        <a:p>
          <a:endParaRPr lang="en-US"/>
        </a:p>
      </dgm:t>
    </dgm:pt>
    <dgm:pt modelId="{7EC8E7C0-F2A7-4A52-AF92-004AF6172DA3}">
      <dgm:prSet phldrT="[Text]"/>
      <dgm:spPr>
        <a:ln>
          <a:solidFill>
            <a:schemeClr val="accent5"/>
          </a:solidFill>
        </a:ln>
      </dgm:spPr>
      <dgm:t>
        <a:bodyPr/>
        <a:lstStyle/>
        <a:p>
          <a:r>
            <a:rPr lang="en-US" dirty="0"/>
            <a:t>Improved System Outcomes</a:t>
          </a:r>
        </a:p>
      </dgm:t>
    </dgm:pt>
    <dgm:pt modelId="{8106A16E-BC3C-4219-A1CF-B31CAA21D7E3}" type="parTrans" cxnId="{F91E2DEE-5165-4C0E-A540-6819CBF31D98}">
      <dgm:prSet/>
      <dgm:spPr/>
      <dgm:t>
        <a:bodyPr/>
        <a:lstStyle/>
        <a:p>
          <a:endParaRPr lang="en-US"/>
        </a:p>
      </dgm:t>
    </dgm:pt>
    <dgm:pt modelId="{74742916-BC0B-4FC0-BE27-DD517C09EE1C}" type="sibTrans" cxnId="{F91E2DEE-5165-4C0E-A540-6819CBF31D98}">
      <dgm:prSet/>
      <dgm:spPr/>
      <dgm:t>
        <a:bodyPr/>
        <a:lstStyle/>
        <a:p>
          <a:endParaRPr lang="en-US"/>
        </a:p>
      </dgm:t>
    </dgm:pt>
    <dgm:pt modelId="{FCC629C4-0E5B-4F10-BE0B-77D6A1D3B559}" type="pres">
      <dgm:prSet presAssocID="{7F3B9DAD-FCD0-44AD-B4DA-C63D3AA1CBF9}" presName="Name0" presStyleCnt="0">
        <dgm:presLayoutVars>
          <dgm:chMax val="4"/>
          <dgm:resizeHandles val="exact"/>
        </dgm:presLayoutVars>
      </dgm:prSet>
      <dgm:spPr/>
    </dgm:pt>
    <dgm:pt modelId="{82A5F867-13CC-4490-BF6E-4FCA9954CC2D}" type="pres">
      <dgm:prSet presAssocID="{7F3B9DAD-FCD0-44AD-B4DA-C63D3AA1CBF9}" presName="ellipse" presStyleLbl="trBgShp" presStyleIdx="0" presStyleCnt="1"/>
      <dgm:spPr/>
    </dgm:pt>
    <dgm:pt modelId="{6E50F77E-4185-400A-B2B6-B55686B2F109}" type="pres">
      <dgm:prSet presAssocID="{7F3B9DAD-FCD0-44AD-B4DA-C63D3AA1CBF9}" presName="arrow1" presStyleLbl="fgShp" presStyleIdx="0" presStyleCnt="1"/>
      <dgm:spPr/>
    </dgm:pt>
    <dgm:pt modelId="{B49939C3-132D-4659-9AA8-59329B253E0B}" type="pres">
      <dgm:prSet presAssocID="{7F3B9DAD-FCD0-44AD-B4DA-C63D3AA1CBF9}" presName="rectangle" presStyleLbl="revTx" presStyleIdx="0" presStyleCnt="1" custScaleX="65040">
        <dgm:presLayoutVars>
          <dgm:bulletEnabled val="1"/>
        </dgm:presLayoutVars>
      </dgm:prSet>
      <dgm:spPr/>
    </dgm:pt>
    <dgm:pt modelId="{41476B54-E769-42B4-B0D5-3971A2438FD2}" type="pres">
      <dgm:prSet presAssocID="{DF6BE9BF-9DA4-4092-A32D-0B432306960B}" presName="item1" presStyleLbl="node1" presStyleIdx="0" presStyleCnt="3">
        <dgm:presLayoutVars>
          <dgm:bulletEnabled val="1"/>
        </dgm:presLayoutVars>
      </dgm:prSet>
      <dgm:spPr/>
    </dgm:pt>
    <dgm:pt modelId="{F4D9497F-6303-41AD-AC6F-3120636032BD}" type="pres">
      <dgm:prSet presAssocID="{D46A6660-57C8-49BE-9D11-7A34B23BDBC9}" presName="item2" presStyleLbl="node1" presStyleIdx="1" presStyleCnt="3">
        <dgm:presLayoutVars>
          <dgm:bulletEnabled val="1"/>
        </dgm:presLayoutVars>
      </dgm:prSet>
      <dgm:spPr/>
    </dgm:pt>
    <dgm:pt modelId="{8A65D2D3-306C-422F-B19A-B0B2983B3E19}" type="pres">
      <dgm:prSet presAssocID="{7EC8E7C0-F2A7-4A52-AF92-004AF6172DA3}" presName="item3" presStyleLbl="node1" presStyleIdx="2" presStyleCnt="3">
        <dgm:presLayoutVars>
          <dgm:bulletEnabled val="1"/>
        </dgm:presLayoutVars>
      </dgm:prSet>
      <dgm:spPr/>
    </dgm:pt>
    <dgm:pt modelId="{181B1C21-9D43-4E2C-B6C5-8180F60E5C74}" type="pres">
      <dgm:prSet presAssocID="{7F3B9DAD-FCD0-44AD-B4DA-C63D3AA1CBF9}" presName="funnel" presStyleLbl="trAlignAcc1" presStyleIdx="0" presStyleCnt="1" custLinFactNeighborX="-448" custLinFactNeighborY="0"/>
      <dgm:spPr/>
    </dgm:pt>
  </dgm:ptLst>
  <dgm:cxnLst>
    <dgm:cxn modelId="{FD221C00-41D8-4E70-A8E8-E3968E93FF05}" type="presOf" srcId="{7F3B9DAD-FCD0-44AD-B4DA-C63D3AA1CBF9}" destId="{FCC629C4-0E5B-4F10-BE0B-77D6A1D3B559}" srcOrd="0" destOrd="0" presId="urn:microsoft.com/office/officeart/2005/8/layout/funnel1"/>
    <dgm:cxn modelId="{82EDA74D-A598-45C0-8C42-60292501BB09}" type="presOf" srcId="{79E4E1AD-B417-459A-8DBE-BA06E6AA8B2D}" destId="{8A65D2D3-306C-422F-B19A-B0B2983B3E19}" srcOrd="0" destOrd="0" presId="urn:microsoft.com/office/officeart/2005/8/layout/funnel1"/>
    <dgm:cxn modelId="{D26DC650-9C1D-4DEE-8CB8-D539C519B41C}" srcId="{7F3B9DAD-FCD0-44AD-B4DA-C63D3AA1CBF9}" destId="{D46A6660-57C8-49BE-9D11-7A34B23BDBC9}" srcOrd="2" destOrd="0" parTransId="{36B83CD4-A370-48E0-BB22-C8894E4A6089}" sibTransId="{FBD82A02-80C3-4507-AC40-CACB870CD465}"/>
    <dgm:cxn modelId="{C1C91458-1859-4A5D-ACCB-5F125791626F}" type="presOf" srcId="{DF6BE9BF-9DA4-4092-A32D-0B432306960B}" destId="{F4D9497F-6303-41AD-AC6F-3120636032BD}" srcOrd="0" destOrd="0" presId="urn:microsoft.com/office/officeart/2005/8/layout/funnel1"/>
    <dgm:cxn modelId="{00453C97-65F3-4216-A0D7-C67B8E9D221A}" srcId="{7F3B9DAD-FCD0-44AD-B4DA-C63D3AA1CBF9}" destId="{79E4E1AD-B417-459A-8DBE-BA06E6AA8B2D}" srcOrd="0" destOrd="0" parTransId="{9C31B17C-173C-469C-A98F-7D04A9296EF4}" sibTransId="{98EA5794-D131-4EDE-A4B6-3D2273D5323E}"/>
    <dgm:cxn modelId="{7EFBF5CF-DB92-4A2A-A191-B57B071EE170}" srcId="{7F3B9DAD-FCD0-44AD-B4DA-C63D3AA1CBF9}" destId="{DF6BE9BF-9DA4-4092-A32D-0B432306960B}" srcOrd="1" destOrd="0" parTransId="{646B1ACC-FBF5-4D8B-BE24-5F466A6BB2AA}" sibTransId="{905A5385-2BB1-41EA-9594-0C7A5106499E}"/>
    <dgm:cxn modelId="{35ECBDDD-A8C6-4843-8011-7AD54C354DB1}" type="presOf" srcId="{D46A6660-57C8-49BE-9D11-7A34B23BDBC9}" destId="{41476B54-E769-42B4-B0D5-3971A2438FD2}" srcOrd="0" destOrd="0" presId="urn:microsoft.com/office/officeart/2005/8/layout/funnel1"/>
    <dgm:cxn modelId="{6FEA71EC-B7EE-4250-A3B0-3ED3D0B6DD1C}" type="presOf" srcId="{7EC8E7C0-F2A7-4A52-AF92-004AF6172DA3}" destId="{B49939C3-132D-4659-9AA8-59329B253E0B}" srcOrd="0" destOrd="0" presId="urn:microsoft.com/office/officeart/2005/8/layout/funnel1"/>
    <dgm:cxn modelId="{F91E2DEE-5165-4C0E-A540-6819CBF31D98}" srcId="{7F3B9DAD-FCD0-44AD-B4DA-C63D3AA1CBF9}" destId="{7EC8E7C0-F2A7-4A52-AF92-004AF6172DA3}" srcOrd="3" destOrd="0" parTransId="{8106A16E-BC3C-4219-A1CF-B31CAA21D7E3}" sibTransId="{74742916-BC0B-4FC0-BE27-DD517C09EE1C}"/>
    <dgm:cxn modelId="{99C6DA08-5FC3-485F-81DF-5B08A1526CF5}" type="presParOf" srcId="{FCC629C4-0E5B-4F10-BE0B-77D6A1D3B559}" destId="{82A5F867-13CC-4490-BF6E-4FCA9954CC2D}" srcOrd="0" destOrd="0" presId="urn:microsoft.com/office/officeart/2005/8/layout/funnel1"/>
    <dgm:cxn modelId="{525097E3-384A-40D2-94F4-EB4576423591}" type="presParOf" srcId="{FCC629C4-0E5B-4F10-BE0B-77D6A1D3B559}" destId="{6E50F77E-4185-400A-B2B6-B55686B2F109}" srcOrd="1" destOrd="0" presId="urn:microsoft.com/office/officeart/2005/8/layout/funnel1"/>
    <dgm:cxn modelId="{FF26EF0E-3CB9-4AAB-BEE3-C1F11C40E4BD}" type="presParOf" srcId="{FCC629C4-0E5B-4F10-BE0B-77D6A1D3B559}" destId="{B49939C3-132D-4659-9AA8-59329B253E0B}" srcOrd="2" destOrd="0" presId="urn:microsoft.com/office/officeart/2005/8/layout/funnel1"/>
    <dgm:cxn modelId="{42E1163F-4E68-4FE0-9868-2B4BAA116C0C}" type="presParOf" srcId="{FCC629C4-0E5B-4F10-BE0B-77D6A1D3B559}" destId="{41476B54-E769-42B4-B0D5-3971A2438FD2}" srcOrd="3" destOrd="0" presId="urn:microsoft.com/office/officeart/2005/8/layout/funnel1"/>
    <dgm:cxn modelId="{581ED238-93D0-43EA-BF58-05758468879C}" type="presParOf" srcId="{FCC629C4-0E5B-4F10-BE0B-77D6A1D3B559}" destId="{F4D9497F-6303-41AD-AC6F-3120636032BD}" srcOrd="4" destOrd="0" presId="urn:microsoft.com/office/officeart/2005/8/layout/funnel1"/>
    <dgm:cxn modelId="{C3D244B7-4B9D-4323-A555-19B31F6807AA}" type="presParOf" srcId="{FCC629C4-0E5B-4F10-BE0B-77D6A1D3B559}" destId="{8A65D2D3-306C-422F-B19A-B0B2983B3E19}" srcOrd="5" destOrd="0" presId="urn:microsoft.com/office/officeart/2005/8/layout/funnel1"/>
    <dgm:cxn modelId="{A21310D5-5907-4AA6-B76F-89D1462BB80D}" type="presParOf" srcId="{FCC629C4-0E5B-4F10-BE0B-77D6A1D3B559}" destId="{181B1C21-9D43-4E2C-B6C5-8180F60E5C7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2FE9238-4654-413B-98F8-C5480EAF4E3C}" type="doc">
      <dgm:prSet loTypeId="urn:microsoft.com/office/officeart/2005/8/layout/pyramid1" loCatId="pyramid" qsTypeId="urn:microsoft.com/office/officeart/2005/8/quickstyle/simple1" qsCatId="simple" csTypeId="urn:microsoft.com/office/officeart/2005/8/colors/accent1_2" csCatId="accent1" phldr="1"/>
      <dgm:spPr/>
    </dgm:pt>
    <dgm:pt modelId="{18FA36A1-F624-4C49-B666-3C2506480B22}">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itchFamily="34" charset="0"/>
          </a:endParaRPr>
        </a:p>
      </dgm:t>
    </dgm:pt>
    <dgm:pt modelId="{4F7EB33C-0BAD-4669-B09F-0F6BF0D81D7F}" type="parTrans" cxnId="{6600FC92-BAA7-4B90-BFBF-A2D42B49AAA1}">
      <dgm:prSet/>
      <dgm:spPr/>
      <dgm:t>
        <a:bodyPr/>
        <a:lstStyle/>
        <a:p>
          <a:endParaRPr lang="en-US" sz="2800"/>
        </a:p>
      </dgm:t>
    </dgm:pt>
    <dgm:pt modelId="{4072DBF0-AAAE-4FE8-9646-090F56DB14A9}" type="sibTrans" cxnId="{6600FC92-BAA7-4B90-BFBF-A2D42B49AAA1}">
      <dgm:prSet/>
      <dgm:spPr/>
      <dgm:t>
        <a:bodyPr/>
        <a:lstStyle/>
        <a:p>
          <a:endParaRPr lang="en-US" sz="2800"/>
        </a:p>
      </dgm:t>
    </dgm:pt>
    <dgm:pt modelId="{5422D619-2EC1-49CF-9731-EF3B2C6BCC45}">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rPr>
            <a:t>Learning</a:t>
          </a:r>
        </a:p>
      </dgm:t>
    </dgm:pt>
    <dgm:pt modelId="{AA5B472C-035E-4CC0-B2AB-80E6283BAAA3}" type="parTrans" cxnId="{4EBB9D43-9785-475F-AFB1-0C4A75B03283}">
      <dgm:prSet/>
      <dgm:spPr/>
      <dgm:t>
        <a:bodyPr/>
        <a:lstStyle/>
        <a:p>
          <a:endParaRPr lang="en-US" sz="2800"/>
        </a:p>
      </dgm:t>
    </dgm:pt>
    <dgm:pt modelId="{756633D9-BBA2-4520-84A7-D0BFC2EF36D8}" type="sibTrans" cxnId="{4EBB9D43-9785-475F-AFB1-0C4A75B03283}">
      <dgm:prSet/>
      <dgm:spPr/>
      <dgm:t>
        <a:bodyPr/>
        <a:lstStyle/>
        <a:p>
          <a:endParaRPr lang="en-US" sz="2800"/>
        </a:p>
      </dgm:t>
    </dgm:pt>
    <dgm:pt modelId="{9400314A-845E-4181-A025-F8F4071D8626}">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rPr>
            <a:t>Reporting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rPr>
            <a:t>(Formal &amp; Informal)</a:t>
          </a:r>
        </a:p>
      </dgm:t>
    </dgm:pt>
    <dgm:pt modelId="{5F4894B4-E6B6-4EF5-AAF7-0EA195F8BFB1}" type="parTrans" cxnId="{B5BBB742-81CD-463B-A306-157B64322AA9}">
      <dgm:prSet/>
      <dgm:spPr/>
      <dgm:t>
        <a:bodyPr/>
        <a:lstStyle/>
        <a:p>
          <a:endParaRPr lang="en-US" sz="2800"/>
        </a:p>
      </dgm:t>
    </dgm:pt>
    <dgm:pt modelId="{6CC156EF-9AE2-438B-AACB-91E33C9F5F73}" type="sibTrans" cxnId="{B5BBB742-81CD-463B-A306-157B64322AA9}">
      <dgm:prSet/>
      <dgm:spPr/>
      <dgm:t>
        <a:bodyPr/>
        <a:lstStyle/>
        <a:p>
          <a:endParaRPr lang="en-US" sz="2800"/>
        </a:p>
      </dgm:t>
    </dgm:pt>
    <dgm:pt modelId="{FE60B17E-7DF8-4250-977A-B04940D15CB0}">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rPr>
            <a:t>Just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rPr>
            <a:t>(Shared Accountability/Trust)</a:t>
          </a:r>
        </a:p>
      </dgm:t>
    </dgm:pt>
    <dgm:pt modelId="{8E5D2A80-B93E-45DE-A250-DA6A666F5C9F}" type="parTrans" cxnId="{31E8F3E4-BF38-4E06-99C7-8B259734A620}">
      <dgm:prSet/>
      <dgm:spPr/>
      <dgm:t>
        <a:bodyPr/>
        <a:lstStyle/>
        <a:p>
          <a:endParaRPr lang="en-US" sz="2800"/>
        </a:p>
      </dgm:t>
    </dgm:pt>
    <dgm:pt modelId="{F47C0DBC-6565-4E9D-86DC-1C8D9A639379}" type="sibTrans" cxnId="{31E8F3E4-BF38-4E06-99C7-8B259734A620}">
      <dgm:prSet/>
      <dgm:spPr/>
      <dgm:t>
        <a:bodyPr/>
        <a:lstStyle/>
        <a:p>
          <a:endParaRPr lang="en-US" sz="2800"/>
        </a:p>
      </dgm:t>
    </dgm:pt>
    <dgm:pt modelId="{2EA750F2-2ABC-43D0-9925-966BE82F3D2A}">
      <dgm:prSet custT="1"/>
      <dgm:spPr>
        <a:solidFill>
          <a:schemeClr val="accent1">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rPr>
            <a:t>Flexible </a:t>
          </a:r>
          <a:r>
            <a:rPr kumimoji="0" lang="en-US" altLang="en-US" sz="2000" b="1" i="0" u="none" strike="noStrike" cap="none" normalizeH="0" baseline="0" dirty="0">
              <a:ln>
                <a:noFill/>
              </a:ln>
              <a:solidFill>
                <a:schemeClr val="bg1"/>
              </a:solidFill>
              <a:effectLst>
                <a:outerShdw blurRad="38100" dist="38100" dir="2700000" algn="tl">
                  <a:srgbClr val="000000"/>
                </a:outerShdw>
              </a:effectLst>
              <a:latin typeface="Arial" pitchFamily="34" charset="0"/>
            </a:rPr>
            <a:t>(Teamwork)</a:t>
          </a:r>
          <a:endParaRPr kumimoji="0" lang="en-US" altLang="en-US" sz="2400" b="1" i="0" u="none" strike="noStrike" cap="none" normalizeH="0" baseline="0" dirty="0">
            <a:ln>
              <a:noFill/>
            </a:ln>
            <a:solidFill>
              <a:schemeClr val="bg1"/>
            </a:solidFill>
            <a:effectLst>
              <a:outerShdw blurRad="38100" dist="38100" dir="2700000" algn="tl">
                <a:srgbClr val="000000"/>
              </a:outerShdw>
            </a:effectLst>
            <a:latin typeface="Arial" pitchFamily="34" charset="0"/>
          </a:endParaRPr>
        </a:p>
      </dgm:t>
    </dgm:pt>
    <dgm:pt modelId="{2C6BFFD6-A7C1-4387-AD52-3C76DDB70564}" type="parTrans" cxnId="{06C43771-653F-4A79-A4D8-0B9E2630B641}">
      <dgm:prSet/>
      <dgm:spPr/>
      <dgm:t>
        <a:bodyPr/>
        <a:lstStyle/>
        <a:p>
          <a:endParaRPr lang="en-US" sz="2800"/>
        </a:p>
      </dgm:t>
    </dgm:pt>
    <dgm:pt modelId="{3559B3BB-15C0-460D-8891-F126C03E6537}" type="sibTrans" cxnId="{06C43771-653F-4A79-A4D8-0B9E2630B641}">
      <dgm:prSet/>
      <dgm:spPr/>
      <dgm:t>
        <a:bodyPr/>
        <a:lstStyle/>
        <a:p>
          <a:endParaRPr lang="en-US" sz="2800"/>
        </a:p>
      </dgm:t>
    </dgm:pt>
    <dgm:pt modelId="{AEFC76C7-23CB-4A3B-B8BD-F6F21E099C7B}" type="pres">
      <dgm:prSet presAssocID="{B2FE9238-4654-413B-98F8-C5480EAF4E3C}" presName="Name0" presStyleCnt="0">
        <dgm:presLayoutVars>
          <dgm:dir/>
          <dgm:animLvl val="lvl"/>
          <dgm:resizeHandles val="exact"/>
        </dgm:presLayoutVars>
      </dgm:prSet>
      <dgm:spPr/>
    </dgm:pt>
    <dgm:pt modelId="{2F4E0B61-0130-4702-BB32-B94FE83FAE09}" type="pres">
      <dgm:prSet presAssocID="{18FA36A1-F624-4C49-B666-3C2506480B22}" presName="Name8" presStyleCnt="0"/>
      <dgm:spPr/>
    </dgm:pt>
    <dgm:pt modelId="{7A23A157-4A63-4961-9B83-B8B56B83CB07}" type="pres">
      <dgm:prSet presAssocID="{18FA36A1-F624-4C49-B666-3C2506480B22}" presName="level" presStyleLbl="node1" presStyleIdx="0" presStyleCnt="5" custLinFactNeighborX="0" custLinFactNeighborY="-4357">
        <dgm:presLayoutVars>
          <dgm:chMax val="1"/>
          <dgm:bulletEnabled val="1"/>
        </dgm:presLayoutVars>
      </dgm:prSet>
      <dgm:spPr/>
    </dgm:pt>
    <dgm:pt modelId="{2C0AC00D-15FA-486B-BA80-7D4998C40C43}" type="pres">
      <dgm:prSet presAssocID="{18FA36A1-F624-4C49-B666-3C2506480B22}" presName="levelTx" presStyleLbl="revTx" presStyleIdx="0" presStyleCnt="0">
        <dgm:presLayoutVars>
          <dgm:chMax val="1"/>
          <dgm:bulletEnabled val="1"/>
        </dgm:presLayoutVars>
      </dgm:prSet>
      <dgm:spPr/>
    </dgm:pt>
    <dgm:pt modelId="{3A46E701-7CA7-41A5-975F-E835EBF273BE}" type="pres">
      <dgm:prSet presAssocID="{5422D619-2EC1-49CF-9731-EF3B2C6BCC45}" presName="Name8" presStyleCnt="0"/>
      <dgm:spPr/>
    </dgm:pt>
    <dgm:pt modelId="{8D8F94B3-2567-4356-BCF0-74FA924F5CF6}" type="pres">
      <dgm:prSet presAssocID="{5422D619-2EC1-49CF-9731-EF3B2C6BCC45}" presName="level" presStyleLbl="node1" presStyleIdx="1" presStyleCnt="5">
        <dgm:presLayoutVars>
          <dgm:chMax val="1"/>
          <dgm:bulletEnabled val="1"/>
        </dgm:presLayoutVars>
      </dgm:prSet>
      <dgm:spPr/>
    </dgm:pt>
    <dgm:pt modelId="{F59312E6-487E-449E-939E-1C39FBF8088B}" type="pres">
      <dgm:prSet presAssocID="{5422D619-2EC1-49CF-9731-EF3B2C6BCC45}" presName="levelTx" presStyleLbl="revTx" presStyleIdx="0" presStyleCnt="0">
        <dgm:presLayoutVars>
          <dgm:chMax val="1"/>
          <dgm:bulletEnabled val="1"/>
        </dgm:presLayoutVars>
      </dgm:prSet>
      <dgm:spPr/>
    </dgm:pt>
    <dgm:pt modelId="{021F08BC-D483-4A47-9049-1683B78D7110}" type="pres">
      <dgm:prSet presAssocID="{2EA750F2-2ABC-43D0-9925-966BE82F3D2A}" presName="Name8" presStyleCnt="0"/>
      <dgm:spPr/>
    </dgm:pt>
    <dgm:pt modelId="{2FB1D200-6D57-44E0-82AF-5FDE0E88C527}" type="pres">
      <dgm:prSet presAssocID="{2EA750F2-2ABC-43D0-9925-966BE82F3D2A}" presName="level" presStyleLbl="node1" presStyleIdx="2" presStyleCnt="5" custLinFactNeighborY="697">
        <dgm:presLayoutVars>
          <dgm:chMax val="1"/>
          <dgm:bulletEnabled val="1"/>
        </dgm:presLayoutVars>
      </dgm:prSet>
      <dgm:spPr/>
    </dgm:pt>
    <dgm:pt modelId="{7F74B394-2099-4901-8F02-9E70F3DFBC5C}" type="pres">
      <dgm:prSet presAssocID="{2EA750F2-2ABC-43D0-9925-966BE82F3D2A}" presName="levelTx" presStyleLbl="revTx" presStyleIdx="0" presStyleCnt="0">
        <dgm:presLayoutVars>
          <dgm:chMax val="1"/>
          <dgm:bulletEnabled val="1"/>
        </dgm:presLayoutVars>
      </dgm:prSet>
      <dgm:spPr/>
    </dgm:pt>
    <dgm:pt modelId="{CC4C9567-E8E7-4429-BCCE-AF8B9C691A87}" type="pres">
      <dgm:prSet presAssocID="{9400314A-845E-4181-A025-F8F4071D8626}" presName="Name8" presStyleCnt="0"/>
      <dgm:spPr/>
    </dgm:pt>
    <dgm:pt modelId="{8C31D0B0-AD28-418B-B787-8F63FC59FB07}" type="pres">
      <dgm:prSet presAssocID="{9400314A-845E-4181-A025-F8F4071D8626}" presName="level" presStyleLbl="node1" presStyleIdx="3" presStyleCnt="5" custLinFactNeighborY="697">
        <dgm:presLayoutVars>
          <dgm:chMax val="1"/>
          <dgm:bulletEnabled val="1"/>
        </dgm:presLayoutVars>
      </dgm:prSet>
      <dgm:spPr/>
    </dgm:pt>
    <dgm:pt modelId="{C84AE12A-7ECF-4BEB-8C06-9BE9E138AD37}" type="pres">
      <dgm:prSet presAssocID="{9400314A-845E-4181-A025-F8F4071D8626}" presName="levelTx" presStyleLbl="revTx" presStyleIdx="0" presStyleCnt="0">
        <dgm:presLayoutVars>
          <dgm:chMax val="1"/>
          <dgm:bulletEnabled val="1"/>
        </dgm:presLayoutVars>
      </dgm:prSet>
      <dgm:spPr/>
    </dgm:pt>
    <dgm:pt modelId="{8BA75100-A480-4A78-9304-5289AD58526F}" type="pres">
      <dgm:prSet presAssocID="{FE60B17E-7DF8-4250-977A-B04940D15CB0}" presName="Name8" presStyleCnt="0"/>
      <dgm:spPr/>
    </dgm:pt>
    <dgm:pt modelId="{0A0A43C8-BBE8-440F-8C94-ACE0E042181D}" type="pres">
      <dgm:prSet presAssocID="{FE60B17E-7DF8-4250-977A-B04940D15CB0}" presName="level" presStyleLbl="node1" presStyleIdx="4" presStyleCnt="5" custLinFactNeighborY="697">
        <dgm:presLayoutVars>
          <dgm:chMax val="1"/>
          <dgm:bulletEnabled val="1"/>
        </dgm:presLayoutVars>
      </dgm:prSet>
      <dgm:spPr/>
    </dgm:pt>
    <dgm:pt modelId="{3D3256D6-84EA-4E67-B6AF-436A07C5EB19}" type="pres">
      <dgm:prSet presAssocID="{FE60B17E-7DF8-4250-977A-B04940D15CB0}" presName="levelTx" presStyleLbl="revTx" presStyleIdx="0" presStyleCnt="0">
        <dgm:presLayoutVars>
          <dgm:chMax val="1"/>
          <dgm:bulletEnabled val="1"/>
        </dgm:presLayoutVars>
      </dgm:prSet>
      <dgm:spPr/>
    </dgm:pt>
  </dgm:ptLst>
  <dgm:cxnLst>
    <dgm:cxn modelId="{3343A115-DD84-4381-ADAD-54B7E15DC65C}" type="presOf" srcId="{9400314A-845E-4181-A025-F8F4071D8626}" destId="{8C31D0B0-AD28-418B-B787-8F63FC59FB07}" srcOrd="0" destOrd="0" presId="urn:microsoft.com/office/officeart/2005/8/layout/pyramid1"/>
    <dgm:cxn modelId="{4A28BA41-CF89-468E-B7F5-F8FB923A180E}" type="presOf" srcId="{FE60B17E-7DF8-4250-977A-B04940D15CB0}" destId="{0A0A43C8-BBE8-440F-8C94-ACE0E042181D}" srcOrd="0" destOrd="0" presId="urn:microsoft.com/office/officeart/2005/8/layout/pyramid1"/>
    <dgm:cxn modelId="{B5BBB742-81CD-463B-A306-157B64322AA9}" srcId="{B2FE9238-4654-413B-98F8-C5480EAF4E3C}" destId="{9400314A-845E-4181-A025-F8F4071D8626}" srcOrd="3" destOrd="0" parTransId="{5F4894B4-E6B6-4EF5-AAF7-0EA195F8BFB1}" sibTransId="{6CC156EF-9AE2-438B-AACB-91E33C9F5F73}"/>
    <dgm:cxn modelId="{4EBB9D43-9785-475F-AFB1-0C4A75B03283}" srcId="{B2FE9238-4654-413B-98F8-C5480EAF4E3C}" destId="{5422D619-2EC1-49CF-9731-EF3B2C6BCC45}" srcOrd="1" destOrd="0" parTransId="{AA5B472C-035E-4CC0-B2AB-80E6283BAAA3}" sibTransId="{756633D9-BBA2-4520-84A7-D0BFC2EF36D8}"/>
    <dgm:cxn modelId="{06C43771-653F-4A79-A4D8-0B9E2630B641}" srcId="{B2FE9238-4654-413B-98F8-C5480EAF4E3C}" destId="{2EA750F2-2ABC-43D0-9925-966BE82F3D2A}" srcOrd="2" destOrd="0" parTransId="{2C6BFFD6-A7C1-4387-AD52-3C76DDB70564}" sibTransId="{3559B3BB-15C0-460D-8891-F126C03E6537}"/>
    <dgm:cxn modelId="{4BED5471-3769-4B70-8648-AED040C86F28}" type="presOf" srcId="{9400314A-845E-4181-A025-F8F4071D8626}" destId="{C84AE12A-7ECF-4BEB-8C06-9BE9E138AD37}" srcOrd="1" destOrd="0" presId="urn:microsoft.com/office/officeart/2005/8/layout/pyramid1"/>
    <dgm:cxn modelId="{D5EF0B8F-8B5B-41F9-9E35-459465193F13}" type="presOf" srcId="{2EA750F2-2ABC-43D0-9925-966BE82F3D2A}" destId="{7F74B394-2099-4901-8F02-9E70F3DFBC5C}" srcOrd="1" destOrd="0" presId="urn:microsoft.com/office/officeart/2005/8/layout/pyramid1"/>
    <dgm:cxn modelId="{6600FC92-BAA7-4B90-BFBF-A2D42B49AAA1}" srcId="{B2FE9238-4654-413B-98F8-C5480EAF4E3C}" destId="{18FA36A1-F624-4C49-B666-3C2506480B22}" srcOrd="0" destOrd="0" parTransId="{4F7EB33C-0BAD-4669-B09F-0F6BF0D81D7F}" sibTransId="{4072DBF0-AAAE-4FE8-9646-090F56DB14A9}"/>
    <dgm:cxn modelId="{4BCF2EB1-2DA8-4819-A0CE-82371421FE1C}" type="presOf" srcId="{2EA750F2-2ABC-43D0-9925-966BE82F3D2A}" destId="{2FB1D200-6D57-44E0-82AF-5FDE0E88C527}" srcOrd="0" destOrd="0" presId="urn:microsoft.com/office/officeart/2005/8/layout/pyramid1"/>
    <dgm:cxn modelId="{3F323DC6-88FB-495F-BCEA-B8135C6F2A53}" type="presOf" srcId="{B2FE9238-4654-413B-98F8-C5480EAF4E3C}" destId="{AEFC76C7-23CB-4A3B-B8BD-F6F21E099C7B}" srcOrd="0" destOrd="0" presId="urn:microsoft.com/office/officeart/2005/8/layout/pyramid1"/>
    <dgm:cxn modelId="{86038ACF-BBA8-4517-BBB9-68C829965E82}" type="presOf" srcId="{18FA36A1-F624-4C49-B666-3C2506480B22}" destId="{7A23A157-4A63-4961-9B83-B8B56B83CB07}" srcOrd="0" destOrd="0" presId="urn:microsoft.com/office/officeart/2005/8/layout/pyramid1"/>
    <dgm:cxn modelId="{555DA5D6-5D10-406E-BA5C-61B56F9D958C}" type="presOf" srcId="{5422D619-2EC1-49CF-9731-EF3B2C6BCC45}" destId="{F59312E6-487E-449E-939E-1C39FBF8088B}" srcOrd="1" destOrd="0" presId="urn:microsoft.com/office/officeart/2005/8/layout/pyramid1"/>
    <dgm:cxn modelId="{2F27D5DC-9A75-4C0F-B057-106559A432E3}" type="presOf" srcId="{5422D619-2EC1-49CF-9731-EF3B2C6BCC45}" destId="{8D8F94B3-2567-4356-BCF0-74FA924F5CF6}" srcOrd="0" destOrd="0" presId="urn:microsoft.com/office/officeart/2005/8/layout/pyramid1"/>
    <dgm:cxn modelId="{31E8F3E4-BF38-4E06-99C7-8B259734A620}" srcId="{B2FE9238-4654-413B-98F8-C5480EAF4E3C}" destId="{FE60B17E-7DF8-4250-977A-B04940D15CB0}" srcOrd="4" destOrd="0" parTransId="{8E5D2A80-B93E-45DE-A250-DA6A666F5C9F}" sibTransId="{F47C0DBC-6565-4E9D-86DC-1C8D9A639379}"/>
    <dgm:cxn modelId="{8C2879F0-1D00-4B77-892E-C3D8B7FDEC7C}" type="presOf" srcId="{18FA36A1-F624-4C49-B666-3C2506480B22}" destId="{2C0AC00D-15FA-486B-BA80-7D4998C40C43}" srcOrd="1" destOrd="0" presId="urn:microsoft.com/office/officeart/2005/8/layout/pyramid1"/>
    <dgm:cxn modelId="{99675AF8-05E9-415F-AC24-713333D5EDCE}" type="presOf" srcId="{FE60B17E-7DF8-4250-977A-B04940D15CB0}" destId="{3D3256D6-84EA-4E67-B6AF-436A07C5EB19}" srcOrd="1" destOrd="0" presId="urn:microsoft.com/office/officeart/2005/8/layout/pyramid1"/>
    <dgm:cxn modelId="{714D7D1A-84D4-45E9-AC7D-45B959FC97D0}" type="presParOf" srcId="{AEFC76C7-23CB-4A3B-B8BD-F6F21E099C7B}" destId="{2F4E0B61-0130-4702-BB32-B94FE83FAE09}" srcOrd="0" destOrd="0" presId="urn:microsoft.com/office/officeart/2005/8/layout/pyramid1"/>
    <dgm:cxn modelId="{85BEDD13-4B8B-4540-9022-A9AFD48988AB}" type="presParOf" srcId="{2F4E0B61-0130-4702-BB32-B94FE83FAE09}" destId="{7A23A157-4A63-4961-9B83-B8B56B83CB07}" srcOrd="0" destOrd="0" presId="urn:microsoft.com/office/officeart/2005/8/layout/pyramid1"/>
    <dgm:cxn modelId="{D71BCC16-A48C-4BB3-ADBB-7330D68299E8}" type="presParOf" srcId="{2F4E0B61-0130-4702-BB32-B94FE83FAE09}" destId="{2C0AC00D-15FA-486B-BA80-7D4998C40C43}" srcOrd="1" destOrd="0" presId="urn:microsoft.com/office/officeart/2005/8/layout/pyramid1"/>
    <dgm:cxn modelId="{E52388D8-BEE7-4E61-ADC4-92B95AAAFC54}" type="presParOf" srcId="{AEFC76C7-23CB-4A3B-B8BD-F6F21E099C7B}" destId="{3A46E701-7CA7-41A5-975F-E835EBF273BE}" srcOrd="1" destOrd="0" presId="urn:microsoft.com/office/officeart/2005/8/layout/pyramid1"/>
    <dgm:cxn modelId="{BD2173F1-BF76-4920-81A8-64F9B2B79CD1}" type="presParOf" srcId="{3A46E701-7CA7-41A5-975F-E835EBF273BE}" destId="{8D8F94B3-2567-4356-BCF0-74FA924F5CF6}" srcOrd="0" destOrd="0" presId="urn:microsoft.com/office/officeart/2005/8/layout/pyramid1"/>
    <dgm:cxn modelId="{9C80EB40-AAFB-4BC9-88DF-3B96E479BC34}" type="presParOf" srcId="{3A46E701-7CA7-41A5-975F-E835EBF273BE}" destId="{F59312E6-487E-449E-939E-1C39FBF8088B}" srcOrd="1" destOrd="0" presId="urn:microsoft.com/office/officeart/2005/8/layout/pyramid1"/>
    <dgm:cxn modelId="{D0F5B879-F474-4E64-AABE-BFCCC9F27263}" type="presParOf" srcId="{AEFC76C7-23CB-4A3B-B8BD-F6F21E099C7B}" destId="{021F08BC-D483-4A47-9049-1683B78D7110}" srcOrd="2" destOrd="0" presId="urn:microsoft.com/office/officeart/2005/8/layout/pyramid1"/>
    <dgm:cxn modelId="{D0703A15-BEAC-45E7-B981-F724106BC791}" type="presParOf" srcId="{021F08BC-D483-4A47-9049-1683B78D7110}" destId="{2FB1D200-6D57-44E0-82AF-5FDE0E88C527}" srcOrd="0" destOrd="0" presId="urn:microsoft.com/office/officeart/2005/8/layout/pyramid1"/>
    <dgm:cxn modelId="{29888353-C7A4-457B-9FD6-141594624506}" type="presParOf" srcId="{021F08BC-D483-4A47-9049-1683B78D7110}" destId="{7F74B394-2099-4901-8F02-9E70F3DFBC5C}" srcOrd="1" destOrd="0" presId="urn:microsoft.com/office/officeart/2005/8/layout/pyramid1"/>
    <dgm:cxn modelId="{A9C26BD3-8A57-4931-9A66-317B8BA8BCAA}" type="presParOf" srcId="{AEFC76C7-23CB-4A3B-B8BD-F6F21E099C7B}" destId="{CC4C9567-E8E7-4429-BCCE-AF8B9C691A87}" srcOrd="3" destOrd="0" presId="urn:microsoft.com/office/officeart/2005/8/layout/pyramid1"/>
    <dgm:cxn modelId="{B7193E41-A27D-4012-9C11-1748821D5E2D}" type="presParOf" srcId="{CC4C9567-E8E7-4429-BCCE-AF8B9C691A87}" destId="{8C31D0B0-AD28-418B-B787-8F63FC59FB07}" srcOrd="0" destOrd="0" presId="urn:microsoft.com/office/officeart/2005/8/layout/pyramid1"/>
    <dgm:cxn modelId="{30BD5ADA-FCCC-45CB-A471-F16BD935569D}" type="presParOf" srcId="{CC4C9567-E8E7-4429-BCCE-AF8B9C691A87}" destId="{C84AE12A-7ECF-4BEB-8C06-9BE9E138AD37}" srcOrd="1" destOrd="0" presId="urn:microsoft.com/office/officeart/2005/8/layout/pyramid1"/>
    <dgm:cxn modelId="{9404A9B9-2133-47AF-AED1-F9FCBA77207F}" type="presParOf" srcId="{AEFC76C7-23CB-4A3B-B8BD-F6F21E099C7B}" destId="{8BA75100-A480-4A78-9304-5289AD58526F}" srcOrd="4" destOrd="0" presId="urn:microsoft.com/office/officeart/2005/8/layout/pyramid1"/>
    <dgm:cxn modelId="{EEA00CC7-D74E-445D-A389-A3523E5BA295}" type="presParOf" srcId="{8BA75100-A480-4A78-9304-5289AD58526F}" destId="{0A0A43C8-BBE8-440F-8C94-ACE0E042181D}" srcOrd="0" destOrd="0" presId="urn:microsoft.com/office/officeart/2005/8/layout/pyramid1"/>
    <dgm:cxn modelId="{82AE6A76-6C69-41CE-8C76-026067EF8239}" type="presParOf" srcId="{8BA75100-A480-4A78-9304-5289AD58526F}" destId="{3D3256D6-84EA-4E67-B6AF-436A07C5EB1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B1B1CD-F47D-4B6B-BEB4-79D20F1429B1}"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FA22CDDD-FF4B-4B38-84DE-CA2B8F82DF96}">
      <dgm:prSet phldrT="[Text]" custT="1"/>
      <dgm:spPr/>
      <dgm:t>
        <a:bodyPr/>
        <a:lstStyle/>
        <a:p>
          <a:pPr algn="l"/>
          <a:r>
            <a:rPr lang="en-US" sz="2000" dirty="0"/>
            <a:t>A bad outcome caused by human error may  result in punishment of an individual without redesigning the system to decrease the risk of the human error. </a:t>
          </a:r>
        </a:p>
      </dgm:t>
    </dgm:pt>
    <dgm:pt modelId="{38296032-9114-48A4-9D89-29520C296F4E}" type="parTrans" cxnId="{9397BBB8-42E3-4237-B9D8-50486366A7B2}">
      <dgm:prSet/>
      <dgm:spPr/>
      <dgm:t>
        <a:bodyPr/>
        <a:lstStyle/>
        <a:p>
          <a:endParaRPr lang="en-US"/>
        </a:p>
      </dgm:t>
    </dgm:pt>
    <dgm:pt modelId="{87A7E009-E64F-4D83-A500-37E6BE7B7C10}" type="sibTrans" cxnId="{9397BBB8-42E3-4237-B9D8-50486366A7B2}">
      <dgm:prSet/>
      <dgm:spPr/>
      <dgm:t>
        <a:bodyPr/>
        <a:lstStyle/>
        <a:p>
          <a:endParaRPr lang="en-US"/>
        </a:p>
      </dgm:t>
    </dgm:pt>
    <dgm:pt modelId="{37660E8D-F7F8-488B-91F4-DE1ABD6EEE06}">
      <dgm:prSet phldrT="[Text]"/>
      <dgm:spPr/>
      <dgm:t>
        <a:bodyPr/>
        <a:lstStyle/>
        <a:p>
          <a:pPr algn="l"/>
          <a:r>
            <a:rPr lang="en-US" dirty="0"/>
            <a:t>Lack of a bad outcome may perpetuate at-risk behaviors if managers do not redesign the system or hold individuals accountable.</a:t>
          </a:r>
        </a:p>
      </dgm:t>
    </dgm:pt>
    <dgm:pt modelId="{E3D8ED9B-7326-4CF9-B326-426888C2CD7A}" type="parTrans" cxnId="{8B09DA59-A404-488A-BDFD-EE8C1A349714}">
      <dgm:prSet/>
      <dgm:spPr/>
      <dgm:t>
        <a:bodyPr/>
        <a:lstStyle/>
        <a:p>
          <a:endParaRPr lang="en-US"/>
        </a:p>
      </dgm:t>
    </dgm:pt>
    <dgm:pt modelId="{5572C0D4-88D3-41AE-8F0A-70D23CEDF8CD}" type="sibTrans" cxnId="{8B09DA59-A404-488A-BDFD-EE8C1A349714}">
      <dgm:prSet/>
      <dgm:spPr/>
      <dgm:t>
        <a:bodyPr/>
        <a:lstStyle/>
        <a:p>
          <a:endParaRPr lang="en-US"/>
        </a:p>
      </dgm:t>
    </dgm:pt>
    <dgm:pt modelId="{DCA0255C-6DB1-46F2-AA64-05EBBD537BBE}" type="pres">
      <dgm:prSet presAssocID="{8EB1B1CD-F47D-4B6B-BEB4-79D20F1429B1}" presName="diagram" presStyleCnt="0">
        <dgm:presLayoutVars>
          <dgm:dir/>
          <dgm:resizeHandles val="exact"/>
        </dgm:presLayoutVars>
      </dgm:prSet>
      <dgm:spPr/>
    </dgm:pt>
    <dgm:pt modelId="{BD395067-EF76-4E02-989A-47C2A6A51AF3}" type="pres">
      <dgm:prSet presAssocID="{FA22CDDD-FF4B-4B38-84DE-CA2B8F82DF96}" presName="arrow" presStyleLbl="node1" presStyleIdx="0" presStyleCnt="2">
        <dgm:presLayoutVars>
          <dgm:bulletEnabled val="1"/>
        </dgm:presLayoutVars>
      </dgm:prSet>
      <dgm:spPr/>
    </dgm:pt>
    <dgm:pt modelId="{7CD20B1F-DB6C-4810-B591-8A27B12D2C84}" type="pres">
      <dgm:prSet presAssocID="{37660E8D-F7F8-488B-91F4-DE1ABD6EEE06}" presName="arrow" presStyleLbl="node1" presStyleIdx="1" presStyleCnt="2">
        <dgm:presLayoutVars>
          <dgm:bulletEnabled val="1"/>
        </dgm:presLayoutVars>
      </dgm:prSet>
      <dgm:spPr/>
    </dgm:pt>
  </dgm:ptLst>
  <dgm:cxnLst>
    <dgm:cxn modelId="{D4F95601-A21E-4BC1-9BEF-4CD72F6C0FE6}" type="presOf" srcId="{8EB1B1CD-F47D-4B6B-BEB4-79D20F1429B1}" destId="{DCA0255C-6DB1-46F2-AA64-05EBBD537BBE}" srcOrd="0" destOrd="0" presId="urn:microsoft.com/office/officeart/2005/8/layout/arrow5"/>
    <dgm:cxn modelId="{8B09DA59-A404-488A-BDFD-EE8C1A349714}" srcId="{8EB1B1CD-F47D-4B6B-BEB4-79D20F1429B1}" destId="{37660E8D-F7F8-488B-91F4-DE1ABD6EEE06}" srcOrd="1" destOrd="0" parTransId="{E3D8ED9B-7326-4CF9-B326-426888C2CD7A}" sibTransId="{5572C0D4-88D3-41AE-8F0A-70D23CEDF8CD}"/>
    <dgm:cxn modelId="{882E7381-60B3-4D99-8EC8-1927FDDE00E1}" type="presOf" srcId="{37660E8D-F7F8-488B-91F4-DE1ABD6EEE06}" destId="{7CD20B1F-DB6C-4810-B591-8A27B12D2C84}" srcOrd="0" destOrd="0" presId="urn:microsoft.com/office/officeart/2005/8/layout/arrow5"/>
    <dgm:cxn modelId="{9397BBB8-42E3-4237-B9D8-50486366A7B2}" srcId="{8EB1B1CD-F47D-4B6B-BEB4-79D20F1429B1}" destId="{FA22CDDD-FF4B-4B38-84DE-CA2B8F82DF96}" srcOrd="0" destOrd="0" parTransId="{38296032-9114-48A4-9D89-29520C296F4E}" sibTransId="{87A7E009-E64F-4D83-A500-37E6BE7B7C10}"/>
    <dgm:cxn modelId="{903143C2-C616-47D1-B2B8-289C8BF12882}" type="presOf" srcId="{FA22CDDD-FF4B-4B38-84DE-CA2B8F82DF96}" destId="{BD395067-EF76-4E02-989A-47C2A6A51AF3}" srcOrd="0" destOrd="0" presId="urn:microsoft.com/office/officeart/2005/8/layout/arrow5"/>
    <dgm:cxn modelId="{DF98FAF9-1226-424E-8AE2-8F7CD4C77C2F}" type="presParOf" srcId="{DCA0255C-6DB1-46F2-AA64-05EBBD537BBE}" destId="{BD395067-EF76-4E02-989A-47C2A6A51AF3}" srcOrd="0" destOrd="0" presId="urn:microsoft.com/office/officeart/2005/8/layout/arrow5"/>
    <dgm:cxn modelId="{0DDCADFF-5952-417D-8D71-4DCD1BA986F3}" type="presParOf" srcId="{DCA0255C-6DB1-46F2-AA64-05EBBD537BBE}" destId="{7CD20B1F-DB6C-4810-B591-8A27B12D2C84}"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CB7C83-C340-4811-8089-BCDE22460776}" type="doc">
      <dgm:prSet loTypeId="urn:microsoft.com/office/officeart/2005/8/layout/pyramid1" loCatId="pyramid" qsTypeId="urn:microsoft.com/office/officeart/2005/8/quickstyle/simple1" qsCatId="simple" csTypeId="urn:microsoft.com/office/officeart/2005/8/colors/accent1_3" csCatId="accent1" phldr="1"/>
      <dgm:spPr/>
    </dgm:pt>
    <dgm:pt modelId="{679837DA-02B5-4BAE-801C-14593CABC5B4}">
      <dgm:prSet phldrT="[Text]" custT="1"/>
      <dgm:spPr/>
      <dgm:t>
        <a:bodyPr/>
        <a:lstStyle/>
        <a:p>
          <a:r>
            <a:rPr lang="en-US" sz="2800" dirty="0"/>
            <a:t>Strong Actions</a:t>
          </a:r>
        </a:p>
      </dgm:t>
    </dgm:pt>
    <dgm:pt modelId="{4FF8EA00-C06C-4842-B678-7AF19B86B091}" type="parTrans" cxnId="{3E85CBF3-092B-4285-8847-2AA781E30CDD}">
      <dgm:prSet/>
      <dgm:spPr/>
      <dgm:t>
        <a:bodyPr/>
        <a:lstStyle/>
        <a:p>
          <a:endParaRPr lang="en-US"/>
        </a:p>
      </dgm:t>
    </dgm:pt>
    <dgm:pt modelId="{2A0C4C4A-2502-4887-A1BF-75E4848344FF}" type="sibTrans" cxnId="{3E85CBF3-092B-4285-8847-2AA781E30CDD}">
      <dgm:prSet/>
      <dgm:spPr/>
      <dgm:t>
        <a:bodyPr/>
        <a:lstStyle/>
        <a:p>
          <a:endParaRPr lang="en-US"/>
        </a:p>
      </dgm:t>
    </dgm:pt>
    <dgm:pt modelId="{03B39306-1F15-4D12-8B76-22DE62E3AEA6}">
      <dgm:prSet phldrT="[Text]" custT="1"/>
      <dgm:spPr/>
      <dgm:t>
        <a:bodyPr/>
        <a:lstStyle/>
        <a:p>
          <a:r>
            <a:rPr lang="en-US" sz="2800" dirty="0"/>
            <a:t>Intermediate Actions</a:t>
          </a:r>
        </a:p>
      </dgm:t>
    </dgm:pt>
    <dgm:pt modelId="{2F207BFE-B9DF-4EB1-8232-4FB60EBFCB7A}" type="parTrans" cxnId="{C49BC2FA-AF3A-40CF-AF33-AF02BE51E017}">
      <dgm:prSet/>
      <dgm:spPr/>
      <dgm:t>
        <a:bodyPr/>
        <a:lstStyle/>
        <a:p>
          <a:endParaRPr lang="en-US"/>
        </a:p>
      </dgm:t>
    </dgm:pt>
    <dgm:pt modelId="{E4AD5594-31A5-49AA-BE5B-37F6B384B5AA}" type="sibTrans" cxnId="{C49BC2FA-AF3A-40CF-AF33-AF02BE51E017}">
      <dgm:prSet/>
      <dgm:spPr/>
      <dgm:t>
        <a:bodyPr/>
        <a:lstStyle/>
        <a:p>
          <a:endParaRPr lang="en-US"/>
        </a:p>
      </dgm:t>
    </dgm:pt>
    <dgm:pt modelId="{33203D7A-C07F-497E-B922-DEB3F48D4DFD}">
      <dgm:prSet phldrT="[Text]" custT="1"/>
      <dgm:spPr/>
      <dgm:t>
        <a:bodyPr/>
        <a:lstStyle/>
        <a:p>
          <a:r>
            <a:rPr lang="en-US" sz="2800" dirty="0"/>
            <a:t>Weak Actions                     (rely on human vigilance)</a:t>
          </a:r>
        </a:p>
      </dgm:t>
    </dgm:pt>
    <dgm:pt modelId="{16B2CB0D-804C-4D5A-80BB-E66AEAD49188}" type="parTrans" cxnId="{B1491966-3401-421A-A431-0DA852B808FC}">
      <dgm:prSet/>
      <dgm:spPr/>
      <dgm:t>
        <a:bodyPr/>
        <a:lstStyle/>
        <a:p>
          <a:endParaRPr lang="en-US"/>
        </a:p>
      </dgm:t>
    </dgm:pt>
    <dgm:pt modelId="{23254C86-13E8-4802-823F-5CFECC099105}" type="sibTrans" cxnId="{B1491966-3401-421A-A431-0DA852B808FC}">
      <dgm:prSet/>
      <dgm:spPr/>
      <dgm:t>
        <a:bodyPr/>
        <a:lstStyle/>
        <a:p>
          <a:endParaRPr lang="en-US"/>
        </a:p>
      </dgm:t>
    </dgm:pt>
    <dgm:pt modelId="{7F0B7383-5593-423D-B1FA-10216664A671}" type="pres">
      <dgm:prSet presAssocID="{28CB7C83-C340-4811-8089-BCDE22460776}" presName="Name0" presStyleCnt="0">
        <dgm:presLayoutVars>
          <dgm:dir/>
          <dgm:animLvl val="lvl"/>
          <dgm:resizeHandles val="exact"/>
        </dgm:presLayoutVars>
      </dgm:prSet>
      <dgm:spPr/>
    </dgm:pt>
    <dgm:pt modelId="{0B7D354A-879E-493E-9A34-61D7010F38D9}" type="pres">
      <dgm:prSet presAssocID="{679837DA-02B5-4BAE-801C-14593CABC5B4}" presName="Name8" presStyleCnt="0"/>
      <dgm:spPr/>
    </dgm:pt>
    <dgm:pt modelId="{A901169C-435D-41EC-9611-A6B3A922CE3D}" type="pres">
      <dgm:prSet presAssocID="{679837DA-02B5-4BAE-801C-14593CABC5B4}" presName="level" presStyleLbl="node1" presStyleIdx="0" presStyleCnt="3">
        <dgm:presLayoutVars>
          <dgm:chMax val="1"/>
          <dgm:bulletEnabled val="1"/>
        </dgm:presLayoutVars>
      </dgm:prSet>
      <dgm:spPr/>
    </dgm:pt>
    <dgm:pt modelId="{C67AE3D5-D547-494D-9BE7-1CBB7DE78A2B}" type="pres">
      <dgm:prSet presAssocID="{679837DA-02B5-4BAE-801C-14593CABC5B4}" presName="levelTx" presStyleLbl="revTx" presStyleIdx="0" presStyleCnt="0">
        <dgm:presLayoutVars>
          <dgm:chMax val="1"/>
          <dgm:bulletEnabled val="1"/>
        </dgm:presLayoutVars>
      </dgm:prSet>
      <dgm:spPr/>
    </dgm:pt>
    <dgm:pt modelId="{AC9FB652-FDCB-4208-B072-2FA3489172B0}" type="pres">
      <dgm:prSet presAssocID="{03B39306-1F15-4D12-8B76-22DE62E3AEA6}" presName="Name8" presStyleCnt="0"/>
      <dgm:spPr/>
    </dgm:pt>
    <dgm:pt modelId="{627AB2D6-D2B7-4F63-8063-6946382E0AB8}" type="pres">
      <dgm:prSet presAssocID="{03B39306-1F15-4D12-8B76-22DE62E3AEA6}" presName="level" presStyleLbl="node1" presStyleIdx="1" presStyleCnt="3">
        <dgm:presLayoutVars>
          <dgm:chMax val="1"/>
          <dgm:bulletEnabled val="1"/>
        </dgm:presLayoutVars>
      </dgm:prSet>
      <dgm:spPr/>
    </dgm:pt>
    <dgm:pt modelId="{EDDF09C5-BEC4-46FF-9392-3A97AB597893}" type="pres">
      <dgm:prSet presAssocID="{03B39306-1F15-4D12-8B76-22DE62E3AEA6}" presName="levelTx" presStyleLbl="revTx" presStyleIdx="0" presStyleCnt="0">
        <dgm:presLayoutVars>
          <dgm:chMax val="1"/>
          <dgm:bulletEnabled val="1"/>
        </dgm:presLayoutVars>
      </dgm:prSet>
      <dgm:spPr/>
    </dgm:pt>
    <dgm:pt modelId="{41850C5C-9DF6-4191-9F93-813E0CECC131}" type="pres">
      <dgm:prSet presAssocID="{33203D7A-C07F-497E-B922-DEB3F48D4DFD}" presName="Name8" presStyleCnt="0"/>
      <dgm:spPr/>
    </dgm:pt>
    <dgm:pt modelId="{CF078D43-0246-41FB-B9DB-B3073D714BA8}" type="pres">
      <dgm:prSet presAssocID="{33203D7A-C07F-497E-B922-DEB3F48D4DFD}" presName="level" presStyleLbl="node1" presStyleIdx="2" presStyleCnt="3" custLinFactNeighborY="0">
        <dgm:presLayoutVars>
          <dgm:chMax val="1"/>
          <dgm:bulletEnabled val="1"/>
        </dgm:presLayoutVars>
      </dgm:prSet>
      <dgm:spPr/>
    </dgm:pt>
    <dgm:pt modelId="{72691B20-CD6B-45F8-8BA9-9375DA453122}" type="pres">
      <dgm:prSet presAssocID="{33203D7A-C07F-497E-B922-DEB3F48D4DFD}" presName="levelTx" presStyleLbl="revTx" presStyleIdx="0" presStyleCnt="0">
        <dgm:presLayoutVars>
          <dgm:chMax val="1"/>
          <dgm:bulletEnabled val="1"/>
        </dgm:presLayoutVars>
      </dgm:prSet>
      <dgm:spPr/>
    </dgm:pt>
  </dgm:ptLst>
  <dgm:cxnLst>
    <dgm:cxn modelId="{16AAC21A-A6C8-4802-B9FB-BFBB449EC86B}" type="presOf" srcId="{03B39306-1F15-4D12-8B76-22DE62E3AEA6}" destId="{627AB2D6-D2B7-4F63-8063-6946382E0AB8}" srcOrd="0" destOrd="0" presId="urn:microsoft.com/office/officeart/2005/8/layout/pyramid1"/>
    <dgm:cxn modelId="{E98C2D21-32C4-40F0-B4BD-4D1FD74BBAB6}" type="presOf" srcId="{33203D7A-C07F-497E-B922-DEB3F48D4DFD}" destId="{72691B20-CD6B-45F8-8BA9-9375DA453122}" srcOrd="1" destOrd="0" presId="urn:microsoft.com/office/officeart/2005/8/layout/pyramid1"/>
    <dgm:cxn modelId="{91F2C42D-AEBC-4D17-B4DE-03EBBF04F1AC}" type="presOf" srcId="{679837DA-02B5-4BAE-801C-14593CABC5B4}" destId="{A901169C-435D-41EC-9611-A6B3A922CE3D}" srcOrd="0" destOrd="0" presId="urn:microsoft.com/office/officeart/2005/8/layout/pyramid1"/>
    <dgm:cxn modelId="{B1491966-3401-421A-A431-0DA852B808FC}" srcId="{28CB7C83-C340-4811-8089-BCDE22460776}" destId="{33203D7A-C07F-497E-B922-DEB3F48D4DFD}" srcOrd="2" destOrd="0" parTransId="{16B2CB0D-804C-4D5A-80BB-E66AEAD49188}" sibTransId="{23254C86-13E8-4802-823F-5CFECC099105}"/>
    <dgm:cxn modelId="{CDA07076-E728-46A2-B64F-D7E12A867F42}" type="presOf" srcId="{03B39306-1F15-4D12-8B76-22DE62E3AEA6}" destId="{EDDF09C5-BEC4-46FF-9392-3A97AB597893}" srcOrd="1" destOrd="0" presId="urn:microsoft.com/office/officeart/2005/8/layout/pyramid1"/>
    <dgm:cxn modelId="{E0D90877-F740-44E4-8EBE-31547F56791E}" type="presOf" srcId="{28CB7C83-C340-4811-8089-BCDE22460776}" destId="{7F0B7383-5593-423D-B1FA-10216664A671}" srcOrd="0" destOrd="0" presId="urn:microsoft.com/office/officeart/2005/8/layout/pyramid1"/>
    <dgm:cxn modelId="{4F0E02AA-797A-40C4-88F5-16CA6B4971D0}" type="presOf" srcId="{679837DA-02B5-4BAE-801C-14593CABC5B4}" destId="{C67AE3D5-D547-494D-9BE7-1CBB7DE78A2B}" srcOrd="1" destOrd="0" presId="urn:microsoft.com/office/officeart/2005/8/layout/pyramid1"/>
    <dgm:cxn modelId="{A2BF6DCF-01EF-482E-ACEC-F6EC326F1A3A}" type="presOf" srcId="{33203D7A-C07F-497E-B922-DEB3F48D4DFD}" destId="{CF078D43-0246-41FB-B9DB-B3073D714BA8}" srcOrd="0" destOrd="0" presId="urn:microsoft.com/office/officeart/2005/8/layout/pyramid1"/>
    <dgm:cxn modelId="{3E85CBF3-092B-4285-8847-2AA781E30CDD}" srcId="{28CB7C83-C340-4811-8089-BCDE22460776}" destId="{679837DA-02B5-4BAE-801C-14593CABC5B4}" srcOrd="0" destOrd="0" parTransId="{4FF8EA00-C06C-4842-B678-7AF19B86B091}" sibTransId="{2A0C4C4A-2502-4887-A1BF-75E4848344FF}"/>
    <dgm:cxn modelId="{C49BC2FA-AF3A-40CF-AF33-AF02BE51E017}" srcId="{28CB7C83-C340-4811-8089-BCDE22460776}" destId="{03B39306-1F15-4D12-8B76-22DE62E3AEA6}" srcOrd="1" destOrd="0" parTransId="{2F207BFE-B9DF-4EB1-8232-4FB60EBFCB7A}" sibTransId="{E4AD5594-31A5-49AA-BE5B-37F6B384B5AA}"/>
    <dgm:cxn modelId="{B3837A11-795B-45C8-9D11-4B79ED6DE2B1}" type="presParOf" srcId="{7F0B7383-5593-423D-B1FA-10216664A671}" destId="{0B7D354A-879E-493E-9A34-61D7010F38D9}" srcOrd="0" destOrd="0" presId="urn:microsoft.com/office/officeart/2005/8/layout/pyramid1"/>
    <dgm:cxn modelId="{AED558DF-408D-49FE-9D8F-AEA8344FC3A5}" type="presParOf" srcId="{0B7D354A-879E-493E-9A34-61D7010F38D9}" destId="{A901169C-435D-41EC-9611-A6B3A922CE3D}" srcOrd="0" destOrd="0" presId="urn:microsoft.com/office/officeart/2005/8/layout/pyramid1"/>
    <dgm:cxn modelId="{F558686F-A948-4656-BBC9-B09721FEA2B9}" type="presParOf" srcId="{0B7D354A-879E-493E-9A34-61D7010F38D9}" destId="{C67AE3D5-D547-494D-9BE7-1CBB7DE78A2B}" srcOrd="1" destOrd="0" presId="urn:microsoft.com/office/officeart/2005/8/layout/pyramid1"/>
    <dgm:cxn modelId="{CC142345-7B1C-4DD1-B6F3-8FF3081ECEA4}" type="presParOf" srcId="{7F0B7383-5593-423D-B1FA-10216664A671}" destId="{AC9FB652-FDCB-4208-B072-2FA3489172B0}" srcOrd="1" destOrd="0" presId="urn:microsoft.com/office/officeart/2005/8/layout/pyramid1"/>
    <dgm:cxn modelId="{8C699390-95C7-4E7E-AE26-88C035BEB0B7}" type="presParOf" srcId="{AC9FB652-FDCB-4208-B072-2FA3489172B0}" destId="{627AB2D6-D2B7-4F63-8063-6946382E0AB8}" srcOrd="0" destOrd="0" presId="urn:microsoft.com/office/officeart/2005/8/layout/pyramid1"/>
    <dgm:cxn modelId="{FDCD2464-5350-427E-B0A0-74BE8B9DEB87}" type="presParOf" srcId="{AC9FB652-FDCB-4208-B072-2FA3489172B0}" destId="{EDDF09C5-BEC4-46FF-9392-3A97AB597893}" srcOrd="1" destOrd="0" presId="urn:microsoft.com/office/officeart/2005/8/layout/pyramid1"/>
    <dgm:cxn modelId="{DA4B0C7F-2BD4-4090-B8AB-1CA9739AA6D2}" type="presParOf" srcId="{7F0B7383-5593-423D-B1FA-10216664A671}" destId="{41850C5C-9DF6-4191-9F93-813E0CECC131}" srcOrd="2" destOrd="0" presId="urn:microsoft.com/office/officeart/2005/8/layout/pyramid1"/>
    <dgm:cxn modelId="{475084E3-41B1-4619-BAA2-C582B0BCD60D}" type="presParOf" srcId="{41850C5C-9DF6-4191-9F93-813E0CECC131}" destId="{CF078D43-0246-41FB-B9DB-B3073D714BA8}" srcOrd="0" destOrd="0" presId="urn:microsoft.com/office/officeart/2005/8/layout/pyramid1"/>
    <dgm:cxn modelId="{33EB89D2-B6EE-49CA-95F8-36AD1D23A498}" type="presParOf" srcId="{41850C5C-9DF6-4191-9F93-813E0CECC131}" destId="{72691B20-CD6B-45F8-8BA9-9375DA45312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4C04DF-EC3F-4813-BB16-B006352E27ED}"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1918E4A7-4515-41B2-9EC1-986D214AFDB6}">
      <dgm:prSet custT="1"/>
      <dgm:spPr/>
      <dgm:t>
        <a:bodyPr/>
        <a:lstStyle/>
        <a:p>
          <a:r>
            <a:rPr lang="en-US" sz="2000" b="0" i="0" baseline="0" dirty="0"/>
            <a:t>As humans, we </a:t>
          </a:r>
          <a:r>
            <a:rPr lang="en-US" sz="2000" b="1" i="0" baseline="0" dirty="0"/>
            <a:t>drift</a:t>
          </a:r>
          <a:r>
            <a:rPr lang="en-US" sz="2000" b="0" i="0" baseline="0" dirty="0"/>
            <a:t> from safe behavior</a:t>
          </a:r>
          <a:endParaRPr lang="en-US" sz="2000" dirty="0"/>
        </a:p>
      </dgm:t>
    </dgm:pt>
    <dgm:pt modelId="{56A37132-3EA5-4A88-9B92-346EE8702A8F}" type="parTrans" cxnId="{702D67BE-78D2-4B47-BF2E-058A7F72E5E3}">
      <dgm:prSet/>
      <dgm:spPr/>
      <dgm:t>
        <a:bodyPr/>
        <a:lstStyle/>
        <a:p>
          <a:endParaRPr lang="en-US" sz="2000"/>
        </a:p>
      </dgm:t>
    </dgm:pt>
    <dgm:pt modelId="{D75A7803-CA62-475B-8938-139EFE5CE4FF}" type="sibTrans" cxnId="{702D67BE-78D2-4B47-BF2E-058A7F72E5E3}">
      <dgm:prSet/>
      <dgm:spPr/>
      <dgm:t>
        <a:bodyPr/>
        <a:lstStyle/>
        <a:p>
          <a:endParaRPr lang="en-US" sz="2000"/>
        </a:p>
      </dgm:t>
    </dgm:pt>
    <dgm:pt modelId="{F1D86EFE-5847-4B1C-940C-ADAF147930A8}">
      <dgm:prSet custT="1"/>
      <dgm:spPr/>
      <dgm:t>
        <a:bodyPr/>
        <a:lstStyle/>
        <a:p>
          <a:r>
            <a:rPr lang="en-US" sz="2000" dirty="0"/>
            <a:t>Nothing bad happened before (risk not recognized)</a:t>
          </a:r>
        </a:p>
      </dgm:t>
    </dgm:pt>
    <dgm:pt modelId="{310362B2-DF5A-47E8-8B30-55E249241BAF}" type="parTrans" cxnId="{089986E1-F925-437A-BD52-EF8FE440C862}">
      <dgm:prSet/>
      <dgm:spPr/>
      <dgm:t>
        <a:bodyPr/>
        <a:lstStyle/>
        <a:p>
          <a:endParaRPr lang="en-US" sz="2000"/>
        </a:p>
      </dgm:t>
    </dgm:pt>
    <dgm:pt modelId="{2C4BD71A-51AC-45C8-85B7-27A69435CE3A}" type="sibTrans" cxnId="{089986E1-F925-437A-BD52-EF8FE440C862}">
      <dgm:prSet/>
      <dgm:spPr/>
      <dgm:t>
        <a:bodyPr/>
        <a:lstStyle/>
        <a:p>
          <a:endParaRPr lang="en-US" sz="2000"/>
        </a:p>
      </dgm:t>
    </dgm:pt>
    <dgm:pt modelId="{6C58D778-C2BD-475E-88D5-2DC69EB9BA2B}">
      <dgm:prSet custT="1"/>
      <dgm:spPr/>
      <dgm:t>
        <a:bodyPr/>
        <a:lstStyle/>
        <a:p>
          <a:r>
            <a:rPr lang="en-US" sz="2000"/>
            <a:t>This is the way we’ve always done it</a:t>
          </a:r>
        </a:p>
      </dgm:t>
    </dgm:pt>
    <dgm:pt modelId="{BDBEA5A1-7182-4A4B-9126-14EA9C44A1D1}" type="parTrans" cxnId="{FCFBB1E4-06F6-46E0-9B66-751292989882}">
      <dgm:prSet/>
      <dgm:spPr/>
      <dgm:t>
        <a:bodyPr/>
        <a:lstStyle/>
        <a:p>
          <a:endParaRPr lang="en-US" sz="2000"/>
        </a:p>
      </dgm:t>
    </dgm:pt>
    <dgm:pt modelId="{456C548D-F62F-4FEB-A23F-652FBDDE616E}" type="sibTrans" cxnId="{FCFBB1E4-06F6-46E0-9B66-751292989882}">
      <dgm:prSet/>
      <dgm:spPr/>
      <dgm:t>
        <a:bodyPr/>
        <a:lstStyle/>
        <a:p>
          <a:endParaRPr lang="en-US" sz="2000"/>
        </a:p>
      </dgm:t>
    </dgm:pt>
    <dgm:pt modelId="{8E7095ED-ECBC-47BD-A465-F4FF38614748}">
      <dgm:prSet custT="1"/>
      <dgm:spPr/>
      <dgm:t>
        <a:bodyPr/>
        <a:lstStyle/>
        <a:p>
          <a:r>
            <a:rPr lang="en-US" sz="2000" dirty="0"/>
            <a:t>Everyone else does it</a:t>
          </a:r>
        </a:p>
      </dgm:t>
    </dgm:pt>
    <dgm:pt modelId="{4D935F11-FB5B-4033-8B23-75D6CB438D7D}" type="parTrans" cxnId="{9CEDC3A6-442F-4369-AA1D-BB62C6047CF2}">
      <dgm:prSet/>
      <dgm:spPr/>
      <dgm:t>
        <a:bodyPr/>
        <a:lstStyle/>
        <a:p>
          <a:endParaRPr lang="en-US" sz="2000"/>
        </a:p>
      </dgm:t>
    </dgm:pt>
    <dgm:pt modelId="{7C1C29E3-893D-4EFB-99DB-B37B152B02D1}" type="sibTrans" cxnId="{9CEDC3A6-442F-4369-AA1D-BB62C6047CF2}">
      <dgm:prSet/>
      <dgm:spPr/>
      <dgm:t>
        <a:bodyPr/>
        <a:lstStyle/>
        <a:p>
          <a:endParaRPr lang="en-US" sz="2000"/>
        </a:p>
      </dgm:t>
    </dgm:pt>
    <dgm:pt modelId="{EC560943-8C36-48B1-8F73-2181455BCE83}">
      <dgm:prSet custT="1"/>
      <dgm:spPr/>
      <dgm:t>
        <a:bodyPr/>
        <a:lstStyle/>
        <a:p>
          <a:r>
            <a:rPr lang="en-US" sz="2000" dirty="0"/>
            <a:t>“Incentives” may exist for at-risk behavior</a:t>
          </a:r>
        </a:p>
      </dgm:t>
    </dgm:pt>
    <dgm:pt modelId="{AE46BF5B-42B7-4686-8640-F77AC953B54A}" type="parTrans" cxnId="{F581224C-368C-4474-A695-8173DBE7F98D}">
      <dgm:prSet/>
      <dgm:spPr/>
      <dgm:t>
        <a:bodyPr/>
        <a:lstStyle/>
        <a:p>
          <a:endParaRPr lang="en-US" sz="2000"/>
        </a:p>
      </dgm:t>
    </dgm:pt>
    <dgm:pt modelId="{029C4C2B-9DC5-45F5-AF23-4BFA2CB37F03}" type="sibTrans" cxnId="{F581224C-368C-4474-A695-8173DBE7F98D}">
      <dgm:prSet/>
      <dgm:spPr/>
      <dgm:t>
        <a:bodyPr/>
        <a:lstStyle/>
        <a:p>
          <a:endParaRPr lang="en-US" sz="2000"/>
        </a:p>
      </dgm:t>
    </dgm:pt>
    <dgm:pt modelId="{EEC5F455-BB8D-442F-AA7D-DE5169188521}">
      <dgm:prSet custT="1"/>
      <dgm:spPr/>
      <dgm:t>
        <a:bodyPr/>
        <a:lstStyle/>
        <a:p>
          <a:r>
            <a:rPr lang="en-US" sz="2000"/>
            <a:t>Compliance with safe practices is not the priority</a:t>
          </a:r>
        </a:p>
      </dgm:t>
    </dgm:pt>
    <dgm:pt modelId="{AB528B3B-FC9A-4DD7-AE08-957AEB1CB63B}" type="parTrans" cxnId="{F690A180-8F8E-49D8-BD34-95C937C77C88}">
      <dgm:prSet/>
      <dgm:spPr/>
      <dgm:t>
        <a:bodyPr/>
        <a:lstStyle/>
        <a:p>
          <a:endParaRPr lang="en-US" sz="2000"/>
        </a:p>
      </dgm:t>
    </dgm:pt>
    <dgm:pt modelId="{E75D3C8A-8758-408E-BDBF-F3D0A1BC7593}" type="sibTrans" cxnId="{F690A180-8F8E-49D8-BD34-95C937C77C88}">
      <dgm:prSet/>
      <dgm:spPr/>
      <dgm:t>
        <a:bodyPr/>
        <a:lstStyle/>
        <a:p>
          <a:endParaRPr lang="en-US" sz="2000"/>
        </a:p>
      </dgm:t>
    </dgm:pt>
    <dgm:pt modelId="{45BD780C-1339-4491-A9F1-EAF09D7CD40F}">
      <dgm:prSet custT="1"/>
      <dgm:spPr/>
      <dgm:t>
        <a:bodyPr/>
        <a:lstStyle/>
        <a:p>
          <a:r>
            <a:rPr lang="en-US" sz="2000"/>
            <a:t>Compliance with safe practices is not the standard</a:t>
          </a:r>
        </a:p>
      </dgm:t>
    </dgm:pt>
    <dgm:pt modelId="{BA735B19-15EE-42FD-8DBB-84DAC2FF3E68}" type="parTrans" cxnId="{FCA70796-E62B-46F9-9CF2-5AF929B124D7}">
      <dgm:prSet/>
      <dgm:spPr/>
      <dgm:t>
        <a:bodyPr/>
        <a:lstStyle/>
        <a:p>
          <a:endParaRPr lang="en-US" sz="2000"/>
        </a:p>
      </dgm:t>
    </dgm:pt>
    <dgm:pt modelId="{85200318-ACF8-4B94-AAF0-1A7871C886C8}" type="sibTrans" cxnId="{FCA70796-E62B-46F9-9CF2-5AF929B124D7}">
      <dgm:prSet/>
      <dgm:spPr/>
      <dgm:t>
        <a:bodyPr/>
        <a:lstStyle/>
        <a:p>
          <a:endParaRPr lang="en-US" sz="2000"/>
        </a:p>
      </dgm:t>
    </dgm:pt>
    <dgm:pt modelId="{553BD46C-454D-49C8-8EED-CEAF0C94C394}">
      <dgm:prSet custT="1"/>
      <dgm:spPr/>
      <dgm:t>
        <a:bodyPr/>
        <a:lstStyle/>
        <a:p>
          <a:r>
            <a:rPr lang="en-US" sz="2000"/>
            <a:t>Compliance with safe practices is not monitored</a:t>
          </a:r>
        </a:p>
      </dgm:t>
    </dgm:pt>
    <dgm:pt modelId="{CA9174A2-836B-4C64-B5B5-BFB77D0A0FAE}" type="parTrans" cxnId="{3B4835C2-F167-4CE3-ADDA-415A3AFC91E2}">
      <dgm:prSet/>
      <dgm:spPr/>
      <dgm:t>
        <a:bodyPr/>
        <a:lstStyle/>
        <a:p>
          <a:endParaRPr lang="en-US" sz="2000"/>
        </a:p>
      </dgm:t>
    </dgm:pt>
    <dgm:pt modelId="{C2A2F695-7486-47FB-9642-640F67739289}" type="sibTrans" cxnId="{3B4835C2-F167-4CE3-ADDA-415A3AFC91E2}">
      <dgm:prSet/>
      <dgm:spPr/>
      <dgm:t>
        <a:bodyPr/>
        <a:lstStyle/>
        <a:p>
          <a:endParaRPr lang="en-US" sz="2000"/>
        </a:p>
      </dgm:t>
    </dgm:pt>
    <dgm:pt modelId="{DF9FD0EF-60A3-4BFD-85A3-EAC7828336CC}">
      <dgm:prSet custT="1"/>
      <dgm:spPr/>
      <dgm:t>
        <a:bodyPr/>
        <a:lstStyle/>
        <a:p>
          <a:r>
            <a:rPr lang="en-US" sz="2000" dirty="0"/>
            <a:t>Compliance with safe practices is not enforced</a:t>
          </a:r>
        </a:p>
      </dgm:t>
    </dgm:pt>
    <dgm:pt modelId="{C4A8563D-899D-4BE0-82FA-9684A166DE1F}" type="parTrans" cxnId="{08387B2B-8442-4EEE-8A55-BAEC82A86A25}">
      <dgm:prSet/>
      <dgm:spPr/>
      <dgm:t>
        <a:bodyPr/>
        <a:lstStyle/>
        <a:p>
          <a:endParaRPr lang="en-US" sz="2000"/>
        </a:p>
      </dgm:t>
    </dgm:pt>
    <dgm:pt modelId="{50E447B4-013E-4723-89B4-6E14EF121710}" type="sibTrans" cxnId="{08387B2B-8442-4EEE-8A55-BAEC82A86A25}">
      <dgm:prSet/>
      <dgm:spPr/>
      <dgm:t>
        <a:bodyPr/>
        <a:lstStyle/>
        <a:p>
          <a:endParaRPr lang="en-US" sz="2000"/>
        </a:p>
      </dgm:t>
    </dgm:pt>
    <dgm:pt modelId="{14B9D2CB-4E78-4A11-BDB3-45A5339F4BA1}" type="pres">
      <dgm:prSet presAssocID="{BF4C04DF-EC3F-4813-BB16-B006352E27ED}" presName="vert0" presStyleCnt="0">
        <dgm:presLayoutVars>
          <dgm:dir/>
          <dgm:animOne val="branch"/>
          <dgm:animLvl val="lvl"/>
        </dgm:presLayoutVars>
      </dgm:prSet>
      <dgm:spPr/>
    </dgm:pt>
    <dgm:pt modelId="{84CCB424-E326-450F-9A83-C19D400ED2C6}" type="pres">
      <dgm:prSet presAssocID="{1918E4A7-4515-41B2-9EC1-986D214AFDB6}" presName="thickLine" presStyleLbl="alignNode1" presStyleIdx="0" presStyleCnt="9"/>
      <dgm:spPr/>
    </dgm:pt>
    <dgm:pt modelId="{E6ECE8DE-D288-4D43-949D-8CB2A2E63B61}" type="pres">
      <dgm:prSet presAssocID="{1918E4A7-4515-41B2-9EC1-986D214AFDB6}" presName="horz1" presStyleCnt="0"/>
      <dgm:spPr/>
    </dgm:pt>
    <dgm:pt modelId="{5AF7D292-674D-41A2-B4DE-54667B7209E6}" type="pres">
      <dgm:prSet presAssocID="{1918E4A7-4515-41B2-9EC1-986D214AFDB6}" presName="tx1" presStyleLbl="revTx" presStyleIdx="0" presStyleCnt="9"/>
      <dgm:spPr/>
    </dgm:pt>
    <dgm:pt modelId="{7C245E9A-BD24-4939-94B7-B604388A928E}" type="pres">
      <dgm:prSet presAssocID="{1918E4A7-4515-41B2-9EC1-986D214AFDB6}" presName="vert1" presStyleCnt="0"/>
      <dgm:spPr/>
    </dgm:pt>
    <dgm:pt modelId="{B4F5588C-6632-408E-8B50-BA45BB5BC661}" type="pres">
      <dgm:prSet presAssocID="{F1D86EFE-5847-4B1C-940C-ADAF147930A8}" presName="thickLine" presStyleLbl="alignNode1" presStyleIdx="1" presStyleCnt="9"/>
      <dgm:spPr/>
    </dgm:pt>
    <dgm:pt modelId="{4BEED3E7-3226-4F99-8999-8603DF0A5C82}" type="pres">
      <dgm:prSet presAssocID="{F1D86EFE-5847-4B1C-940C-ADAF147930A8}" presName="horz1" presStyleCnt="0"/>
      <dgm:spPr/>
    </dgm:pt>
    <dgm:pt modelId="{7C7BDFEC-27EF-4D3E-8B19-F4740435B8C8}" type="pres">
      <dgm:prSet presAssocID="{F1D86EFE-5847-4B1C-940C-ADAF147930A8}" presName="tx1" presStyleLbl="revTx" presStyleIdx="1" presStyleCnt="9"/>
      <dgm:spPr/>
    </dgm:pt>
    <dgm:pt modelId="{39F57109-73E6-4EB4-B76B-3102C3FCFF56}" type="pres">
      <dgm:prSet presAssocID="{F1D86EFE-5847-4B1C-940C-ADAF147930A8}" presName="vert1" presStyleCnt="0"/>
      <dgm:spPr/>
    </dgm:pt>
    <dgm:pt modelId="{52074093-88E1-4BAB-BE86-107236539286}" type="pres">
      <dgm:prSet presAssocID="{6C58D778-C2BD-475E-88D5-2DC69EB9BA2B}" presName="thickLine" presStyleLbl="alignNode1" presStyleIdx="2" presStyleCnt="9"/>
      <dgm:spPr/>
    </dgm:pt>
    <dgm:pt modelId="{081056BD-B031-4F12-9E47-CC4F98648345}" type="pres">
      <dgm:prSet presAssocID="{6C58D778-C2BD-475E-88D5-2DC69EB9BA2B}" presName="horz1" presStyleCnt="0"/>
      <dgm:spPr/>
    </dgm:pt>
    <dgm:pt modelId="{10345681-7B52-4A66-92A2-7FD6E3078AD1}" type="pres">
      <dgm:prSet presAssocID="{6C58D778-C2BD-475E-88D5-2DC69EB9BA2B}" presName="tx1" presStyleLbl="revTx" presStyleIdx="2" presStyleCnt="9"/>
      <dgm:spPr/>
    </dgm:pt>
    <dgm:pt modelId="{9296E61A-8410-495D-9FE7-1E416BD76580}" type="pres">
      <dgm:prSet presAssocID="{6C58D778-C2BD-475E-88D5-2DC69EB9BA2B}" presName="vert1" presStyleCnt="0"/>
      <dgm:spPr/>
    </dgm:pt>
    <dgm:pt modelId="{78E67A6A-9122-458D-A755-714DBDEA2DC4}" type="pres">
      <dgm:prSet presAssocID="{8E7095ED-ECBC-47BD-A465-F4FF38614748}" presName="thickLine" presStyleLbl="alignNode1" presStyleIdx="3" presStyleCnt="9"/>
      <dgm:spPr/>
    </dgm:pt>
    <dgm:pt modelId="{36E26688-D906-4B84-8A69-7A8FC03B92CD}" type="pres">
      <dgm:prSet presAssocID="{8E7095ED-ECBC-47BD-A465-F4FF38614748}" presName="horz1" presStyleCnt="0"/>
      <dgm:spPr/>
    </dgm:pt>
    <dgm:pt modelId="{77329CF0-918A-4DD5-BD02-626E22DAC556}" type="pres">
      <dgm:prSet presAssocID="{8E7095ED-ECBC-47BD-A465-F4FF38614748}" presName="tx1" presStyleLbl="revTx" presStyleIdx="3" presStyleCnt="9"/>
      <dgm:spPr/>
    </dgm:pt>
    <dgm:pt modelId="{3EDA5F30-6503-46A7-9516-3A7A44E69FF3}" type="pres">
      <dgm:prSet presAssocID="{8E7095ED-ECBC-47BD-A465-F4FF38614748}" presName="vert1" presStyleCnt="0"/>
      <dgm:spPr/>
    </dgm:pt>
    <dgm:pt modelId="{85A89226-5209-481E-8F28-879EADD9A717}" type="pres">
      <dgm:prSet presAssocID="{EC560943-8C36-48B1-8F73-2181455BCE83}" presName="thickLine" presStyleLbl="alignNode1" presStyleIdx="4" presStyleCnt="9"/>
      <dgm:spPr/>
    </dgm:pt>
    <dgm:pt modelId="{02728FB7-C99D-4BED-BF4C-CB495DC3CDBF}" type="pres">
      <dgm:prSet presAssocID="{EC560943-8C36-48B1-8F73-2181455BCE83}" presName="horz1" presStyleCnt="0"/>
      <dgm:spPr/>
    </dgm:pt>
    <dgm:pt modelId="{E3AD3A1A-F8D1-404C-A896-66C4192D2FF6}" type="pres">
      <dgm:prSet presAssocID="{EC560943-8C36-48B1-8F73-2181455BCE83}" presName="tx1" presStyleLbl="revTx" presStyleIdx="4" presStyleCnt="9"/>
      <dgm:spPr/>
    </dgm:pt>
    <dgm:pt modelId="{EFD5C9F1-007C-4720-BCF2-D3C9270FA562}" type="pres">
      <dgm:prSet presAssocID="{EC560943-8C36-48B1-8F73-2181455BCE83}" presName="vert1" presStyleCnt="0"/>
      <dgm:spPr/>
    </dgm:pt>
    <dgm:pt modelId="{9DAB0156-2B3D-4285-B19F-0B1BFC721F53}" type="pres">
      <dgm:prSet presAssocID="{EEC5F455-BB8D-442F-AA7D-DE5169188521}" presName="thickLine" presStyleLbl="alignNode1" presStyleIdx="5" presStyleCnt="9"/>
      <dgm:spPr/>
    </dgm:pt>
    <dgm:pt modelId="{5589FCB9-0F52-4953-882C-709EB2129881}" type="pres">
      <dgm:prSet presAssocID="{EEC5F455-BB8D-442F-AA7D-DE5169188521}" presName="horz1" presStyleCnt="0"/>
      <dgm:spPr/>
    </dgm:pt>
    <dgm:pt modelId="{8FE82F34-323F-4584-B182-2BFCB3BC47F6}" type="pres">
      <dgm:prSet presAssocID="{EEC5F455-BB8D-442F-AA7D-DE5169188521}" presName="tx1" presStyleLbl="revTx" presStyleIdx="5" presStyleCnt="9"/>
      <dgm:spPr/>
    </dgm:pt>
    <dgm:pt modelId="{BD9B4DB7-D84E-49F8-A1F2-B4E5CBE69004}" type="pres">
      <dgm:prSet presAssocID="{EEC5F455-BB8D-442F-AA7D-DE5169188521}" presName="vert1" presStyleCnt="0"/>
      <dgm:spPr/>
    </dgm:pt>
    <dgm:pt modelId="{3D57005A-998A-4E92-99D1-6FF49C41723D}" type="pres">
      <dgm:prSet presAssocID="{45BD780C-1339-4491-A9F1-EAF09D7CD40F}" presName="thickLine" presStyleLbl="alignNode1" presStyleIdx="6" presStyleCnt="9"/>
      <dgm:spPr/>
    </dgm:pt>
    <dgm:pt modelId="{F1CE0718-B669-4270-B4B5-8E8D8DD1C5BA}" type="pres">
      <dgm:prSet presAssocID="{45BD780C-1339-4491-A9F1-EAF09D7CD40F}" presName="horz1" presStyleCnt="0"/>
      <dgm:spPr/>
    </dgm:pt>
    <dgm:pt modelId="{BDA2326D-1A32-4EBD-B8DE-AFFFDFBEB048}" type="pres">
      <dgm:prSet presAssocID="{45BD780C-1339-4491-A9F1-EAF09D7CD40F}" presName="tx1" presStyleLbl="revTx" presStyleIdx="6" presStyleCnt="9"/>
      <dgm:spPr/>
    </dgm:pt>
    <dgm:pt modelId="{F856B779-7DD6-404B-8766-C73D4E430FB5}" type="pres">
      <dgm:prSet presAssocID="{45BD780C-1339-4491-A9F1-EAF09D7CD40F}" presName="vert1" presStyleCnt="0"/>
      <dgm:spPr/>
    </dgm:pt>
    <dgm:pt modelId="{646257AE-34CC-41F3-B804-1BBB69D454F5}" type="pres">
      <dgm:prSet presAssocID="{553BD46C-454D-49C8-8EED-CEAF0C94C394}" presName="thickLine" presStyleLbl="alignNode1" presStyleIdx="7" presStyleCnt="9"/>
      <dgm:spPr/>
    </dgm:pt>
    <dgm:pt modelId="{E4AD3449-B119-46EF-BDD5-01D5E38174A3}" type="pres">
      <dgm:prSet presAssocID="{553BD46C-454D-49C8-8EED-CEAF0C94C394}" presName="horz1" presStyleCnt="0"/>
      <dgm:spPr/>
    </dgm:pt>
    <dgm:pt modelId="{3D07D3BE-9BE9-4B04-9CC9-D363A33D58FB}" type="pres">
      <dgm:prSet presAssocID="{553BD46C-454D-49C8-8EED-CEAF0C94C394}" presName="tx1" presStyleLbl="revTx" presStyleIdx="7" presStyleCnt="9"/>
      <dgm:spPr/>
    </dgm:pt>
    <dgm:pt modelId="{62916389-2A23-434E-8BC2-C9E5095EF318}" type="pres">
      <dgm:prSet presAssocID="{553BD46C-454D-49C8-8EED-CEAF0C94C394}" presName="vert1" presStyleCnt="0"/>
      <dgm:spPr/>
    </dgm:pt>
    <dgm:pt modelId="{F05CAAEE-38F0-43EA-A455-AB6E422D1A49}" type="pres">
      <dgm:prSet presAssocID="{DF9FD0EF-60A3-4BFD-85A3-EAC7828336CC}" presName="thickLine" presStyleLbl="alignNode1" presStyleIdx="8" presStyleCnt="9"/>
      <dgm:spPr/>
    </dgm:pt>
    <dgm:pt modelId="{52C2C659-4E2A-41EB-8E98-00C62405DCF9}" type="pres">
      <dgm:prSet presAssocID="{DF9FD0EF-60A3-4BFD-85A3-EAC7828336CC}" presName="horz1" presStyleCnt="0"/>
      <dgm:spPr/>
    </dgm:pt>
    <dgm:pt modelId="{1B0E445E-6AFB-4749-8C82-ACFD78A22E42}" type="pres">
      <dgm:prSet presAssocID="{DF9FD0EF-60A3-4BFD-85A3-EAC7828336CC}" presName="tx1" presStyleLbl="revTx" presStyleIdx="8" presStyleCnt="9"/>
      <dgm:spPr/>
    </dgm:pt>
    <dgm:pt modelId="{6DE13134-C026-477F-BD87-2161507D8324}" type="pres">
      <dgm:prSet presAssocID="{DF9FD0EF-60A3-4BFD-85A3-EAC7828336CC}" presName="vert1" presStyleCnt="0"/>
      <dgm:spPr/>
    </dgm:pt>
  </dgm:ptLst>
  <dgm:cxnLst>
    <dgm:cxn modelId="{08387B2B-8442-4EEE-8A55-BAEC82A86A25}" srcId="{BF4C04DF-EC3F-4813-BB16-B006352E27ED}" destId="{DF9FD0EF-60A3-4BFD-85A3-EAC7828336CC}" srcOrd="8" destOrd="0" parTransId="{C4A8563D-899D-4BE0-82FA-9684A166DE1F}" sibTransId="{50E447B4-013E-4723-89B4-6E14EF121710}"/>
    <dgm:cxn modelId="{F581224C-368C-4474-A695-8173DBE7F98D}" srcId="{BF4C04DF-EC3F-4813-BB16-B006352E27ED}" destId="{EC560943-8C36-48B1-8F73-2181455BCE83}" srcOrd="4" destOrd="0" parTransId="{AE46BF5B-42B7-4686-8640-F77AC953B54A}" sibTransId="{029C4C2B-9DC5-45F5-AF23-4BFA2CB37F03}"/>
    <dgm:cxn modelId="{D40FC64F-17F4-4AC8-8F57-9B0061D3B332}" type="presOf" srcId="{EC560943-8C36-48B1-8F73-2181455BCE83}" destId="{E3AD3A1A-F8D1-404C-A896-66C4192D2FF6}" srcOrd="0" destOrd="0" presId="urn:microsoft.com/office/officeart/2008/layout/LinedList"/>
    <dgm:cxn modelId="{0AC6C256-DA9A-4C6D-9ABF-8D96A9555F98}" type="presOf" srcId="{DF9FD0EF-60A3-4BFD-85A3-EAC7828336CC}" destId="{1B0E445E-6AFB-4749-8C82-ACFD78A22E42}" srcOrd="0" destOrd="0" presId="urn:microsoft.com/office/officeart/2008/layout/LinedList"/>
    <dgm:cxn modelId="{F690A180-8F8E-49D8-BD34-95C937C77C88}" srcId="{BF4C04DF-EC3F-4813-BB16-B006352E27ED}" destId="{EEC5F455-BB8D-442F-AA7D-DE5169188521}" srcOrd="5" destOrd="0" parTransId="{AB528B3B-FC9A-4DD7-AE08-957AEB1CB63B}" sibTransId="{E75D3C8A-8758-408E-BDBF-F3D0A1BC7593}"/>
    <dgm:cxn modelId="{6FB88B87-1481-4FB9-B633-0437D2198B15}" type="presOf" srcId="{553BD46C-454D-49C8-8EED-CEAF0C94C394}" destId="{3D07D3BE-9BE9-4B04-9CC9-D363A33D58FB}" srcOrd="0" destOrd="0" presId="urn:microsoft.com/office/officeart/2008/layout/LinedList"/>
    <dgm:cxn modelId="{31FDBC87-F270-4C5C-85D7-7DD1017FC92F}" type="presOf" srcId="{F1D86EFE-5847-4B1C-940C-ADAF147930A8}" destId="{7C7BDFEC-27EF-4D3E-8B19-F4740435B8C8}" srcOrd="0" destOrd="0" presId="urn:microsoft.com/office/officeart/2008/layout/LinedList"/>
    <dgm:cxn modelId="{FCA70796-E62B-46F9-9CF2-5AF929B124D7}" srcId="{BF4C04DF-EC3F-4813-BB16-B006352E27ED}" destId="{45BD780C-1339-4491-A9F1-EAF09D7CD40F}" srcOrd="6" destOrd="0" parTransId="{BA735B19-15EE-42FD-8DBB-84DAC2FF3E68}" sibTransId="{85200318-ACF8-4B94-AAF0-1A7871C886C8}"/>
    <dgm:cxn modelId="{53CF6698-AED5-43FB-9BAD-B58E0499F89D}" type="presOf" srcId="{45BD780C-1339-4491-A9F1-EAF09D7CD40F}" destId="{BDA2326D-1A32-4EBD-B8DE-AFFFDFBEB048}" srcOrd="0" destOrd="0" presId="urn:microsoft.com/office/officeart/2008/layout/LinedList"/>
    <dgm:cxn modelId="{037B789D-BBA5-4765-9ECF-366C10D0B60D}" type="presOf" srcId="{6C58D778-C2BD-475E-88D5-2DC69EB9BA2B}" destId="{10345681-7B52-4A66-92A2-7FD6E3078AD1}" srcOrd="0" destOrd="0" presId="urn:microsoft.com/office/officeart/2008/layout/LinedList"/>
    <dgm:cxn modelId="{35C702A2-876D-4B9A-B218-CA269CFC334B}" type="presOf" srcId="{8E7095ED-ECBC-47BD-A465-F4FF38614748}" destId="{77329CF0-918A-4DD5-BD02-626E22DAC556}" srcOrd="0" destOrd="0" presId="urn:microsoft.com/office/officeart/2008/layout/LinedList"/>
    <dgm:cxn modelId="{9CEDC3A6-442F-4369-AA1D-BB62C6047CF2}" srcId="{BF4C04DF-EC3F-4813-BB16-B006352E27ED}" destId="{8E7095ED-ECBC-47BD-A465-F4FF38614748}" srcOrd="3" destOrd="0" parTransId="{4D935F11-FB5B-4033-8B23-75D6CB438D7D}" sibTransId="{7C1C29E3-893D-4EFB-99DB-B37B152B02D1}"/>
    <dgm:cxn modelId="{F15151BD-6B51-4E81-A1EA-E21E57D832D0}" type="presOf" srcId="{BF4C04DF-EC3F-4813-BB16-B006352E27ED}" destId="{14B9D2CB-4E78-4A11-BDB3-45A5339F4BA1}" srcOrd="0" destOrd="0" presId="urn:microsoft.com/office/officeart/2008/layout/LinedList"/>
    <dgm:cxn modelId="{702D67BE-78D2-4B47-BF2E-058A7F72E5E3}" srcId="{BF4C04DF-EC3F-4813-BB16-B006352E27ED}" destId="{1918E4A7-4515-41B2-9EC1-986D214AFDB6}" srcOrd="0" destOrd="0" parTransId="{56A37132-3EA5-4A88-9B92-346EE8702A8F}" sibTransId="{D75A7803-CA62-475B-8938-139EFE5CE4FF}"/>
    <dgm:cxn modelId="{1A6340C1-4C42-4F63-8C4E-60DDCCF1838B}" type="presOf" srcId="{EEC5F455-BB8D-442F-AA7D-DE5169188521}" destId="{8FE82F34-323F-4584-B182-2BFCB3BC47F6}" srcOrd="0" destOrd="0" presId="urn:microsoft.com/office/officeart/2008/layout/LinedList"/>
    <dgm:cxn modelId="{3B4835C2-F167-4CE3-ADDA-415A3AFC91E2}" srcId="{BF4C04DF-EC3F-4813-BB16-B006352E27ED}" destId="{553BD46C-454D-49C8-8EED-CEAF0C94C394}" srcOrd="7" destOrd="0" parTransId="{CA9174A2-836B-4C64-B5B5-BFB77D0A0FAE}" sibTransId="{C2A2F695-7486-47FB-9642-640F67739289}"/>
    <dgm:cxn modelId="{089986E1-F925-437A-BD52-EF8FE440C862}" srcId="{BF4C04DF-EC3F-4813-BB16-B006352E27ED}" destId="{F1D86EFE-5847-4B1C-940C-ADAF147930A8}" srcOrd="1" destOrd="0" parTransId="{310362B2-DF5A-47E8-8B30-55E249241BAF}" sibTransId="{2C4BD71A-51AC-45C8-85B7-27A69435CE3A}"/>
    <dgm:cxn modelId="{713378E4-9EB6-4573-B9F7-EBF3E6DD655B}" type="presOf" srcId="{1918E4A7-4515-41B2-9EC1-986D214AFDB6}" destId="{5AF7D292-674D-41A2-B4DE-54667B7209E6}" srcOrd="0" destOrd="0" presId="urn:microsoft.com/office/officeart/2008/layout/LinedList"/>
    <dgm:cxn modelId="{FCFBB1E4-06F6-46E0-9B66-751292989882}" srcId="{BF4C04DF-EC3F-4813-BB16-B006352E27ED}" destId="{6C58D778-C2BD-475E-88D5-2DC69EB9BA2B}" srcOrd="2" destOrd="0" parTransId="{BDBEA5A1-7182-4A4B-9126-14EA9C44A1D1}" sibTransId="{456C548D-F62F-4FEB-A23F-652FBDDE616E}"/>
    <dgm:cxn modelId="{EAB3956C-4C22-4BD7-9DD0-D6BF25FB2CCA}" type="presParOf" srcId="{14B9D2CB-4E78-4A11-BDB3-45A5339F4BA1}" destId="{84CCB424-E326-450F-9A83-C19D400ED2C6}" srcOrd="0" destOrd="0" presId="urn:microsoft.com/office/officeart/2008/layout/LinedList"/>
    <dgm:cxn modelId="{6C2C349A-70F6-4196-B92D-59809B786707}" type="presParOf" srcId="{14B9D2CB-4E78-4A11-BDB3-45A5339F4BA1}" destId="{E6ECE8DE-D288-4D43-949D-8CB2A2E63B61}" srcOrd="1" destOrd="0" presId="urn:microsoft.com/office/officeart/2008/layout/LinedList"/>
    <dgm:cxn modelId="{32B1823D-CA4A-4AA7-BB52-DD35DA2B0C1A}" type="presParOf" srcId="{E6ECE8DE-D288-4D43-949D-8CB2A2E63B61}" destId="{5AF7D292-674D-41A2-B4DE-54667B7209E6}" srcOrd="0" destOrd="0" presId="urn:microsoft.com/office/officeart/2008/layout/LinedList"/>
    <dgm:cxn modelId="{31666A8E-CA3C-4B9D-8E31-A3AB7846FFE8}" type="presParOf" srcId="{E6ECE8DE-D288-4D43-949D-8CB2A2E63B61}" destId="{7C245E9A-BD24-4939-94B7-B604388A928E}" srcOrd="1" destOrd="0" presId="urn:microsoft.com/office/officeart/2008/layout/LinedList"/>
    <dgm:cxn modelId="{B32DEF4E-36AD-49CD-8C71-631FE0F16793}" type="presParOf" srcId="{14B9D2CB-4E78-4A11-BDB3-45A5339F4BA1}" destId="{B4F5588C-6632-408E-8B50-BA45BB5BC661}" srcOrd="2" destOrd="0" presId="urn:microsoft.com/office/officeart/2008/layout/LinedList"/>
    <dgm:cxn modelId="{804F6208-FD2B-44CB-B892-A479BA84974A}" type="presParOf" srcId="{14B9D2CB-4E78-4A11-BDB3-45A5339F4BA1}" destId="{4BEED3E7-3226-4F99-8999-8603DF0A5C82}" srcOrd="3" destOrd="0" presId="urn:microsoft.com/office/officeart/2008/layout/LinedList"/>
    <dgm:cxn modelId="{E4EB8F63-4154-4F64-A8A7-34F10F6E8510}" type="presParOf" srcId="{4BEED3E7-3226-4F99-8999-8603DF0A5C82}" destId="{7C7BDFEC-27EF-4D3E-8B19-F4740435B8C8}" srcOrd="0" destOrd="0" presId="urn:microsoft.com/office/officeart/2008/layout/LinedList"/>
    <dgm:cxn modelId="{8B69B60E-A7FD-42F6-BD7C-7866ED3C2776}" type="presParOf" srcId="{4BEED3E7-3226-4F99-8999-8603DF0A5C82}" destId="{39F57109-73E6-4EB4-B76B-3102C3FCFF56}" srcOrd="1" destOrd="0" presId="urn:microsoft.com/office/officeart/2008/layout/LinedList"/>
    <dgm:cxn modelId="{2F295651-2EDC-42FE-9E44-400DB2F018C1}" type="presParOf" srcId="{14B9D2CB-4E78-4A11-BDB3-45A5339F4BA1}" destId="{52074093-88E1-4BAB-BE86-107236539286}" srcOrd="4" destOrd="0" presId="urn:microsoft.com/office/officeart/2008/layout/LinedList"/>
    <dgm:cxn modelId="{D853705A-1CBF-4176-BED3-8708D6BAB794}" type="presParOf" srcId="{14B9D2CB-4E78-4A11-BDB3-45A5339F4BA1}" destId="{081056BD-B031-4F12-9E47-CC4F98648345}" srcOrd="5" destOrd="0" presId="urn:microsoft.com/office/officeart/2008/layout/LinedList"/>
    <dgm:cxn modelId="{7CBF0788-C480-43B4-83B7-4ACFB1C3330C}" type="presParOf" srcId="{081056BD-B031-4F12-9E47-CC4F98648345}" destId="{10345681-7B52-4A66-92A2-7FD6E3078AD1}" srcOrd="0" destOrd="0" presId="urn:microsoft.com/office/officeart/2008/layout/LinedList"/>
    <dgm:cxn modelId="{4A5C564E-44E4-4748-A30D-AB3BE767D4C6}" type="presParOf" srcId="{081056BD-B031-4F12-9E47-CC4F98648345}" destId="{9296E61A-8410-495D-9FE7-1E416BD76580}" srcOrd="1" destOrd="0" presId="urn:microsoft.com/office/officeart/2008/layout/LinedList"/>
    <dgm:cxn modelId="{437D6B68-214F-4FE8-AB37-4E83EF30D09F}" type="presParOf" srcId="{14B9D2CB-4E78-4A11-BDB3-45A5339F4BA1}" destId="{78E67A6A-9122-458D-A755-714DBDEA2DC4}" srcOrd="6" destOrd="0" presId="urn:microsoft.com/office/officeart/2008/layout/LinedList"/>
    <dgm:cxn modelId="{04A5E563-5602-40F2-B03D-65E42A40075B}" type="presParOf" srcId="{14B9D2CB-4E78-4A11-BDB3-45A5339F4BA1}" destId="{36E26688-D906-4B84-8A69-7A8FC03B92CD}" srcOrd="7" destOrd="0" presId="urn:microsoft.com/office/officeart/2008/layout/LinedList"/>
    <dgm:cxn modelId="{A717F0C2-5E5C-4D11-A8AA-7829ECEFDFB0}" type="presParOf" srcId="{36E26688-D906-4B84-8A69-7A8FC03B92CD}" destId="{77329CF0-918A-4DD5-BD02-626E22DAC556}" srcOrd="0" destOrd="0" presId="urn:microsoft.com/office/officeart/2008/layout/LinedList"/>
    <dgm:cxn modelId="{66A3D579-5D9D-4DB6-96C0-573CF451D0A5}" type="presParOf" srcId="{36E26688-D906-4B84-8A69-7A8FC03B92CD}" destId="{3EDA5F30-6503-46A7-9516-3A7A44E69FF3}" srcOrd="1" destOrd="0" presId="urn:microsoft.com/office/officeart/2008/layout/LinedList"/>
    <dgm:cxn modelId="{766D9963-1D9B-48AD-BE2E-14305CFEC114}" type="presParOf" srcId="{14B9D2CB-4E78-4A11-BDB3-45A5339F4BA1}" destId="{85A89226-5209-481E-8F28-879EADD9A717}" srcOrd="8" destOrd="0" presId="urn:microsoft.com/office/officeart/2008/layout/LinedList"/>
    <dgm:cxn modelId="{46B93A1D-694B-44E7-AD17-4926C48E7FF4}" type="presParOf" srcId="{14B9D2CB-4E78-4A11-BDB3-45A5339F4BA1}" destId="{02728FB7-C99D-4BED-BF4C-CB495DC3CDBF}" srcOrd="9" destOrd="0" presId="urn:microsoft.com/office/officeart/2008/layout/LinedList"/>
    <dgm:cxn modelId="{35547AAB-890D-48F7-819A-85AE9A7330A9}" type="presParOf" srcId="{02728FB7-C99D-4BED-BF4C-CB495DC3CDBF}" destId="{E3AD3A1A-F8D1-404C-A896-66C4192D2FF6}" srcOrd="0" destOrd="0" presId="urn:microsoft.com/office/officeart/2008/layout/LinedList"/>
    <dgm:cxn modelId="{DCEC949E-06B9-4CFD-8C57-495398DAB08F}" type="presParOf" srcId="{02728FB7-C99D-4BED-BF4C-CB495DC3CDBF}" destId="{EFD5C9F1-007C-4720-BCF2-D3C9270FA562}" srcOrd="1" destOrd="0" presId="urn:microsoft.com/office/officeart/2008/layout/LinedList"/>
    <dgm:cxn modelId="{C10125B5-96AB-40A9-9B09-3ECE4437D178}" type="presParOf" srcId="{14B9D2CB-4E78-4A11-BDB3-45A5339F4BA1}" destId="{9DAB0156-2B3D-4285-B19F-0B1BFC721F53}" srcOrd="10" destOrd="0" presId="urn:microsoft.com/office/officeart/2008/layout/LinedList"/>
    <dgm:cxn modelId="{C6A4CA84-656D-469B-A85B-7CDBF6C4245C}" type="presParOf" srcId="{14B9D2CB-4E78-4A11-BDB3-45A5339F4BA1}" destId="{5589FCB9-0F52-4953-882C-709EB2129881}" srcOrd="11" destOrd="0" presId="urn:microsoft.com/office/officeart/2008/layout/LinedList"/>
    <dgm:cxn modelId="{1D9DAD6B-B942-4114-A25A-82BB3553D42A}" type="presParOf" srcId="{5589FCB9-0F52-4953-882C-709EB2129881}" destId="{8FE82F34-323F-4584-B182-2BFCB3BC47F6}" srcOrd="0" destOrd="0" presId="urn:microsoft.com/office/officeart/2008/layout/LinedList"/>
    <dgm:cxn modelId="{155B5AED-FAAC-4986-9828-B65A1FB9E3BC}" type="presParOf" srcId="{5589FCB9-0F52-4953-882C-709EB2129881}" destId="{BD9B4DB7-D84E-49F8-A1F2-B4E5CBE69004}" srcOrd="1" destOrd="0" presId="urn:microsoft.com/office/officeart/2008/layout/LinedList"/>
    <dgm:cxn modelId="{2E0A9C6C-2D1C-4C4E-9A67-2D86F3465ED6}" type="presParOf" srcId="{14B9D2CB-4E78-4A11-BDB3-45A5339F4BA1}" destId="{3D57005A-998A-4E92-99D1-6FF49C41723D}" srcOrd="12" destOrd="0" presId="urn:microsoft.com/office/officeart/2008/layout/LinedList"/>
    <dgm:cxn modelId="{8F52F9F7-D409-4898-BDF1-347972AF3C19}" type="presParOf" srcId="{14B9D2CB-4E78-4A11-BDB3-45A5339F4BA1}" destId="{F1CE0718-B669-4270-B4B5-8E8D8DD1C5BA}" srcOrd="13" destOrd="0" presId="urn:microsoft.com/office/officeart/2008/layout/LinedList"/>
    <dgm:cxn modelId="{521AA3F7-C201-4DD5-B1EA-566E2BD020CB}" type="presParOf" srcId="{F1CE0718-B669-4270-B4B5-8E8D8DD1C5BA}" destId="{BDA2326D-1A32-4EBD-B8DE-AFFFDFBEB048}" srcOrd="0" destOrd="0" presId="urn:microsoft.com/office/officeart/2008/layout/LinedList"/>
    <dgm:cxn modelId="{BC1B6BF5-0AB8-4F3D-9437-1E478FD975EB}" type="presParOf" srcId="{F1CE0718-B669-4270-B4B5-8E8D8DD1C5BA}" destId="{F856B779-7DD6-404B-8766-C73D4E430FB5}" srcOrd="1" destOrd="0" presId="urn:microsoft.com/office/officeart/2008/layout/LinedList"/>
    <dgm:cxn modelId="{4E4AC8C0-1898-4CD0-9701-809FBD1AD608}" type="presParOf" srcId="{14B9D2CB-4E78-4A11-BDB3-45A5339F4BA1}" destId="{646257AE-34CC-41F3-B804-1BBB69D454F5}" srcOrd="14" destOrd="0" presId="urn:microsoft.com/office/officeart/2008/layout/LinedList"/>
    <dgm:cxn modelId="{1D877FBD-22D7-43D0-BDD1-DA378CD6D097}" type="presParOf" srcId="{14B9D2CB-4E78-4A11-BDB3-45A5339F4BA1}" destId="{E4AD3449-B119-46EF-BDD5-01D5E38174A3}" srcOrd="15" destOrd="0" presId="urn:microsoft.com/office/officeart/2008/layout/LinedList"/>
    <dgm:cxn modelId="{89A1C344-FA2C-4AFB-90E6-07794D337E5E}" type="presParOf" srcId="{E4AD3449-B119-46EF-BDD5-01D5E38174A3}" destId="{3D07D3BE-9BE9-4B04-9CC9-D363A33D58FB}" srcOrd="0" destOrd="0" presId="urn:microsoft.com/office/officeart/2008/layout/LinedList"/>
    <dgm:cxn modelId="{C63E244A-6E0D-4ED2-8021-782C59B1033E}" type="presParOf" srcId="{E4AD3449-B119-46EF-BDD5-01D5E38174A3}" destId="{62916389-2A23-434E-8BC2-C9E5095EF318}" srcOrd="1" destOrd="0" presId="urn:microsoft.com/office/officeart/2008/layout/LinedList"/>
    <dgm:cxn modelId="{A8C66EA1-22A3-4D25-96D5-BBC679A5CFFA}" type="presParOf" srcId="{14B9D2CB-4E78-4A11-BDB3-45A5339F4BA1}" destId="{F05CAAEE-38F0-43EA-A455-AB6E422D1A49}" srcOrd="16" destOrd="0" presId="urn:microsoft.com/office/officeart/2008/layout/LinedList"/>
    <dgm:cxn modelId="{C337B683-9CB7-4AC7-B8A6-5E0BE2E3732F}" type="presParOf" srcId="{14B9D2CB-4E78-4A11-BDB3-45A5339F4BA1}" destId="{52C2C659-4E2A-41EB-8E98-00C62405DCF9}" srcOrd="17" destOrd="0" presId="urn:microsoft.com/office/officeart/2008/layout/LinedList"/>
    <dgm:cxn modelId="{DA833D4B-1518-44EE-88B1-3C32F1BAE25E}" type="presParOf" srcId="{52C2C659-4E2A-41EB-8E98-00C62405DCF9}" destId="{1B0E445E-6AFB-4749-8C82-ACFD78A22E42}" srcOrd="0" destOrd="0" presId="urn:microsoft.com/office/officeart/2008/layout/LinedList"/>
    <dgm:cxn modelId="{BA3F8822-6EED-4414-9096-CD384AEF03FD}" type="presParOf" srcId="{52C2C659-4E2A-41EB-8E98-00C62405DCF9}" destId="{6DE13134-C026-477F-BD87-2161507D832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092822-1237-4D51-B321-7388C276485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47093A0-5F09-488D-958B-BBB767C1C083}">
      <dgm:prSet phldrT="[Text]"/>
      <dgm:spPr/>
      <dgm:t>
        <a:bodyPr/>
        <a:lstStyle/>
        <a:p>
          <a:r>
            <a:rPr lang="en-US" dirty="0"/>
            <a:t>Purpose</a:t>
          </a:r>
        </a:p>
      </dgm:t>
    </dgm:pt>
    <dgm:pt modelId="{45567B67-73CE-4C6E-B1CA-1800D1D526BA}" type="parTrans" cxnId="{0D0A326D-C05F-467A-A185-2F7A449D093F}">
      <dgm:prSet/>
      <dgm:spPr/>
      <dgm:t>
        <a:bodyPr/>
        <a:lstStyle/>
        <a:p>
          <a:endParaRPr lang="en-US"/>
        </a:p>
      </dgm:t>
    </dgm:pt>
    <dgm:pt modelId="{46E9670A-0B0B-43A0-8867-D376DABDDA02}" type="sibTrans" cxnId="{0D0A326D-C05F-467A-A185-2F7A449D093F}">
      <dgm:prSet/>
      <dgm:spPr/>
      <dgm:t>
        <a:bodyPr/>
        <a:lstStyle/>
        <a:p>
          <a:endParaRPr lang="en-US"/>
        </a:p>
      </dgm:t>
    </dgm:pt>
    <dgm:pt modelId="{C4237F2B-F63E-4B2D-A89F-E19F2AF0AD78}">
      <dgm:prSet phldrT="[Text]" custT="1"/>
      <dgm:spPr/>
      <dgm:t>
        <a:bodyPr/>
        <a:lstStyle/>
        <a:p>
          <a:r>
            <a:rPr lang="en-US" sz="2000" dirty="0"/>
            <a:t>Intent to harm</a:t>
          </a:r>
        </a:p>
      </dgm:t>
    </dgm:pt>
    <dgm:pt modelId="{1CE9D996-F747-4DB0-8A05-68BAC9A9AD0C}" type="parTrans" cxnId="{D4C290DB-CC14-45D2-BCC2-EE13C6B56AAD}">
      <dgm:prSet/>
      <dgm:spPr/>
      <dgm:t>
        <a:bodyPr/>
        <a:lstStyle/>
        <a:p>
          <a:endParaRPr lang="en-US"/>
        </a:p>
      </dgm:t>
    </dgm:pt>
    <dgm:pt modelId="{17BF455A-9968-4BF5-87D0-91CA9344C040}" type="sibTrans" cxnId="{D4C290DB-CC14-45D2-BCC2-EE13C6B56AAD}">
      <dgm:prSet/>
      <dgm:spPr/>
      <dgm:t>
        <a:bodyPr/>
        <a:lstStyle/>
        <a:p>
          <a:endParaRPr lang="en-US"/>
        </a:p>
      </dgm:t>
    </dgm:pt>
    <dgm:pt modelId="{D864F367-F3AB-482D-8CD5-832C671BE7FE}">
      <dgm:prSet phldrT="[Text]"/>
      <dgm:spPr/>
      <dgm:t>
        <a:bodyPr/>
        <a:lstStyle/>
        <a:p>
          <a:r>
            <a:rPr lang="en-US" dirty="0"/>
            <a:t>At-Risk</a:t>
          </a:r>
        </a:p>
      </dgm:t>
    </dgm:pt>
    <dgm:pt modelId="{AB05227D-501B-41D6-A015-A52F3156511E}" type="parTrans" cxnId="{4F881D48-9964-4E44-A0AF-637840906FB5}">
      <dgm:prSet/>
      <dgm:spPr/>
      <dgm:t>
        <a:bodyPr/>
        <a:lstStyle/>
        <a:p>
          <a:endParaRPr lang="en-US"/>
        </a:p>
      </dgm:t>
    </dgm:pt>
    <dgm:pt modelId="{9D5EA6FF-0A13-45BF-A88D-5AD6CAD880D7}" type="sibTrans" cxnId="{4F881D48-9964-4E44-A0AF-637840906FB5}">
      <dgm:prSet/>
      <dgm:spPr/>
      <dgm:t>
        <a:bodyPr/>
        <a:lstStyle/>
        <a:p>
          <a:endParaRPr lang="en-US"/>
        </a:p>
      </dgm:t>
    </dgm:pt>
    <dgm:pt modelId="{5D79DC59-CFFA-4834-97BA-CB3382205053}">
      <dgm:prSet phldrT="[Text]" custT="1"/>
      <dgm:spPr/>
      <dgm:t>
        <a:bodyPr/>
        <a:lstStyle/>
        <a:p>
          <a:r>
            <a:rPr lang="en-US" sz="2000" dirty="0"/>
            <a:t>Drift from safe behavior</a:t>
          </a:r>
        </a:p>
      </dgm:t>
    </dgm:pt>
    <dgm:pt modelId="{A501DA30-4400-4162-8F1A-E7FE11ED680C}" type="parTrans" cxnId="{A071CD65-BE4A-4120-A9C1-10EF8355657E}">
      <dgm:prSet/>
      <dgm:spPr/>
      <dgm:t>
        <a:bodyPr/>
        <a:lstStyle/>
        <a:p>
          <a:endParaRPr lang="en-US"/>
        </a:p>
      </dgm:t>
    </dgm:pt>
    <dgm:pt modelId="{6F3BDFDD-7C8D-4C80-84F9-9B720E7F6AAA}" type="sibTrans" cxnId="{A071CD65-BE4A-4120-A9C1-10EF8355657E}">
      <dgm:prSet/>
      <dgm:spPr/>
      <dgm:t>
        <a:bodyPr/>
        <a:lstStyle/>
        <a:p>
          <a:endParaRPr lang="en-US"/>
        </a:p>
      </dgm:t>
    </dgm:pt>
    <dgm:pt modelId="{AF67C1B5-07B0-4934-A694-46B155F303A6}">
      <dgm:prSet phldrT="[Text]"/>
      <dgm:spPr/>
      <dgm:t>
        <a:bodyPr/>
        <a:lstStyle/>
        <a:p>
          <a:r>
            <a:rPr lang="en-US" dirty="0"/>
            <a:t>Error</a:t>
          </a:r>
        </a:p>
      </dgm:t>
    </dgm:pt>
    <dgm:pt modelId="{953EC2CB-4C09-4D93-BDEF-55AF81014516}" type="parTrans" cxnId="{0F11E8D1-BAAA-4D99-A41E-1DE69D262B02}">
      <dgm:prSet/>
      <dgm:spPr/>
      <dgm:t>
        <a:bodyPr/>
        <a:lstStyle/>
        <a:p>
          <a:endParaRPr lang="en-US"/>
        </a:p>
      </dgm:t>
    </dgm:pt>
    <dgm:pt modelId="{BC3A8064-37F4-450D-BA3E-F4E6CBFE697B}" type="sibTrans" cxnId="{0F11E8D1-BAAA-4D99-A41E-1DE69D262B02}">
      <dgm:prSet/>
      <dgm:spPr/>
      <dgm:t>
        <a:bodyPr/>
        <a:lstStyle/>
        <a:p>
          <a:endParaRPr lang="en-US"/>
        </a:p>
      </dgm:t>
    </dgm:pt>
    <dgm:pt modelId="{BB8066A5-DB9E-4A4A-830E-C7541DA4768D}">
      <dgm:prSet phldrT="[Text]" custT="1"/>
      <dgm:spPr/>
      <dgm:t>
        <a:bodyPr/>
        <a:lstStyle/>
        <a:p>
          <a:r>
            <a:rPr lang="en-US" sz="2000" dirty="0"/>
            <a:t>Unintended act or omission</a:t>
          </a:r>
        </a:p>
      </dgm:t>
    </dgm:pt>
    <dgm:pt modelId="{E384A599-22F9-4291-B388-2C83A7F08CF5}" type="parTrans" cxnId="{E6FF8712-CBCA-4FD1-A5C2-3D0A78ADD0EE}">
      <dgm:prSet/>
      <dgm:spPr/>
      <dgm:t>
        <a:bodyPr/>
        <a:lstStyle/>
        <a:p>
          <a:endParaRPr lang="en-US"/>
        </a:p>
      </dgm:t>
    </dgm:pt>
    <dgm:pt modelId="{FAEAD458-BF83-4289-858F-D8E458B7E751}" type="sibTrans" cxnId="{E6FF8712-CBCA-4FD1-A5C2-3D0A78ADD0EE}">
      <dgm:prSet/>
      <dgm:spPr/>
      <dgm:t>
        <a:bodyPr/>
        <a:lstStyle/>
        <a:p>
          <a:endParaRPr lang="en-US"/>
        </a:p>
      </dgm:t>
    </dgm:pt>
    <dgm:pt modelId="{A46B7B64-F18D-4494-A5A3-640687007EEA}">
      <dgm:prSet/>
      <dgm:spPr/>
      <dgm:t>
        <a:bodyPr/>
        <a:lstStyle/>
        <a:p>
          <a:r>
            <a:rPr lang="en-US" dirty="0"/>
            <a:t>Knowledge</a:t>
          </a:r>
        </a:p>
      </dgm:t>
    </dgm:pt>
    <dgm:pt modelId="{600103AE-0037-4E6D-9CDD-B2220770EA13}" type="parTrans" cxnId="{5663DAD1-B5E7-4B9E-8AC8-E184A05A5F3A}">
      <dgm:prSet/>
      <dgm:spPr/>
      <dgm:t>
        <a:bodyPr/>
        <a:lstStyle/>
        <a:p>
          <a:endParaRPr lang="en-US"/>
        </a:p>
      </dgm:t>
    </dgm:pt>
    <dgm:pt modelId="{DDF58FF6-EAFE-433A-8764-B8CB0FDEC767}" type="sibTrans" cxnId="{5663DAD1-B5E7-4B9E-8AC8-E184A05A5F3A}">
      <dgm:prSet/>
      <dgm:spPr/>
      <dgm:t>
        <a:bodyPr/>
        <a:lstStyle/>
        <a:p>
          <a:endParaRPr lang="en-US"/>
        </a:p>
      </dgm:t>
    </dgm:pt>
    <dgm:pt modelId="{6FF0B400-E7A7-44A7-B151-D215770D90CF}">
      <dgm:prSet/>
      <dgm:spPr/>
      <dgm:t>
        <a:bodyPr/>
        <a:lstStyle/>
        <a:p>
          <a:r>
            <a:rPr lang="en-US" dirty="0"/>
            <a:t>Reckless</a:t>
          </a:r>
        </a:p>
      </dgm:t>
    </dgm:pt>
    <dgm:pt modelId="{B32B40E5-BB7D-42F8-8BE3-CA088650F864}" type="parTrans" cxnId="{FEB09DA7-F9AB-4E33-BBDB-3553513F3650}">
      <dgm:prSet/>
      <dgm:spPr/>
      <dgm:t>
        <a:bodyPr/>
        <a:lstStyle/>
        <a:p>
          <a:endParaRPr lang="en-US"/>
        </a:p>
      </dgm:t>
    </dgm:pt>
    <dgm:pt modelId="{BABBA610-27ED-4CBF-9113-CB3146D6CB10}" type="sibTrans" cxnId="{FEB09DA7-F9AB-4E33-BBDB-3553513F3650}">
      <dgm:prSet/>
      <dgm:spPr/>
      <dgm:t>
        <a:bodyPr/>
        <a:lstStyle/>
        <a:p>
          <a:endParaRPr lang="en-US"/>
        </a:p>
      </dgm:t>
    </dgm:pt>
    <dgm:pt modelId="{E6F644D2-9E99-4439-B4ED-EF776EC12934}">
      <dgm:prSet custT="1"/>
      <dgm:spPr/>
      <dgm:t>
        <a:bodyPr/>
        <a:lstStyle/>
        <a:p>
          <a:r>
            <a:rPr lang="en-US" sz="2000" dirty="0"/>
            <a:t>Intent to act, knowing harm will occur</a:t>
          </a:r>
        </a:p>
      </dgm:t>
    </dgm:pt>
    <dgm:pt modelId="{EA5DD11A-8921-4792-B120-CEEF0A1242F8}" type="parTrans" cxnId="{A51D1A81-C4A8-45C3-A120-4DA513329135}">
      <dgm:prSet/>
      <dgm:spPr/>
      <dgm:t>
        <a:bodyPr/>
        <a:lstStyle/>
        <a:p>
          <a:endParaRPr lang="en-US"/>
        </a:p>
      </dgm:t>
    </dgm:pt>
    <dgm:pt modelId="{A7D4D429-60BE-4769-AE30-CE51408E7355}" type="sibTrans" cxnId="{A51D1A81-C4A8-45C3-A120-4DA513329135}">
      <dgm:prSet/>
      <dgm:spPr/>
      <dgm:t>
        <a:bodyPr/>
        <a:lstStyle/>
        <a:p>
          <a:endParaRPr lang="en-US"/>
        </a:p>
      </dgm:t>
    </dgm:pt>
    <dgm:pt modelId="{05B9EA17-65AA-497F-BE59-FEAB67BE7D39}">
      <dgm:prSet custT="1"/>
      <dgm:spPr/>
      <dgm:t>
        <a:bodyPr/>
        <a:lstStyle/>
        <a:p>
          <a:r>
            <a:rPr lang="en-US" sz="2000" dirty="0"/>
            <a:t>Choice to gamble with the outcome</a:t>
          </a:r>
        </a:p>
      </dgm:t>
    </dgm:pt>
    <dgm:pt modelId="{ED2B9D72-4D89-4690-8AB6-9BD56F4F4498}" type="parTrans" cxnId="{B2BEF932-FDD2-432E-8E70-D31A38C54D0A}">
      <dgm:prSet/>
      <dgm:spPr/>
      <dgm:t>
        <a:bodyPr/>
        <a:lstStyle/>
        <a:p>
          <a:endParaRPr lang="en-US"/>
        </a:p>
      </dgm:t>
    </dgm:pt>
    <dgm:pt modelId="{57A5FF97-9799-4000-963E-31AB8591555F}" type="sibTrans" cxnId="{B2BEF932-FDD2-432E-8E70-D31A38C54D0A}">
      <dgm:prSet/>
      <dgm:spPr/>
      <dgm:t>
        <a:bodyPr/>
        <a:lstStyle/>
        <a:p>
          <a:endParaRPr lang="en-US"/>
        </a:p>
      </dgm:t>
    </dgm:pt>
    <dgm:pt modelId="{F267E9F1-D1C0-4041-A752-850F3BE59126}" type="pres">
      <dgm:prSet presAssocID="{A2092822-1237-4D51-B321-7388C2764857}" presName="Name0" presStyleCnt="0">
        <dgm:presLayoutVars>
          <dgm:dir/>
          <dgm:animLvl val="lvl"/>
          <dgm:resizeHandles val="exact"/>
        </dgm:presLayoutVars>
      </dgm:prSet>
      <dgm:spPr/>
    </dgm:pt>
    <dgm:pt modelId="{F804CAC7-0F69-48E5-A008-B419A06C2F17}" type="pres">
      <dgm:prSet presAssocID="{C47093A0-5F09-488D-958B-BBB767C1C083}" presName="composite" presStyleCnt="0"/>
      <dgm:spPr/>
    </dgm:pt>
    <dgm:pt modelId="{DC895077-3DBF-4B5D-B667-514BEA520B9A}" type="pres">
      <dgm:prSet presAssocID="{C47093A0-5F09-488D-958B-BBB767C1C083}" presName="parTx" presStyleLbl="alignNode1" presStyleIdx="0" presStyleCnt="5">
        <dgm:presLayoutVars>
          <dgm:chMax val="0"/>
          <dgm:chPref val="0"/>
          <dgm:bulletEnabled val="1"/>
        </dgm:presLayoutVars>
      </dgm:prSet>
      <dgm:spPr/>
    </dgm:pt>
    <dgm:pt modelId="{B656CA59-0017-4808-B3A8-6EED2D36F12B}" type="pres">
      <dgm:prSet presAssocID="{C47093A0-5F09-488D-958B-BBB767C1C083}" presName="desTx" presStyleLbl="alignAccFollowNode1" presStyleIdx="0" presStyleCnt="5">
        <dgm:presLayoutVars>
          <dgm:bulletEnabled val="1"/>
        </dgm:presLayoutVars>
      </dgm:prSet>
      <dgm:spPr/>
    </dgm:pt>
    <dgm:pt modelId="{B4AE900E-26F1-4630-8044-213108EFA24C}" type="pres">
      <dgm:prSet presAssocID="{46E9670A-0B0B-43A0-8867-D376DABDDA02}" presName="space" presStyleCnt="0"/>
      <dgm:spPr/>
    </dgm:pt>
    <dgm:pt modelId="{AFBB0E9B-42A6-4F74-B720-1A50D13A7434}" type="pres">
      <dgm:prSet presAssocID="{A46B7B64-F18D-4494-A5A3-640687007EEA}" presName="composite" presStyleCnt="0"/>
      <dgm:spPr/>
    </dgm:pt>
    <dgm:pt modelId="{429D4DB4-B4B9-422F-BDB7-AFFD6E655158}" type="pres">
      <dgm:prSet presAssocID="{A46B7B64-F18D-4494-A5A3-640687007EEA}" presName="parTx" presStyleLbl="alignNode1" presStyleIdx="1" presStyleCnt="5">
        <dgm:presLayoutVars>
          <dgm:chMax val="0"/>
          <dgm:chPref val="0"/>
          <dgm:bulletEnabled val="1"/>
        </dgm:presLayoutVars>
      </dgm:prSet>
      <dgm:spPr/>
    </dgm:pt>
    <dgm:pt modelId="{374EF32F-2A24-4FF1-9CFD-59A3377B6492}" type="pres">
      <dgm:prSet presAssocID="{A46B7B64-F18D-4494-A5A3-640687007EEA}" presName="desTx" presStyleLbl="alignAccFollowNode1" presStyleIdx="1" presStyleCnt="5">
        <dgm:presLayoutVars>
          <dgm:bulletEnabled val="1"/>
        </dgm:presLayoutVars>
      </dgm:prSet>
      <dgm:spPr/>
    </dgm:pt>
    <dgm:pt modelId="{28303227-4F60-4538-AC98-32E14FD6FA9D}" type="pres">
      <dgm:prSet presAssocID="{DDF58FF6-EAFE-433A-8764-B8CB0FDEC767}" presName="space" presStyleCnt="0"/>
      <dgm:spPr/>
    </dgm:pt>
    <dgm:pt modelId="{8CDC9CD3-0F39-439B-9596-3A49AA9D3C49}" type="pres">
      <dgm:prSet presAssocID="{6FF0B400-E7A7-44A7-B151-D215770D90CF}" presName="composite" presStyleCnt="0"/>
      <dgm:spPr/>
    </dgm:pt>
    <dgm:pt modelId="{91D02E5B-EF6D-46D6-BA82-32CBC02719CB}" type="pres">
      <dgm:prSet presAssocID="{6FF0B400-E7A7-44A7-B151-D215770D90CF}" presName="parTx" presStyleLbl="alignNode1" presStyleIdx="2" presStyleCnt="5">
        <dgm:presLayoutVars>
          <dgm:chMax val="0"/>
          <dgm:chPref val="0"/>
          <dgm:bulletEnabled val="1"/>
        </dgm:presLayoutVars>
      </dgm:prSet>
      <dgm:spPr/>
    </dgm:pt>
    <dgm:pt modelId="{92D52E70-2608-411B-8330-C723D77BE434}" type="pres">
      <dgm:prSet presAssocID="{6FF0B400-E7A7-44A7-B151-D215770D90CF}" presName="desTx" presStyleLbl="alignAccFollowNode1" presStyleIdx="2" presStyleCnt="5">
        <dgm:presLayoutVars>
          <dgm:bulletEnabled val="1"/>
        </dgm:presLayoutVars>
      </dgm:prSet>
      <dgm:spPr/>
    </dgm:pt>
    <dgm:pt modelId="{AA208FA8-DCBD-4B5F-8380-41DCC46BA80B}" type="pres">
      <dgm:prSet presAssocID="{BABBA610-27ED-4CBF-9113-CB3146D6CB10}" presName="space" presStyleCnt="0"/>
      <dgm:spPr/>
    </dgm:pt>
    <dgm:pt modelId="{2C16C97D-146F-460A-956C-7EE9062D90B3}" type="pres">
      <dgm:prSet presAssocID="{D864F367-F3AB-482D-8CD5-832C671BE7FE}" presName="composite" presStyleCnt="0"/>
      <dgm:spPr/>
    </dgm:pt>
    <dgm:pt modelId="{B418E628-D637-4C20-9C8B-48825FD6999E}" type="pres">
      <dgm:prSet presAssocID="{D864F367-F3AB-482D-8CD5-832C671BE7FE}" presName="parTx" presStyleLbl="alignNode1" presStyleIdx="3" presStyleCnt="5">
        <dgm:presLayoutVars>
          <dgm:chMax val="0"/>
          <dgm:chPref val="0"/>
          <dgm:bulletEnabled val="1"/>
        </dgm:presLayoutVars>
      </dgm:prSet>
      <dgm:spPr/>
    </dgm:pt>
    <dgm:pt modelId="{4E30291C-DF8A-4BCB-A354-A03310AF6A5B}" type="pres">
      <dgm:prSet presAssocID="{D864F367-F3AB-482D-8CD5-832C671BE7FE}" presName="desTx" presStyleLbl="alignAccFollowNode1" presStyleIdx="3" presStyleCnt="5">
        <dgm:presLayoutVars>
          <dgm:bulletEnabled val="1"/>
        </dgm:presLayoutVars>
      </dgm:prSet>
      <dgm:spPr/>
    </dgm:pt>
    <dgm:pt modelId="{99A44907-FF71-4AD9-A085-45F255A69288}" type="pres">
      <dgm:prSet presAssocID="{9D5EA6FF-0A13-45BF-A88D-5AD6CAD880D7}" presName="space" presStyleCnt="0"/>
      <dgm:spPr/>
    </dgm:pt>
    <dgm:pt modelId="{E0D503F2-6A73-4E46-AE6A-2B048BBA4DD0}" type="pres">
      <dgm:prSet presAssocID="{AF67C1B5-07B0-4934-A694-46B155F303A6}" presName="composite" presStyleCnt="0"/>
      <dgm:spPr/>
    </dgm:pt>
    <dgm:pt modelId="{F9B70FB5-66F7-40A6-BEA6-F7BC49447244}" type="pres">
      <dgm:prSet presAssocID="{AF67C1B5-07B0-4934-A694-46B155F303A6}" presName="parTx" presStyleLbl="alignNode1" presStyleIdx="4" presStyleCnt="5">
        <dgm:presLayoutVars>
          <dgm:chMax val="0"/>
          <dgm:chPref val="0"/>
          <dgm:bulletEnabled val="1"/>
        </dgm:presLayoutVars>
      </dgm:prSet>
      <dgm:spPr/>
    </dgm:pt>
    <dgm:pt modelId="{76456AD7-A2F8-442E-87E0-4AC9D0127B12}" type="pres">
      <dgm:prSet presAssocID="{AF67C1B5-07B0-4934-A694-46B155F303A6}" presName="desTx" presStyleLbl="alignAccFollowNode1" presStyleIdx="4" presStyleCnt="5">
        <dgm:presLayoutVars>
          <dgm:bulletEnabled val="1"/>
        </dgm:presLayoutVars>
      </dgm:prSet>
      <dgm:spPr/>
    </dgm:pt>
  </dgm:ptLst>
  <dgm:cxnLst>
    <dgm:cxn modelId="{604D0007-0F28-4EEA-A69D-1F602FCA5BFA}" type="presOf" srcId="{C47093A0-5F09-488D-958B-BBB767C1C083}" destId="{DC895077-3DBF-4B5D-B667-514BEA520B9A}" srcOrd="0" destOrd="0" presId="urn:microsoft.com/office/officeart/2005/8/layout/hList1"/>
    <dgm:cxn modelId="{E6FF8712-CBCA-4FD1-A5C2-3D0A78ADD0EE}" srcId="{AF67C1B5-07B0-4934-A694-46B155F303A6}" destId="{BB8066A5-DB9E-4A4A-830E-C7541DA4768D}" srcOrd="0" destOrd="0" parTransId="{E384A599-22F9-4291-B388-2C83A7F08CF5}" sibTransId="{FAEAD458-BF83-4289-858F-D8E458B7E751}"/>
    <dgm:cxn modelId="{0B556918-D69C-4BFC-9868-63C5D4B175BC}" type="presOf" srcId="{E6F644D2-9E99-4439-B4ED-EF776EC12934}" destId="{374EF32F-2A24-4FF1-9CFD-59A3377B6492}" srcOrd="0" destOrd="0" presId="urn:microsoft.com/office/officeart/2005/8/layout/hList1"/>
    <dgm:cxn modelId="{B2BEF932-FDD2-432E-8E70-D31A38C54D0A}" srcId="{6FF0B400-E7A7-44A7-B151-D215770D90CF}" destId="{05B9EA17-65AA-497F-BE59-FEAB67BE7D39}" srcOrd="0" destOrd="0" parTransId="{ED2B9D72-4D89-4690-8AB6-9BD56F4F4498}" sibTransId="{57A5FF97-9799-4000-963E-31AB8591555F}"/>
    <dgm:cxn modelId="{B8E56235-EB2A-44D9-8929-6896C60B1742}" type="presOf" srcId="{A46B7B64-F18D-4494-A5A3-640687007EEA}" destId="{429D4DB4-B4B9-422F-BDB7-AFFD6E655158}" srcOrd="0" destOrd="0" presId="urn:microsoft.com/office/officeart/2005/8/layout/hList1"/>
    <dgm:cxn modelId="{56BD0440-93E8-40F7-A46C-0FA0CCF9B957}" type="presOf" srcId="{6FF0B400-E7A7-44A7-B151-D215770D90CF}" destId="{91D02E5B-EF6D-46D6-BA82-32CBC02719CB}" srcOrd="0" destOrd="0" presId="urn:microsoft.com/office/officeart/2005/8/layout/hList1"/>
    <dgm:cxn modelId="{4B0C935C-2C63-440B-96E5-D884BF79712D}" type="presOf" srcId="{AF67C1B5-07B0-4934-A694-46B155F303A6}" destId="{F9B70FB5-66F7-40A6-BEA6-F7BC49447244}" srcOrd="0" destOrd="0" presId="urn:microsoft.com/office/officeart/2005/8/layout/hList1"/>
    <dgm:cxn modelId="{74163E63-E5B4-4CF5-ABC4-729A25D57752}" type="presOf" srcId="{D864F367-F3AB-482D-8CD5-832C671BE7FE}" destId="{B418E628-D637-4C20-9C8B-48825FD6999E}" srcOrd="0" destOrd="0" presId="urn:microsoft.com/office/officeart/2005/8/layout/hList1"/>
    <dgm:cxn modelId="{A071CD65-BE4A-4120-A9C1-10EF8355657E}" srcId="{D864F367-F3AB-482D-8CD5-832C671BE7FE}" destId="{5D79DC59-CFFA-4834-97BA-CB3382205053}" srcOrd="0" destOrd="0" parTransId="{A501DA30-4400-4162-8F1A-E7FE11ED680C}" sibTransId="{6F3BDFDD-7C8D-4C80-84F9-9B720E7F6AAA}"/>
    <dgm:cxn modelId="{4F881D48-9964-4E44-A0AF-637840906FB5}" srcId="{A2092822-1237-4D51-B321-7388C2764857}" destId="{D864F367-F3AB-482D-8CD5-832C671BE7FE}" srcOrd="3" destOrd="0" parTransId="{AB05227D-501B-41D6-A015-A52F3156511E}" sibTransId="{9D5EA6FF-0A13-45BF-A88D-5AD6CAD880D7}"/>
    <dgm:cxn modelId="{0D0A326D-C05F-467A-A185-2F7A449D093F}" srcId="{A2092822-1237-4D51-B321-7388C2764857}" destId="{C47093A0-5F09-488D-958B-BBB767C1C083}" srcOrd="0" destOrd="0" parTransId="{45567B67-73CE-4C6E-B1CA-1800D1D526BA}" sibTransId="{46E9670A-0B0B-43A0-8867-D376DABDDA02}"/>
    <dgm:cxn modelId="{A51D1A81-C4A8-45C3-A120-4DA513329135}" srcId="{A46B7B64-F18D-4494-A5A3-640687007EEA}" destId="{E6F644D2-9E99-4439-B4ED-EF776EC12934}" srcOrd="0" destOrd="0" parTransId="{EA5DD11A-8921-4792-B120-CEEF0A1242F8}" sibTransId="{A7D4D429-60BE-4769-AE30-CE51408E7355}"/>
    <dgm:cxn modelId="{8E8EC885-050D-4857-BF81-F350EA85A4F5}" type="presOf" srcId="{05B9EA17-65AA-497F-BE59-FEAB67BE7D39}" destId="{92D52E70-2608-411B-8330-C723D77BE434}" srcOrd="0" destOrd="0" presId="urn:microsoft.com/office/officeart/2005/8/layout/hList1"/>
    <dgm:cxn modelId="{FEB09DA7-F9AB-4E33-BBDB-3553513F3650}" srcId="{A2092822-1237-4D51-B321-7388C2764857}" destId="{6FF0B400-E7A7-44A7-B151-D215770D90CF}" srcOrd="2" destOrd="0" parTransId="{B32B40E5-BB7D-42F8-8BE3-CA088650F864}" sibTransId="{BABBA610-27ED-4CBF-9113-CB3146D6CB10}"/>
    <dgm:cxn modelId="{5C70FCBD-570A-4570-9815-68561B4EB9A2}" type="presOf" srcId="{BB8066A5-DB9E-4A4A-830E-C7541DA4768D}" destId="{76456AD7-A2F8-442E-87E0-4AC9D0127B12}" srcOrd="0" destOrd="0" presId="urn:microsoft.com/office/officeart/2005/8/layout/hList1"/>
    <dgm:cxn modelId="{5663DAD1-B5E7-4B9E-8AC8-E184A05A5F3A}" srcId="{A2092822-1237-4D51-B321-7388C2764857}" destId="{A46B7B64-F18D-4494-A5A3-640687007EEA}" srcOrd="1" destOrd="0" parTransId="{600103AE-0037-4E6D-9CDD-B2220770EA13}" sibTransId="{DDF58FF6-EAFE-433A-8764-B8CB0FDEC767}"/>
    <dgm:cxn modelId="{0F11E8D1-BAAA-4D99-A41E-1DE69D262B02}" srcId="{A2092822-1237-4D51-B321-7388C2764857}" destId="{AF67C1B5-07B0-4934-A694-46B155F303A6}" srcOrd="4" destOrd="0" parTransId="{953EC2CB-4C09-4D93-BDEF-55AF81014516}" sibTransId="{BC3A8064-37F4-450D-BA3E-F4E6CBFE697B}"/>
    <dgm:cxn modelId="{6A2789D9-E7F3-4C29-AF36-A5DAC526F8CB}" type="presOf" srcId="{A2092822-1237-4D51-B321-7388C2764857}" destId="{F267E9F1-D1C0-4041-A752-850F3BE59126}" srcOrd="0" destOrd="0" presId="urn:microsoft.com/office/officeart/2005/8/layout/hList1"/>
    <dgm:cxn modelId="{D4C290DB-CC14-45D2-BCC2-EE13C6B56AAD}" srcId="{C47093A0-5F09-488D-958B-BBB767C1C083}" destId="{C4237F2B-F63E-4B2D-A89F-E19F2AF0AD78}" srcOrd="0" destOrd="0" parTransId="{1CE9D996-F747-4DB0-8A05-68BAC9A9AD0C}" sibTransId="{17BF455A-9968-4BF5-87D0-91CA9344C040}"/>
    <dgm:cxn modelId="{949809DE-C03F-4901-A23F-F7C3872821A1}" type="presOf" srcId="{5D79DC59-CFFA-4834-97BA-CB3382205053}" destId="{4E30291C-DF8A-4BCB-A354-A03310AF6A5B}" srcOrd="0" destOrd="0" presId="urn:microsoft.com/office/officeart/2005/8/layout/hList1"/>
    <dgm:cxn modelId="{9F684EF2-6A98-41ED-84D3-BE746E78241D}" type="presOf" srcId="{C4237F2B-F63E-4B2D-A89F-E19F2AF0AD78}" destId="{B656CA59-0017-4808-B3A8-6EED2D36F12B}" srcOrd="0" destOrd="0" presId="urn:microsoft.com/office/officeart/2005/8/layout/hList1"/>
    <dgm:cxn modelId="{66AE4AB9-C0D1-4DBE-9359-4A3055C9EE43}" type="presParOf" srcId="{F267E9F1-D1C0-4041-A752-850F3BE59126}" destId="{F804CAC7-0F69-48E5-A008-B419A06C2F17}" srcOrd="0" destOrd="0" presId="urn:microsoft.com/office/officeart/2005/8/layout/hList1"/>
    <dgm:cxn modelId="{9E19B10E-D404-4C08-B408-BDB54BAD3F29}" type="presParOf" srcId="{F804CAC7-0F69-48E5-A008-B419A06C2F17}" destId="{DC895077-3DBF-4B5D-B667-514BEA520B9A}" srcOrd="0" destOrd="0" presId="urn:microsoft.com/office/officeart/2005/8/layout/hList1"/>
    <dgm:cxn modelId="{0B038979-F0EC-47FA-87A5-85E7F3DF73EA}" type="presParOf" srcId="{F804CAC7-0F69-48E5-A008-B419A06C2F17}" destId="{B656CA59-0017-4808-B3A8-6EED2D36F12B}" srcOrd="1" destOrd="0" presId="urn:microsoft.com/office/officeart/2005/8/layout/hList1"/>
    <dgm:cxn modelId="{27E7F2BB-715B-4DAD-BCC5-278B3F172E6F}" type="presParOf" srcId="{F267E9F1-D1C0-4041-A752-850F3BE59126}" destId="{B4AE900E-26F1-4630-8044-213108EFA24C}" srcOrd="1" destOrd="0" presId="urn:microsoft.com/office/officeart/2005/8/layout/hList1"/>
    <dgm:cxn modelId="{9E61C9D7-FE16-4E5C-A08E-C48B9911D0FE}" type="presParOf" srcId="{F267E9F1-D1C0-4041-A752-850F3BE59126}" destId="{AFBB0E9B-42A6-4F74-B720-1A50D13A7434}" srcOrd="2" destOrd="0" presId="urn:microsoft.com/office/officeart/2005/8/layout/hList1"/>
    <dgm:cxn modelId="{D2D8FEB3-8B7B-42B5-8FDF-2888AE6728E1}" type="presParOf" srcId="{AFBB0E9B-42A6-4F74-B720-1A50D13A7434}" destId="{429D4DB4-B4B9-422F-BDB7-AFFD6E655158}" srcOrd="0" destOrd="0" presId="urn:microsoft.com/office/officeart/2005/8/layout/hList1"/>
    <dgm:cxn modelId="{5145D721-F208-4B22-835E-05986D24BA87}" type="presParOf" srcId="{AFBB0E9B-42A6-4F74-B720-1A50D13A7434}" destId="{374EF32F-2A24-4FF1-9CFD-59A3377B6492}" srcOrd="1" destOrd="0" presId="urn:microsoft.com/office/officeart/2005/8/layout/hList1"/>
    <dgm:cxn modelId="{0850DDAA-5B5F-4835-B5A4-74261198FE53}" type="presParOf" srcId="{F267E9F1-D1C0-4041-A752-850F3BE59126}" destId="{28303227-4F60-4538-AC98-32E14FD6FA9D}" srcOrd="3" destOrd="0" presId="urn:microsoft.com/office/officeart/2005/8/layout/hList1"/>
    <dgm:cxn modelId="{76C1B6E3-8050-4470-B94F-7B0C9DC8B5A7}" type="presParOf" srcId="{F267E9F1-D1C0-4041-A752-850F3BE59126}" destId="{8CDC9CD3-0F39-439B-9596-3A49AA9D3C49}" srcOrd="4" destOrd="0" presId="urn:microsoft.com/office/officeart/2005/8/layout/hList1"/>
    <dgm:cxn modelId="{4FBE6BBF-65A0-4CC5-A059-1B22189F415A}" type="presParOf" srcId="{8CDC9CD3-0F39-439B-9596-3A49AA9D3C49}" destId="{91D02E5B-EF6D-46D6-BA82-32CBC02719CB}" srcOrd="0" destOrd="0" presId="urn:microsoft.com/office/officeart/2005/8/layout/hList1"/>
    <dgm:cxn modelId="{1896AA26-B023-48D1-95CE-E8FE6373EFC4}" type="presParOf" srcId="{8CDC9CD3-0F39-439B-9596-3A49AA9D3C49}" destId="{92D52E70-2608-411B-8330-C723D77BE434}" srcOrd="1" destOrd="0" presId="urn:microsoft.com/office/officeart/2005/8/layout/hList1"/>
    <dgm:cxn modelId="{6C9B5D6C-E13C-4797-8868-3809A0DF9077}" type="presParOf" srcId="{F267E9F1-D1C0-4041-A752-850F3BE59126}" destId="{AA208FA8-DCBD-4B5F-8380-41DCC46BA80B}" srcOrd="5" destOrd="0" presId="urn:microsoft.com/office/officeart/2005/8/layout/hList1"/>
    <dgm:cxn modelId="{C93C69BD-7B71-4493-8B4D-F491A5370046}" type="presParOf" srcId="{F267E9F1-D1C0-4041-A752-850F3BE59126}" destId="{2C16C97D-146F-460A-956C-7EE9062D90B3}" srcOrd="6" destOrd="0" presId="urn:microsoft.com/office/officeart/2005/8/layout/hList1"/>
    <dgm:cxn modelId="{863610B0-C717-462D-A8C1-D2A602864006}" type="presParOf" srcId="{2C16C97D-146F-460A-956C-7EE9062D90B3}" destId="{B418E628-D637-4C20-9C8B-48825FD6999E}" srcOrd="0" destOrd="0" presId="urn:microsoft.com/office/officeart/2005/8/layout/hList1"/>
    <dgm:cxn modelId="{32FB152E-DE42-4A72-A231-1D7284073894}" type="presParOf" srcId="{2C16C97D-146F-460A-956C-7EE9062D90B3}" destId="{4E30291C-DF8A-4BCB-A354-A03310AF6A5B}" srcOrd="1" destOrd="0" presId="urn:microsoft.com/office/officeart/2005/8/layout/hList1"/>
    <dgm:cxn modelId="{A0E468DF-A4D4-406E-9972-C4DE068E6745}" type="presParOf" srcId="{F267E9F1-D1C0-4041-A752-850F3BE59126}" destId="{99A44907-FF71-4AD9-A085-45F255A69288}" srcOrd="7" destOrd="0" presId="urn:microsoft.com/office/officeart/2005/8/layout/hList1"/>
    <dgm:cxn modelId="{E0DFFA24-8A4D-44E9-978B-519675A01E2D}" type="presParOf" srcId="{F267E9F1-D1C0-4041-A752-850F3BE59126}" destId="{E0D503F2-6A73-4E46-AE6A-2B048BBA4DD0}" srcOrd="8" destOrd="0" presId="urn:microsoft.com/office/officeart/2005/8/layout/hList1"/>
    <dgm:cxn modelId="{F229A7D5-3AC6-44FA-8777-F610623D6E1C}" type="presParOf" srcId="{E0D503F2-6A73-4E46-AE6A-2B048BBA4DD0}" destId="{F9B70FB5-66F7-40A6-BEA6-F7BC49447244}" srcOrd="0" destOrd="0" presId="urn:microsoft.com/office/officeart/2005/8/layout/hList1"/>
    <dgm:cxn modelId="{39212584-FF13-4064-B5D8-61C2AD1B2843}" type="presParOf" srcId="{E0D503F2-6A73-4E46-AE6A-2B048BBA4DD0}" destId="{76456AD7-A2F8-442E-87E0-4AC9D0127B1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79A9AD-B1F8-401E-89A9-94D81A06841C}"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8798A3F4-5737-48BE-B1F3-146DDD7600D1}">
      <dgm:prSet custT="1"/>
      <dgm:spPr/>
      <dgm:t>
        <a:bodyPr/>
        <a:lstStyle/>
        <a:p>
          <a:pPr>
            <a:lnSpc>
              <a:spcPct val="100000"/>
            </a:lnSpc>
            <a:defRPr cap="all"/>
          </a:pPr>
          <a:r>
            <a:rPr lang="en-US" sz="2000" dirty="0"/>
            <a:t>What happened in this event</a:t>
          </a:r>
        </a:p>
      </dgm:t>
    </dgm:pt>
    <dgm:pt modelId="{680C6661-BF28-4301-9AF9-F8BFCD8A03AA}" type="parTrans" cxnId="{F539E002-0C90-451B-B613-3E615EA70C1D}">
      <dgm:prSet/>
      <dgm:spPr/>
      <dgm:t>
        <a:bodyPr/>
        <a:lstStyle/>
        <a:p>
          <a:endParaRPr lang="en-US"/>
        </a:p>
      </dgm:t>
    </dgm:pt>
    <dgm:pt modelId="{306E37EE-5B44-440D-B623-07BD1121B577}" type="sibTrans" cxnId="{F539E002-0C90-451B-B613-3E615EA70C1D}">
      <dgm:prSet/>
      <dgm:spPr/>
      <dgm:t>
        <a:bodyPr/>
        <a:lstStyle/>
        <a:p>
          <a:endParaRPr lang="en-US"/>
        </a:p>
      </dgm:t>
    </dgm:pt>
    <dgm:pt modelId="{53FC02DC-5DA7-4F7C-A5F2-03923F2CB957}">
      <dgm:prSet custT="1"/>
      <dgm:spPr/>
      <dgm:t>
        <a:bodyPr/>
        <a:lstStyle/>
        <a:p>
          <a:pPr>
            <a:lnSpc>
              <a:spcPct val="100000"/>
            </a:lnSpc>
            <a:defRPr cap="all"/>
          </a:pPr>
          <a:r>
            <a:rPr lang="en-US" sz="2000"/>
            <a:t>How the task is normally done</a:t>
          </a:r>
        </a:p>
      </dgm:t>
    </dgm:pt>
    <dgm:pt modelId="{72F45FDB-46AB-4942-9130-135CC45179C6}" type="parTrans" cxnId="{3F54BEF6-8DCC-4CF7-8D5D-2BDFFB8B7E46}">
      <dgm:prSet/>
      <dgm:spPr/>
      <dgm:t>
        <a:bodyPr/>
        <a:lstStyle/>
        <a:p>
          <a:endParaRPr lang="en-US"/>
        </a:p>
      </dgm:t>
    </dgm:pt>
    <dgm:pt modelId="{67EC5FF4-B1D4-4A2E-AFE6-017213F6CC8A}" type="sibTrans" cxnId="{3F54BEF6-8DCC-4CF7-8D5D-2BDFFB8B7E46}">
      <dgm:prSet/>
      <dgm:spPr/>
      <dgm:t>
        <a:bodyPr/>
        <a:lstStyle/>
        <a:p>
          <a:endParaRPr lang="en-US"/>
        </a:p>
      </dgm:t>
    </dgm:pt>
    <dgm:pt modelId="{1FCF9DE8-21FC-4548-ABAC-67F27A376E85}">
      <dgm:prSet custT="1"/>
      <dgm:spPr/>
      <dgm:t>
        <a:bodyPr/>
        <a:lstStyle/>
        <a:p>
          <a:pPr>
            <a:lnSpc>
              <a:spcPct val="100000"/>
            </a:lnSpc>
            <a:defRPr cap="all"/>
          </a:pPr>
          <a:r>
            <a:rPr lang="en-US" sz="2000"/>
            <a:t>How the system was designed to work</a:t>
          </a:r>
        </a:p>
      </dgm:t>
    </dgm:pt>
    <dgm:pt modelId="{27AAFC75-8D43-428C-8C59-FE4DE0B20C4E}" type="parTrans" cxnId="{D3795910-526B-4570-ACCB-0759CBD7FD4A}">
      <dgm:prSet/>
      <dgm:spPr/>
      <dgm:t>
        <a:bodyPr/>
        <a:lstStyle/>
        <a:p>
          <a:endParaRPr lang="en-US"/>
        </a:p>
      </dgm:t>
    </dgm:pt>
    <dgm:pt modelId="{38A05325-A2E4-4645-94B2-0B94D6CA9D88}" type="sibTrans" cxnId="{D3795910-526B-4570-ACCB-0759CBD7FD4A}">
      <dgm:prSet/>
      <dgm:spPr/>
      <dgm:t>
        <a:bodyPr/>
        <a:lstStyle/>
        <a:p>
          <a:endParaRPr lang="en-US"/>
        </a:p>
      </dgm:t>
    </dgm:pt>
    <dgm:pt modelId="{E7FD9A7A-79B6-433A-8D7B-D68E8CCC975B}" type="pres">
      <dgm:prSet presAssocID="{8679A9AD-B1F8-401E-89A9-94D81A06841C}" presName="root" presStyleCnt="0">
        <dgm:presLayoutVars>
          <dgm:dir/>
          <dgm:resizeHandles val="exact"/>
        </dgm:presLayoutVars>
      </dgm:prSet>
      <dgm:spPr/>
    </dgm:pt>
    <dgm:pt modelId="{207FEE21-0528-498A-B355-072C56196D60}" type="pres">
      <dgm:prSet presAssocID="{8798A3F4-5737-48BE-B1F3-146DDD7600D1}" presName="compNode" presStyleCnt="0"/>
      <dgm:spPr/>
    </dgm:pt>
    <dgm:pt modelId="{9F9AD98A-FBAA-4FF3-8EFC-946AD895F7B0}" type="pres">
      <dgm:prSet presAssocID="{8798A3F4-5737-48BE-B1F3-146DDD7600D1}" presName="iconBgRect" presStyleLbl="bgShp" presStyleIdx="0" presStyleCnt="3"/>
      <dgm:spPr/>
    </dgm:pt>
    <dgm:pt modelId="{39DC0F2A-EA41-4A9D-9BFC-91CCCD6CF3D4}" type="pres">
      <dgm:prSet presAssocID="{8798A3F4-5737-48BE-B1F3-146DDD7600D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C40EDBDD-2D5C-4A61-9CAB-8B568EA03739}" type="pres">
      <dgm:prSet presAssocID="{8798A3F4-5737-48BE-B1F3-146DDD7600D1}" presName="spaceRect" presStyleCnt="0"/>
      <dgm:spPr/>
    </dgm:pt>
    <dgm:pt modelId="{0A0A1B46-5FE5-4CC8-8FD1-9F83613A0BD6}" type="pres">
      <dgm:prSet presAssocID="{8798A3F4-5737-48BE-B1F3-146DDD7600D1}" presName="textRect" presStyleLbl="revTx" presStyleIdx="0" presStyleCnt="3">
        <dgm:presLayoutVars>
          <dgm:chMax val="1"/>
          <dgm:chPref val="1"/>
        </dgm:presLayoutVars>
      </dgm:prSet>
      <dgm:spPr/>
    </dgm:pt>
    <dgm:pt modelId="{561E7C22-9B25-4DFE-B08E-B32C635459D1}" type="pres">
      <dgm:prSet presAssocID="{306E37EE-5B44-440D-B623-07BD1121B577}" presName="sibTrans" presStyleCnt="0"/>
      <dgm:spPr/>
    </dgm:pt>
    <dgm:pt modelId="{1013AAA3-40DF-4B6F-8E7D-E33F4D14F228}" type="pres">
      <dgm:prSet presAssocID="{53FC02DC-5DA7-4F7C-A5F2-03923F2CB957}" presName="compNode" presStyleCnt="0"/>
      <dgm:spPr/>
    </dgm:pt>
    <dgm:pt modelId="{ECD45360-A3FF-4D03-A897-9F86FA5A40DF}" type="pres">
      <dgm:prSet presAssocID="{53FC02DC-5DA7-4F7C-A5F2-03923F2CB957}" presName="iconBgRect" presStyleLbl="bgShp" presStyleIdx="1" presStyleCnt="3"/>
      <dgm:spPr/>
    </dgm:pt>
    <dgm:pt modelId="{DAA4F57C-A4BB-48C4-8A64-6CC835C077C2}" type="pres">
      <dgm:prSet presAssocID="{53FC02DC-5DA7-4F7C-A5F2-03923F2CB9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5A604889-7394-4E5C-890E-5FAFFFF7D655}" type="pres">
      <dgm:prSet presAssocID="{53FC02DC-5DA7-4F7C-A5F2-03923F2CB957}" presName="spaceRect" presStyleCnt="0"/>
      <dgm:spPr/>
    </dgm:pt>
    <dgm:pt modelId="{4D0CC8D7-495D-45B1-83BB-155BA2C8EF23}" type="pres">
      <dgm:prSet presAssocID="{53FC02DC-5DA7-4F7C-A5F2-03923F2CB957}" presName="textRect" presStyleLbl="revTx" presStyleIdx="1" presStyleCnt="3">
        <dgm:presLayoutVars>
          <dgm:chMax val="1"/>
          <dgm:chPref val="1"/>
        </dgm:presLayoutVars>
      </dgm:prSet>
      <dgm:spPr/>
    </dgm:pt>
    <dgm:pt modelId="{A0FCDEC4-9B2B-465E-B168-B7E57833DF9F}" type="pres">
      <dgm:prSet presAssocID="{67EC5FF4-B1D4-4A2E-AFE6-017213F6CC8A}" presName="sibTrans" presStyleCnt="0"/>
      <dgm:spPr/>
    </dgm:pt>
    <dgm:pt modelId="{089ED563-A6BA-40F2-A048-287477C3541B}" type="pres">
      <dgm:prSet presAssocID="{1FCF9DE8-21FC-4548-ABAC-67F27A376E85}" presName="compNode" presStyleCnt="0"/>
      <dgm:spPr/>
    </dgm:pt>
    <dgm:pt modelId="{BC008AC3-F922-4F58-98DD-608CB0E5BFAC}" type="pres">
      <dgm:prSet presAssocID="{1FCF9DE8-21FC-4548-ABAC-67F27A376E85}" presName="iconBgRect" presStyleLbl="bgShp" presStyleIdx="2" presStyleCnt="3"/>
      <dgm:spPr/>
    </dgm:pt>
    <dgm:pt modelId="{A756879D-BE45-4AF5-A51D-6F6E6CD1F1EF}" type="pres">
      <dgm:prSet presAssocID="{1FCF9DE8-21FC-4548-ABAC-67F27A376E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663CE628-59F7-4476-A194-696318C0F0DC}" type="pres">
      <dgm:prSet presAssocID="{1FCF9DE8-21FC-4548-ABAC-67F27A376E85}" presName="spaceRect" presStyleCnt="0"/>
      <dgm:spPr/>
    </dgm:pt>
    <dgm:pt modelId="{8CFAA32F-9DB7-4591-B2B3-B404F702A54A}" type="pres">
      <dgm:prSet presAssocID="{1FCF9DE8-21FC-4548-ABAC-67F27A376E85}" presName="textRect" presStyleLbl="revTx" presStyleIdx="2" presStyleCnt="3">
        <dgm:presLayoutVars>
          <dgm:chMax val="1"/>
          <dgm:chPref val="1"/>
        </dgm:presLayoutVars>
      </dgm:prSet>
      <dgm:spPr/>
    </dgm:pt>
  </dgm:ptLst>
  <dgm:cxnLst>
    <dgm:cxn modelId="{F539E002-0C90-451B-B613-3E615EA70C1D}" srcId="{8679A9AD-B1F8-401E-89A9-94D81A06841C}" destId="{8798A3F4-5737-48BE-B1F3-146DDD7600D1}" srcOrd="0" destOrd="0" parTransId="{680C6661-BF28-4301-9AF9-F8BFCD8A03AA}" sibTransId="{306E37EE-5B44-440D-B623-07BD1121B577}"/>
    <dgm:cxn modelId="{D3795910-526B-4570-ACCB-0759CBD7FD4A}" srcId="{8679A9AD-B1F8-401E-89A9-94D81A06841C}" destId="{1FCF9DE8-21FC-4548-ABAC-67F27A376E85}" srcOrd="2" destOrd="0" parTransId="{27AAFC75-8D43-428C-8C59-FE4DE0B20C4E}" sibTransId="{38A05325-A2E4-4645-94B2-0B94D6CA9D88}"/>
    <dgm:cxn modelId="{1F83BE2F-DA55-4DF9-848B-FA7A62B982E7}" type="presOf" srcId="{8679A9AD-B1F8-401E-89A9-94D81A06841C}" destId="{E7FD9A7A-79B6-433A-8D7B-D68E8CCC975B}" srcOrd="0" destOrd="0" presId="urn:microsoft.com/office/officeart/2018/5/layout/IconCircleLabelList"/>
    <dgm:cxn modelId="{370FCA6A-CFD9-461F-AA06-78BB924051E7}" type="presOf" srcId="{1FCF9DE8-21FC-4548-ABAC-67F27A376E85}" destId="{8CFAA32F-9DB7-4591-B2B3-B404F702A54A}" srcOrd="0" destOrd="0" presId="urn:microsoft.com/office/officeart/2018/5/layout/IconCircleLabelList"/>
    <dgm:cxn modelId="{83CB4CD8-D783-4FB8-8EBB-AC6F77DF2854}" type="presOf" srcId="{53FC02DC-5DA7-4F7C-A5F2-03923F2CB957}" destId="{4D0CC8D7-495D-45B1-83BB-155BA2C8EF23}" srcOrd="0" destOrd="0" presId="urn:microsoft.com/office/officeart/2018/5/layout/IconCircleLabelList"/>
    <dgm:cxn modelId="{7BE213DF-4223-44BA-9379-CA47967DBD95}" type="presOf" srcId="{8798A3F4-5737-48BE-B1F3-146DDD7600D1}" destId="{0A0A1B46-5FE5-4CC8-8FD1-9F83613A0BD6}" srcOrd="0" destOrd="0" presId="urn:microsoft.com/office/officeart/2018/5/layout/IconCircleLabelList"/>
    <dgm:cxn modelId="{3F54BEF6-8DCC-4CF7-8D5D-2BDFFB8B7E46}" srcId="{8679A9AD-B1F8-401E-89A9-94D81A06841C}" destId="{53FC02DC-5DA7-4F7C-A5F2-03923F2CB957}" srcOrd="1" destOrd="0" parTransId="{72F45FDB-46AB-4942-9130-135CC45179C6}" sibTransId="{67EC5FF4-B1D4-4A2E-AFE6-017213F6CC8A}"/>
    <dgm:cxn modelId="{D4C0DC05-3B64-44B6-A495-9FDD1DA2D11C}" type="presParOf" srcId="{E7FD9A7A-79B6-433A-8D7B-D68E8CCC975B}" destId="{207FEE21-0528-498A-B355-072C56196D60}" srcOrd="0" destOrd="0" presId="urn:microsoft.com/office/officeart/2018/5/layout/IconCircleLabelList"/>
    <dgm:cxn modelId="{4D84AD4A-BCEF-4786-9D75-6C52C7289C2F}" type="presParOf" srcId="{207FEE21-0528-498A-B355-072C56196D60}" destId="{9F9AD98A-FBAA-4FF3-8EFC-946AD895F7B0}" srcOrd="0" destOrd="0" presId="urn:microsoft.com/office/officeart/2018/5/layout/IconCircleLabelList"/>
    <dgm:cxn modelId="{B715DEEE-6CCB-4833-8F03-30CB4694028F}" type="presParOf" srcId="{207FEE21-0528-498A-B355-072C56196D60}" destId="{39DC0F2A-EA41-4A9D-9BFC-91CCCD6CF3D4}" srcOrd="1" destOrd="0" presId="urn:microsoft.com/office/officeart/2018/5/layout/IconCircleLabelList"/>
    <dgm:cxn modelId="{4D38C164-2318-444C-8799-75659D1A9F12}" type="presParOf" srcId="{207FEE21-0528-498A-B355-072C56196D60}" destId="{C40EDBDD-2D5C-4A61-9CAB-8B568EA03739}" srcOrd="2" destOrd="0" presId="urn:microsoft.com/office/officeart/2018/5/layout/IconCircleLabelList"/>
    <dgm:cxn modelId="{ABB03A83-832C-4467-B24C-695E196F80DA}" type="presParOf" srcId="{207FEE21-0528-498A-B355-072C56196D60}" destId="{0A0A1B46-5FE5-4CC8-8FD1-9F83613A0BD6}" srcOrd="3" destOrd="0" presId="urn:microsoft.com/office/officeart/2018/5/layout/IconCircleLabelList"/>
    <dgm:cxn modelId="{BEBC9689-EA66-4D29-B15E-44A474FDADA8}" type="presParOf" srcId="{E7FD9A7A-79B6-433A-8D7B-D68E8CCC975B}" destId="{561E7C22-9B25-4DFE-B08E-B32C635459D1}" srcOrd="1" destOrd="0" presId="urn:microsoft.com/office/officeart/2018/5/layout/IconCircleLabelList"/>
    <dgm:cxn modelId="{82040585-8E58-4A32-A171-1F3B7F0582B7}" type="presParOf" srcId="{E7FD9A7A-79B6-433A-8D7B-D68E8CCC975B}" destId="{1013AAA3-40DF-4B6F-8E7D-E33F4D14F228}" srcOrd="2" destOrd="0" presId="urn:microsoft.com/office/officeart/2018/5/layout/IconCircleLabelList"/>
    <dgm:cxn modelId="{B29A084F-2BB6-429A-833F-6F202A516D95}" type="presParOf" srcId="{1013AAA3-40DF-4B6F-8E7D-E33F4D14F228}" destId="{ECD45360-A3FF-4D03-A897-9F86FA5A40DF}" srcOrd="0" destOrd="0" presId="urn:microsoft.com/office/officeart/2018/5/layout/IconCircleLabelList"/>
    <dgm:cxn modelId="{D0BFA362-E715-4C50-892C-7773E89FE562}" type="presParOf" srcId="{1013AAA3-40DF-4B6F-8E7D-E33F4D14F228}" destId="{DAA4F57C-A4BB-48C4-8A64-6CC835C077C2}" srcOrd="1" destOrd="0" presId="urn:microsoft.com/office/officeart/2018/5/layout/IconCircleLabelList"/>
    <dgm:cxn modelId="{41A35F96-C262-440B-8909-93CAF92C955C}" type="presParOf" srcId="{1013AAA3-40DF-4B6F-8E7D-E33F4D14F228}" destId="{5A604889-7394-4E5C-890E-5FAFFFF7D655}" srcOrd="2" destOrd="0" presId="urn:microsoft.com/office/officeart/2018/5/layout/IconCircleLabelList"/>
    <dgm:cxn modelId="{7C71561B-B8A7-4757-A319-B787D42A388E}" type="presParOf" srcId="{1013AAA3-40DF-4B6F-8E7D-E33F4D14F228}" destId="{4D0CC8D7-495D-45B1-83BB-155BA2C8EF23}" srcOrd="3" destOrd="0" presId="urn:microsoft.com/office/officeart/2018/5/layout/IconCircleLabelList"/>
    <dgm:cxn modelId="{96A55847-319C-4B78-876B-12E2CCC00514}" type="presParOf" srcId="{E7FD9A7A-79B6-433A-8D7B-D68E8CCC975B}" destId="{A0FCDEC4-9B2B-465E-B168-B7E57833DF9F}" srcOrd="3" destOrd="0" presId="urn:microsoft.com/office/officeart/2018/5/layout/IconCircleLabelList"/>
    <dgm:cxn modelId="{B5CCACED-E286-4A51-B220-20E29A9186BE}" type="presParOf" srcId="{E7FD9A7A-79B6-433A-8D7B-D68E8CCC975B}" destId="{089ED563-A6BA-40F2-A048-287477C3541B}" srcOrd="4" destOrd="0" presId="urn:microsoft.com/office/officeart/2018/5/layout/IconCircleLabelList"/>
    <dgm:cxn modelId="{CBE8BF30-074A-4C67-8189-60F095DA84DA}" type="presParOf" srcId="{089ED563-A6BA-40F2-A048-287477C3541B}" destId="{BC008AC3-F922-4F58-98DD-608CB0E5BFAC}" srcOrd="0" destOrd="0" presId="urn:microsoft.com/office/officeart/2018/5/layout/IconCircleLabelList"/>
    <dgm:cxn modelId="{BA41A08B-9670-4AAF-99CC-D05185188842}" type="presParOf" srcId="{089ED563-A6BA-40F2-A048-287477C3541B}" destId="{A756879D-BE45-4AF5-A51D-6F6E6CD1F1EF}" srcOrd="1" destOrd="0" presId="urn:microsoft.com/office/officeart/2018/5/layout/IconCircleLabelList"/>
    <dgm:cxn modelId="{ED3EE83B-C36F-423A-B993-611A5FC3DEC5}" type="presParOf" srcId="{089ED563-A6BA-40F2-A048-287477C3541B}" destId="{663CE628-59F7-4476-A194-696318C0F0DC}" srcOrd="2" destOrd="0" presId="urn:microsoft.com/office/officeart/2018/5/layout/IconCircleLabelList"/>
    <dgm:cxn modelId="{09A79A97-1BD9-438B-99DB-E6A5EABA3A44}" type="presParOf" srcId="{089ED563-A6BA-40F2-A048-287477C3541B}" destId="{8CFAA32F-9DB7-4591-B2B3-B404F702A54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2DD4D7-AF27-499E-9DA3-44929967B47C}" type="doc">
      <dgm:prSet loTypeId="urn:microsoft.com/office/officeart/2005/8/layout/pyramid1" loCatId="pyramid" qsTypeId="urn:microsoft.com/office/officeart/2005/8/quickstyle/simple1" qsCatId="simple" csTypeId="urn:microsoft.com/office/officeart/2005/8/colors/colorful2" csCatId="colorful" phldr="1"/>
      <dgm:spPr/>
    </dgm:pt>
    <dgm:pt modelId="{AF47288D-4A29-4229-8D3F-033694080A26}">
      <dgm:prSet phldrT="[Text]" custT="1"/>
      <dgm:spPr/>
      <dgm:t>
        <a:bodyPr anchor="ctr"/>
        <a:lstStyle/>
        <a:p>
          <a:r>
            <a:rPr lang="en-US" sz="3600" dirty="0"/>
            <a:t>How to Investigate</a:t>
          </a:r>
        </a:p>
      </dgm:t>
    </dgm:pt>
    <dgm:pt modelId="{A8E384FC-086A-463C-87D7-82285BB5A758}" type="parTrans" cxnId="{ADFEEA3A-D5F0-41DC-B5F3-7E562A3FA329}">
      <dgm:prSet/>
      <dgm:spPr/>
      <dgm:t>
        <a:bodyPr/>
        <a:lstStyle/>
        <a:p>
          <a:endParaRPr lang="en-US"/>
        </a:p>
      </dgm:t>
    </dgm:pt>
    <dgm:pt modelId="{80D17A87-9DAA-4EB7-9871-734DD3246CF5}" type="sibTrans" cxnId="{ADFEEA3A-D5F0-41DC-B5F3-7E562A3FA329}">
      <dgm:prSet/>
      <dgm:spPr/>
      <dgm:t>
        <a:bodyPr/>
        <a:lstStyle/>
        <a:p>
          <a:endParaRPr lang="en-US"/>
        </a:p>
      </dgm:t>
    </dgm:pt>
    <dgm:pt modelId="{24078EB5-D6C1-4082-B563-4B7195F0FC65}">
      <dgm:prSet phldrT="[Text]" custT="1"/>
      <dgm:spPr/>
      <dgm:t>
        <a:bodyPr/>
        <a:lstStyle/>
        <a:p>
          <a:r>
            <a:rPr lang="en-US" sz="3600" dirty="0"/>
            <a:t>Three Duties</a:t>
          </a:r>
        </a:p>
      </dgm:t>
    </dgm:pt>
    <dgm:pt modelId="{1CC9CEB8-8B3E-415C-B429-158F4471F76F}" type="parTrans" cxnId="{EBCDFF02-73D5-47A2-8B73-4A94BDC62ABA}">
      <dgm:prSet/>
      <dgm:spPr/>
      <dgm:t>
        <a:bodyPr/>
        <a:lstStyle/>
        <a:p>
          <a:endParaRPr lang="en-US"/>
        </a:p>
      </dgm:t>
    </dgm:pt>
    <dgm:pt modelId="{8E310239-A162-4FE5-9439-900D9BEEE7F3}" type="sibTrans" cxnId="{EBCDFF02-73D5-47A2-8B73-4A94BDC62ABA}">
      <dgm:prSet/>
      <dgm:spPr/>
      <dgm:t>
        <a:bodyPr/>
        <a:lstStyle/>
        <a:p>
          <a:endParaRPr lang="en-US"/>
        </a:p>
      </dgm:t>
    </dgm:pt>
    <dgm:pt modelId="{E3FE180C-91A2-4B3B-A4D9-9EAFFD7E2C49}">
      <dgm:prSet phldrT="[Text]" custT="1"/>
      <dgm:spPr/>
      <dgm:t>
        <a:bodyPr/>
        <a:lstStyle/>
        <a:p>
          <a:r>
            <a:rPr lang="en-US" sz="3600" dirty="0"/>
            <a:t>Three Behaviors</a:t>
          </a:r>
        </a:p>
      </dgm:t>
    </dgm:pt>
    <dgm:pt modelId="{8A18E7DD-930C-4A53-8F19-0727F243DDCF}" type="parTrans" cxnId="{A8ED8D51-D0F1-41F4-8620-E04EC2263CA6}">
      <dgm:prSet/>
      <dgm:spPr/>
      <dgm:t>
        <a:bodyPr/>
        <a:lstStyle/>
        <a:p>
          <a:endParaRPr lang="en-US"/>
        </a:p>
      </dgm:t>
    </dgm:pt>
    <dgm:pt modelId="{72DF992E-B8FF-4092-A32F-F0E80FA0BB77}" type="sibTrans" cxnId="{A8ED8D51-D0F1-41F4-8620-E04EC2263CA6}">
      <dgm:prSet/>
      <dgm:spPr/>
      <dgm:t>
        <a:bodyPr/>
        <a:lstStyle/>
        <a:p>
          <a:endParaRPr lang="en-US"/>
        </a:p>
      </dgm:t>
    </dgm:pt>
    <dgm:pt modelId="{6B1E0294-C281-4BD8-A45C-9576508DBE38}">
      <dgm:prSet phldrT="[Text]" custT="1"/>
      <dgm:spPr/>
      <dgm:t>
        <a:bodyPr/>
        <a:lstStyle/>
        <a:p>
          <a:r>
            <a:rPr lang="en-US" sz="3600" dirty="0"/>
            <a:t>How to Respond</a:t>
          </a:r>
        </a:p>
      </dgm:t>
    </dgm:pt>
    <dgm:pt modelId="{5059CF9F-5FFE-451B-86D2-44E1DAFCAC1A}" type="parTrans" cxnId="{D1CE550C-9CB0-4F82-AFFD-BA74CC8397CA}">
      <dgm:prSet/>
      <dgm:spPr/>
      <dgm:t>
        <a:bodyPr/>
        <a:lstStyle/>
        <a:p>
          <a:endParaRPr lang="en-US"/>
        </a:p>
      </dgm:t>
    </dgm:pt>
    <dgm:pt modelId="{A571C447-4276-407B-B770-B833EE958616}" type="sibTrans" cxnId="{D1CE550C-9CB0-4F82-AFFD-BA74CC8397CA}">
      <dgm:prSet/>
      <dgm:spPr/>
      <dgm:t>
        <a:bodyPr/>
        <a:lstStyle/>
        <a:p>
          <a:endParaRPr lang="en-US"/>
        </a:p>
      </dgm:t>
    </dgm:pt>
    <dgm:pt modelId="{835F0EE2-DA89-4E65-BD41-75C73A6ED574}" type="pres">
      <dgm:prSet presAssocID="{B92DD4D7-AF27-499E-9DA3-44929967B47C}" presName="Name0" presStyleCnt="0">
        <dgm:presLayoutVars>
          <dgm:dir/>
          <dgm:animLvl val="lvl"/>
          <dgm:resizeHandles val="exact"/>
        </dgm:presLayoutVars>
      </dgm:prSet>
      <dgm:spPr/>
    </dgm:pt>
    <dgm:pt modelId="{A03848F0-1B56-42F6-B1FC-49C36C0DF6F7}" type="pres">
      <dgm:prSet presAssocID="{6B1E0294-C281-4BD8-A45C-9576508DBE38}" presName="Name8" presStyleCnt="0"/>
      <dgm:spPr/>
    </dgm:pt>
    <dgm:pt modelId="{E1FAEB98-B45C-4B3D-B0CE-8C6B63D7C65D}" type="pres">
      <dgm:prSet presAssocID="{6B1E0294-C281-4BD8-A45C-9576508DBE38}" presName="level" presStyleLbl="node1" presStyleIdx="0" presStyleCnt="4">
        <dgm:presLayoutVars>
          <dgm:chMax val="1"/>
          <dgm:bulletEnabled val="1"/>
        </dgm:presLayoutVars>
      </dgm:prSet>
      <dgm:spPr/>
    </dgm:pt>
    <dgm:pt modelId="{8AAB2B23-1287-4A63-ACA6-0A6B9439F297}" type="pres">
      <dgm:prSet presAssocID="{6B1E0294-C281-4BD8-A45C-9576508DBE38}" presName="levelTx" presStyleLbl="revTx" presStyleIdx="0" presStyleCnt="0">
        <dgm:presLayoutVars>
          <dgm:chMax val="1"/>
          <dgm:bulletEnabled val="1"/>
        </dgm:presLayoutVars>
      </dgm:prSet>
      <dgm:spPr/>
    </dgm:pt>
    <dgm:pt modelId="{312EE0EE-228E-400D-94E2-B80B84372354}" type="pres">
      <dgm:prSet presAssocID="{AF47288D-4A29-4229-8D3F-033694080A26}" presName="Name8" presStyleCnt="0"/>
      <dgm:spPr/>
    </dgm:pt>
    <dgm:pt modelId="{C6E03C9B-4ED7-47DF-AE8B-A3C6A3B00678}" type="pres">
      <dgm:prSet presAssocID="{AF47288D-4A29-4229-8D3F-033694080A26}" presName="level" presStyleLbl="node1" presStyleIdx="1" presStyleCnt="4">
        <dgm:presLayoutVars>
          <dgm:chMax val="1"/>
          <dgm:bulletEnabled val="1"/>
        </dgm:presLayoutVars>
      </dgm:prSet>
      <dgm:spPr/>
    </dgm:pt>
    <dgm:pt modelId="{502E16E0-482F-4AE7-AC6E-B8107353F56F}" type="pres">
      <dgm:prSet presAssocID="{AF47288D-4A29-4229-8D3F-033694080A26}" presName="levelTx" presStyleLbl="revTx" presStyleIdx="0" presStyleCnt="0">
        <dgm:presLayoutVars>
          <dgm:chMax val="1"/>
          <dgm:bulletEnabled val="1"/>
        </dgm:presLayoutVars>
      </dgm:prSet>
      <dgm:spPr/>
    </dgm:pt>
    <dgm:pt modelId="{BCB8B4C2-9033-4C1B-B702-7ACD8E5D509D}" type="pres">
      <dgm:prSet presAssocID="{24078EB5-D6C1-4082-B563-4B7195F0FC65}" presName="Name8" presStyleCnt="0"/>
      <dgm:spPr/>
    </dgm:pt>
    <dgm:pt modelId="{794A735B-7FCA-4977-B22D-0B0B0BCFDCD8}" type="pres">
      <dgm:prSet presAssocID="{24078EB5-D6C1-4082-B563-4B7195F0FC65}" presName="level" presStyleLbl="node1" presStyleIdx="2" presStyleCnt="4">
        <dgm:presLayoutVars>
          <dgm:chMax val="1"/>
          <dgm:bulletEnabled val="1"/>
        </dgm:presLayoutVars>
      </dgm:prSet>
      <dgm:spPr/>
    </dgm:pt>
    <dgm:pt modelId="{8A41E6FC-DB01-4A9F-AECC-B4B8220DE276}" type="pres">
      <dgm:prSet presAssocID="{24078EB5-D6C1-4082-B563-4B7195F0FC65}" presName="levelTx" presStyleLbl="revTx" presStyleIdx="0" presStyleCnt="0">
        <dgm:presLayoutVars>
          <dgm:chMax val="1"/>
          <dgm:bulletEnabled val="1"/>
        </dgm:presLayoutVars>
      </dgm:prSet>
      <dgm:spPr/>
    </dgm:pt>
    <dgm:pt modelId="{CC0686A8-D631-48F2-9D6F-ECE817FF2F37}" type="pres">
      <dgm:prSet presAssocID="{E3FE180C-91A2-4B3B-A4D9-9EAFFD7E2C49}" presName="Name8" presStyleCnt="0"/>
      <dgm:spPr/>
    </dgm:pt>
    <dgm:pt modelId="{54DF8FB1-3DB1-4E61-B46C-6109384D592C}" type="pres">
      <dgm:prSet presAssocID="{E3FE180C-91A2-4B3B-A4D9-9EAFFD7E2C49}" presName="level" presStyleLbl="node1" presStyleIdx="3" presStyleCnt="4">
        <dgm:presLayoutVars>
          <dgm:chMax val="1"/>
          <dgm:bulletEnabled val="1"/>
        </dgm:presLayoutVars>
      </dgm:prSet>
      <dgm:spPr/>
    </dgm:pt>
    <dgm:pt modelId="{4488EC5D-2326-4F5B-8951-10EAE47BABD8}" type="pres">
      <dgm:prSet presAssocID="{E3FE180C-91A2-4B3B-A4D9-9EAFFD7E2C49}" presName="levelTx" presStyleLbl="revTx" presStyleIdx="0" presStyleCnt="0">
        <dgm:presLayoutVars>
          <dgm:chMax val="1"/>
          <dgm:bulletEnabled val="1"/>
        </dgm:presLayoutVars>
      </dgm:prSet>
      <dgm:spPr/>
    </dgm:pt>
  </dgm:ptLst>
  <dgm:cxnLst>
    <dgm:cxn modelId="{EBCDFF02-73D5-47A2-8B73-4A94BDC62ABA}" srcId="{B92DD4D7-AF27-499E-9DA3-44929967B47C}" destId="{24078EB5-D6C1-4082-B563-4B7195F0FC65}" srcOrd="2" destOrd="0" parTransId="{1CC9CEB8-8B3E-415C-B429-158F4471F76F}" sibTransId="{8E310239-A162-4FE5-9439-900D9BEEE7F3}"/>
    <dgm:cxn modelId="{D1CE550C-9CB0-4F82-AFFD-BA74CC8397CA}" srcId="{B92DD4D7-AF27-499E-9DA3-44929967B47C}" destId="{6B1E0294-C281-4BD8-A45C-9576508DBE38}" srcOrd="0" destOrd="0" parTransId="{5059CF9F-5FFE-451B-86D2-44E1DAFCAC1A}" sibTransId="{A571C447-4276-407B-B770-B833EE958616}"/>
    <dgm:cxn modelId="{837FDB0C-3360-45EA-A3E4-DA01B13EFB79}" type="presOf" srcId="{6B1E0294-C281-4BD8-A45C-9576508DBE38}" destId="{8AAB2B23-1287-4A63-ACA6-0A6B9439F297}" srcOrd="1" destOrd="0" presId="urn:microsoft.com/office/officeart/2005/8/layout/pyramid1"/>
    <dgm:cxn modelId="{400B5C19-2F6C-4270-ABBC-97DF23EFC673}" type="presOf" srcId="{E3FE180C-91A2-4B3B-A4D9-9EAFFD7E2C49}" destId="{4488EC5D-2326-4F5B-8951-10EAE47BABD8}" srcOrd="1" destOrd="0" presId="urn:microsoft.com/office/officeart/2005/8/layout/pyramid1"/>
    <dgm:cxn modelId="{9960EF1E-4B08-4469-AE81-E79A58473FC0}" type="presOf" srcId="{24078EB5-D6C1-4082-B563-4B7195F0FC65}" destId="{794A735B-7FCA-4977-B22D-0B0B0BCFDCD8}" srcOrd="0" destOrd="0" presId="urn:microsoft.com/office/officeart/2005/8/layout/pyramid1"/>
    <dgm:cxn modelId="{ADFEEA3A-D5F0-41DC-B5F3-7E562A3FA329}" srcId="{B92DD4D7-AF27-499E-9DA3-44929967B47C}" destId="{AF47288D-4A29-4229-8D3F-033694080A26}" srcOrd="1" destOrd="0" parTransId="{A8E384FC-086A-463C-87D7-82285BB5A758}" sibTransId="{80D17A87-9DAA-4EB7-9871-734DD3246CF5}"/>
    <dgm:cxn modelId="{2C420B47-F226-4585-8A7A-2C6721B64A46}" type="presOf" srcId="{24078EB5-D6C1-4082-B563-4B7195F0FC65}" destId="{8A41E6FC-DB01-4A9F-AECC-B4B8220DE276}" srcOrd="1" destOrd="0" presId="urn:microsoft.com/office/officeart/2005/8/layout/pyramid1"/>
    <dgm:cxn modelId="{A8ED8D51-D0F1-41F4-8620-E04EC2263CA6}" srcId="{B92DD4D7-AF27-499E-9DA3-44929967B47C}" destId="{E3FE180C-91A2-4B3B-A4D9-9EAFFD7E2C49}" srcOrd="3" destOrd="0" parTransId="{8A18E7DD-930C-4A53-8F19-0727F243DDCF}" sibTransId="{72DF992E-B8FF-4092-A32F-F0E80FA0BB77}"/>
    <dgm:cxn modelId="{F3081F7A-C228-4537-86A4-234FAC3513B3}" type="presOf" srcId="{E3FE180C-91A2-4B3B-A4D9-9EAFFD7E2C49}" destId="{54DF8FB1-3DB1-4E61-B46C-6109384D592C}" srcOrd="0" destOrd="0" presId="urn:microsoft.com/office/officeart/2005/8/layout/pyramid1"/>
    <dgm:cxn modelId="{213A6C8E-7770-4C5A-835E-0A77A5D36402}" type="presOf" srcId="{6B1E0294-C281-4BD8-A45C-9576508DBE38}" destId="{E1FAEB98-B45C-4B3D-B0CE-8C6B63D7C65D}" srcOrd="0" destOrd="0" presId="urn:microsoft.com/office/officeart/2005/8/layout/pyramid1"/>
    <dgm:cxn modelId="{F8A3ABCB-F580-4FAA-8385-93822FD057FE}" type="presOf" srcId="{B92DD4D7-AF27-499E-9DA3-44929967B47C}" destId="{835F0EE2-DA89-4E65-BD41-75C73A6ED574}" srcOrd="0" destOrd="0" presId="urn:microsoft.com/office/officeart/2005/8/layout/pyramid1"/>
    <dgm:cxn modelId="{996BD4DA-6A2D-4B3F-ADF5-11FF7A045F1D}" type="presOf" srcId="{AF47288D-4A29-4229-8D3F-033694080A26}" destId="{C6E03C9B-4ED7-47DF-AE8B-A3C6A3B00678}" srcOrd="0" destOrd="0" presId="urn:microsoft.com/office/officeart/2005/8/layout/pyramid1"/>
    <dgm:cxn modelId="{E20655EC-EC39-4A62-9DEB-162F62ABC6CE}" type="presOf" srcId="{AF47288D-4A29-4229-8D3F-033694080A26}" destId="{502E16E0-482F-4AE7-AC6E-B8107353F56F}" srcOrd="1" destOrd="0" presId="urn:microsoft.com/office/officeart/2005/8/layout/pyramid1"/>
    <dgm:cxn modelId="{180FB3AF-A1CE-4BE6-864D-4CF4D184E25F}" type="presParOf" srcId="{835F0EE2-DA89-4E65-BD41-75C73A6ED574}" destId="{A03848F0-1B56-42F6-B1FC-49C36C0DF6F7}" srcOrd="0" destOrd="0" presId="urn:microsoft.com/office/officeart/2005/8/layout/pyramid1"/>
    <dgm:cxn modelId="{FF87015D-6354-4B43-9539-D51CA0510716}" type="presParOf" srcId="{A03848F0-1B56-42F6-B1FC-49C36C0DF6F7}" destId="{E1FAEB98-B45C-4B3D-B0CE-8C6B63D7C65D}" srcOrd="0" destOrd="0" presId="urn:microsoft.com/office/officeart/2005/8/layout/pyramid1"/>
    <dgm:cxn modelId="{6B93A63A-549D-47D6-B069-1A9602D4F38D}" type="presParOf" srcId="{A03848F0-1B56-42F6-B1FC-49C36C0DF6F7}" destId="{8AAB2B23-1287-4A63-ACA6-0A6B9439F297}" srcOrd="1" destOrd="0" presId="urn:microsoft.com/office/officeart/2005/8/layout/pyramid1"/>
    <dgm:cxn modelId="{58EE57F1-98E6-411E-910C-9AA455890667}" type="presParOf" srcId="{835F0EE2-DA89-4E65-BD41-75C73A6ED574}" destId="{312EE0EE-228E-400D-94E2-B80B84372354}" srcOrd="1" destOrd="0" presId="urn:microsoft.com/office/officeart/2005/8/layout/pyramid1"/>
    <dgm:cxn modelId="{8D3A8D69-1667-4923-B096-765E06753C94}" type="presParOf" srcId="{312EE0EE-228E-400D-94E2-B80B84372354}" destId="{C6E03C9B-4ED7-47DF-AE8B-A3C6A3B00678}" srcOrd="0" destOrd="0" presId="urn:microsoft.com/office/officeart/2005/8/layout/pyramid1"/>
    <dgm:cxn modelId="{6512ED3E-5212-4C24-B251-B9BD251637A2}" type="presParOf" srcId="{312EE0EE-228E-400D-94E2-B80B84372354}" destId="{502E16E0-482F-4AE7-AC6E-B8107353F56F}" srcOrd="1" destOrd="0" presId="urn:microsoft.com/office/officeart/2005/8/layout/pyramid1"/>
    <dgm:cxn modelId="{D95F78EF-1C2F-4791-8022-0B910E16E86F}" type="presParOf" srcId="{835F0EE2-DA89-4E65-BD41-75C73A6ED574}" destId="{BCB8B4C2-9033-4C1B-B702-7ACD8E5D509D}" srcOrd="2" destOrd="0" presId="urn:microsoft.com/office/officeart/2005/8/layout/pyramid1"/>
    <dgm:cxn modelId="{DA1F1B91-75D9-466B-BA3A-A1C3BD434E82}" type="presParOf" srcId="{BCB8B4C2-9033-4C1B-B702-7ACD8E5D509D}" destId="{794A735B-7FCA-4977-B22D-0B0B0BCFDCD8}" srcOrd="0" destOrd="0" presId="urn:microsoft.com/office/officeart/2005/8/layout/pyramid1"/>
    <dgm:cxn modelId="{AD097439-1751-4933-AB6B-A7477D015E2D}" type="presParOf" srcId="{BCB8B4C2-9033-4C1B-B702-7ACD8E5D509D}" destId="{8A41E6FC-DB01-4A9F-AECC-B4B8220DE276}" srcOrd="1" destOrd="0" presId="urn:microsoft.com/office/officeart/2005/8/layout/pyramid1"/>
    <dgm:cxn modelId="{17D880F3-00E6-4B05-ADE5-CB9ADD88FBF7}" type="presParOf" srcId="{835F0EE2-DA89-4E65-BD41-75C73A6ED574}" destId="{CC0686A8-D631-48F2-9D6F-ECE817FF2F37}" srcOrd="3" destOrd="0" presId="urn:microsoft.com/office/officeart/2005/8/layout/pyramid1"/>
    <dgm:cxn modelId="{39080823-01B1-423D-AFDA-4539F9334515}" type="presParOf" srcId="{CC0686A8-D631-48F2-9D6F-ECE817FF2F37}" destId="{54DF8FB1-3DB1-4E61-B46C-6109384D592C}" srcOrd="0" destOrd="0" presId="urn:microsoft.com/office/officeart/2005/8/layout/pyramid1"/>
    <dgm:cxn modelId="{5B0830A3-DD87-4101-BDAF-5845F2BED414}" type="presParOf" srcId="{CC0686A8-D631-48F2-9D6F-ECE817FF2F37}" destId="{4488EC5D-2326-4F5B-8951-10EAE47BABD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370880D-F50E-4221-8025-399C3FD171BE}" type="doc">
      <dgm:prSet loTypeId="urn:microsoft.com/office/officeart/2005/8/layout/cycle8" loCatId="cycle" qsTypeId="urn:microsoft.com/office/officeart/2005/8/quickstyle/simple1" qsCatId="simple" csTypeId="urn:microsoft.com/office/officeart/2005/8/colors/accent4_2" csCatId="accent4" phldr="1"/>
      <dgm:spPr/>
    </dgm:pt>
    <dgm:pt modelId="{2063CB6F-B1E2-4BB9-8610-9146D536B561}">
      <dgm:prSet phldrT="[Text]"/>
      <dgm:spPr/>
      <dgm:t>
        <a:bodyPr/>
        <a:lstStyle/>
        <a:p>
          <a:r>
            <a:rPr lang="en-US" dirty="0">
              <a:solidFill>
                <a:schemeClr val="tx1"/>
              </a:solidFill>
            </a:rPr>
            <a:t>System Performance</a:t>
          </a:r>
        </a:p>
      </dgm:t>
    </dgm:pt>
    <dgm:pt modelId="{3CFD898E-6972-4B0F-8C68-C91A709BB0F8}" type="parTrans" cxnId="{C164A6FD-D820-4007-9760-FC68365BEE19}">
      <dgm:prSet/>
      <dgm:spPr/>
      <dgm:t>
        <a:bodyPr/>
        <a:lstStyle/>
        <a:p>
          <a:endParaRPr lang="en-US"/>
        </a:p>
      </dgm:t>
    </dgm:pt>
    <dgm:pt modelId="{9D3B240F-74D4-4500-9FA1-7339FE5B26AA}" type="sibTrans" cxnId="{C164A6FD-D820-4007-9760-FC68365BEE19}">
      <dgm:prSet/>
      <dgm:spPr/>
      <dgm:t>
        <a:bodyPr/>
        <a:lstStyle/>
        <a:p>
          <a:endParaRPr lang="en-US"/>
        </a:p>
      </dgm:t>
    </dgm:pt>
    <dgm:pt modelId="{DE225871-7237-4220-8557-C75A765FF7AB}">
      <dgm:prSet phldrT="[Text]"/>
      <dgm:spPr/>
      <dgm:t>
        <a:bodyPr/>
        <a:lstStyle/>
        <a:p>
          <a:r>
            <a:rPr lang="en-US" dirty="0">
              <a:solidFill>
                <a:schemeClr val="tx1"/>
              </a:solidFill>
            </a:rPr>
            <a:t>Safety Culture (Trust)</a:t>
          </a:r>
        </a:p>
      </dgm:t>
    </dgm:pt>
    <dgm:pt modelId="{3DDB2F9C-C8E2-47AA-AA70-49BE4F59A924}" type="parTrans" cxnId="{BA3DC036-7C08-4D3B-A384-34722EDF775C}">
      <dgm:prSet/>
      <dgm:spPr/>
      <dgm:t>
        <a:bodyPr/>
        <a:lstStyle/>
        <a:p>
          <a:endParaRPr lang="en-US"/>
        </a:p>
      </dgm:t>
    </dgm:pt>
    <dgm:pt modelId="{206DFE7D-EEA6-4255-8680-27C75F487CD7}" type="sibTrans" cxnId="{BA3DC036-7C08-4D3B-A384-34722EDF775C}">
      <dgm:prSet/>
      <dgm:spPr/>
      <dgm:t>
        <a:bodyPr/>
        <a:lstStyle/>
        <a:p>
          <a:endParaRPr lang="en-US"/>
        </a:p>
      </dgm:t>
    </dgm:pt>
    <dgm:pt modelId="{85539079-E8B7-42E0-8A6C-D115E073F746}">
      <dgm:prSet phldrT="[Text]"/>
      <dgm:spPr/>
      <dgm:t>
        <a:bodyPr/>
        <a:lstStyle/>
        <a:p>
          <a:r>
            <a:rPr lang="en-US" dirty="0">
              <a:solidFill>
                <a:schemeClr val="tx1"/>
              </a:solidFill>
            </a:rPr>
            <a:t>Team Performance</a:t>
          </a:r>
        </a:p>
      </dgm:t>
    </dgm:pt>
    <dgm:pt modelId="{C9711949-8F43-437C-8B0E-48E2C6164725}" type="parTrans" cxnId="{CF7DBC71-F945-4D7A-AEFD-ADE4F3E377BC}">
      <dgm:prSet/>
      <dgm:spPr/>
      <dgm:t>
        <a:bodyPr/>
        <a:lstStyle/>
        <a:p>
          <a:endParaRPr lang="en-US"/>
        </a:p>
      </dgm:t>
    </dgm:pt>
    <dgm:pt modelId="{345D847A-FC1F-40DA-8379-274934E7CC23}" type="sibTrans" cxnId="{CF7DBC71-F945-4D7A-AEFD-ADE4F3E377BC}">
      <dgm:prSet/>
      <dgm:spPr/>
      <dgm:t>
        <a:bodyPr/>
        <a:lstStyle/>
        <a:p>
          <a:endParaRPr lang="en-US"/>
        </a:p>
      </dgm:t>
    </dgm:pt>
    <dgm:pt modelId="{8A59DFB9-7C68-4043-A8FE-43759E19DCF2}" type="pres">
      <dgm:prSet presAssocID="{C370880D-F50E-4221-8025-399C3FD171BE}" presName="compositeShape" presStyleCnt="0">
        <dgm:presLayoutVars>
          <dgm:chMax val="7"/>
          <dgm:dir/>
          <dgm:resizeHandles val="exact"/>
        </dgm:presLayoutVars>
      </dgm:prSet>
      <dgm:spPr/>
    </dgm:pt>
    <dgm:pt modelId="{37F8EAF0-56DB-4C99-9EDE-ACE58E418152}" type="pres">
      <dgm:prSet presAssocID="{C370880D-F50E-4221-8025-399C3FD171BE}" presName="wedge1" presStyleLbl="node1" presStyleIdx="0" presStyleCnt="3"/>
      <dgm:spPr/>
    </dgm:pt>
    <dgm:pt modelId="{CC1D1D21-5248-4BD9-9704-BA07689DFD24}" type="pres">
      <dgm:prSet presAssocID="{C370880D-F50E-4221-8025-399C3FD171BE}" presName="dummy1a" presStyleCnt="0"/>
      <dgm:spPr/>
    </dgm:pt>
    <dgm:pt modelId="{5141B272-B573-48C3-98BD-C15986D293A2}" type="pres">
      <dgm:prSet presAssocID="{C370880D-F50E-4221-8025-399C3FD171BE}" presName="dummy1b" presStyleCnt="0"/>
      <dgm:spPr/>
    </dgm:pt>
    <dgm:pt modelId="{085CADFC-15CF-4A0E-9702-8BFB5DF2B83B}" type="pres">
      <dgm:prSet presAssocID="{C370880D-F50E-4221-8025-399C3FD171BE}" presName="wedge1Tx" presStyleLbl="node1" presStyleIdx="0" presStyleCnt="3">
        <dgm:presLayoutVars>
          <dgm:chMax val="0"/>
          <dgm:chPref val="0"/>
          <dgm:bulletEnabled val="1"/>
        </dgm:presLayoutVars>
      </dgm:prSet>
      <dgm:spPr/>
    </dgm:pt>
    <dgm:pt modelId="{A2058AE4-0E5D-42A6-B009-391CC624FE3C}" type="pres">
      <dgm:prSet presAssocID="{C370880D-F50E-4221-8025-399C3FD171BE}" presName="wedge2" presStyleLbl="node1" presStyleIdx="1" presStyleCnt="3"/>
      <dgm:spPr/>
    </dgm:pt>
    <dgm:pt modelId="{51F30D2F-30F3-4943-9953-A8D974DF380E}" type="pres">
      <dgm:prSet presAssocID="{C370880D-F50E-4221-8025-399C3FD171BE}" presName="dummy2a" presStyleCnt="0"/>
      <dgm:spPr/>
    </dgm:pt>
    <dgm:pt modelId="{C9779E23-5784-48A9-8A4D-32C1F5434681}" type="pres">
      <dgm:prSet presAssocID="{C370880D-F50E-4221-8025-399C3FD171BE}" presName="dummy2b" presStyleCnt="0"/>
      <dgm:spPr/>
    </dgm:pt>
    <dgm:pt modelId="{C8DC78BB-6273-46B2-9B14-05EB14F49B31}" type="pres">
      <dgm:prSet presAssocID="{C370880D-F50E-4221-8025-399C3FD171BE}" presName="wedge2Tx" presStyleLbl="node1" presStyleIdx="1" presStyleCnt="3">
        <dgm:presLayoutVars>
          <dgm:chMax val="0"/>
          <dgm:chPref val="0"/>
          <dgm:bulletEnabled val="1"/>
        </dgm:presLayoutVars>
      </dgm:prSet>
      <dgm:spPr/>
    </dgm:pt>
    <dgm:pt modelId="{D58F1C5A-F251-4A4F-87D0-0923FCDAD433}" type="pres">
      <dgm:prSet presAssocID="{C370880D-F50E-4221-8025-399C3FD171BE}" presName="wedge3" presStyleLbl="node1" presStyleIdx="2" presStyleCnt="3"/>
      <dgm:spPr/>
    </dgm:pt>
    <dgm:pt modelId="{4D6FE6AE-F6D4-4381-94DC-E949577B1599}" type="pres">
      <dgm:prSet presAssocID="{C370880D-F50E-4221-8025-399C3FD171BE}" presName="dummy3a" presStyleCnt="0"/>
      <dgm:spPr/>
    </dgm:pt>
    <dgm:pt modelId="{3E1EE915-E063-4085-88E7-9435C6365A98}" type="pres">
      <dgm:prSet presAssocID="{C370880D-F50E-4221-8025-399C3FD171BE}" presName="dummy3b" presStyleCnt="0"/>
      <dgm:spPr/>
    </dgm:pt>
    <dgm:pt modelId="{C7B0D767-3F6C-4BBC-B0CD-0D979436A2D2}" type="pres">
      <dgm:prSet presAssocID="{C370880D-F50E-4221-8025-399C3FD171BE}" presName="wedge3Tx" presStyleLbl="node1" presStyleIdx="2" presStyleCnt="3">
        <dgm:presLayoutVars>
          <dgm:chMax val="0"/>
          <dgm:chPref val="0"/>
          <dgm:bulletEnabled val="1"/>
        </dgm:presLayoutVars>
      </dgm:prSet>
      <dgm:spPr/>
    </dgm:pt>
    <dgm:pt modelId="{434ED906-F5D0-419B-BC47-C906E220B7D4}" type="pres">
      <dgm:prSet presAssocID="{9D3B240F-74D4-4500-9FA1-7339FE5B26AA}" presName="arrowWedge1" presStyleLbl="fgSibTrans2D1" presStyleIdx="0" presStyleCnt="3"/>
      <dgm:spPr/>
    </dgm:pt>
    <dgm:pt modelId="{7E1A5D86-DA0F-483F-B004-9B07FE3F7499}" type="pres">
      <dgm:prSet presAssocID="{206DFE7D-EEA6-4255-8680-27C75F487CD7}" presName="arrowWedge2" presStyleLbl="fgSibTrans2D1" presStyleIdx="1" presStyleCnt="3"/>
      <dgm:spPr/>
    </dgm:pt>
    <dgm:pt modelId="{F69D0593-458E-46F7-803A-87289AF906B6}" type="pres">
      <dgm:prSet presAssocID="{345D847A-FC1F-40DA-8379-274934E7CC23}" presName="arrowWedge3" presStyleLbl="fgSibTrans2D1" presStyleIdx="2" presStyleCnt="3"/>
      <dgm:spPr/>
    </dgm:pt>
  </dgm:ptLst>
  <dgm:cxnLst>
    <dgm:cxn modelId="{F4BC5A2A-0800-4D05-AA82-C95418384257}" type="presOf" srcId="{DE225871-7237-4220-8557-C75A765FF7AB}" destId="{A2058AE4-0E5D-42A6-B009-391CC624FE3C}" srcOrd="0" destOrd="0" presId="urn:microsoft.com/office/officeart/2005/8/layout/cycle8"/>
    <dgm:cxn modelId="{BA3DC036-7C08-4D3B-A384-34722EDF775C}" srcId="{C370880D-F50E-4221-8025-399C3FD171BE}" destId="{DE225871-7237-4220-8557-C75A765FF7AB}" srcOrd="1" destOrd="0" parTransId="{3DDB2F9C-C8E2-47AA-AA70-49BE4F59A924}" sibTransId="{206DFE7D-EEA6-4255-8680-27C75F487CD7}"/>
    <dgm:cxn modelId="{2B2D8F3B-E458-41F9-90ED-12BB94E6CE61}" type="presOf" srcId="{C370880D-F50E-4221-8025-399C3FD171BE}" destId="{8A59DFB9-7C68-4043-A8FE-43759E19DCF2}" srcOrd="0" destOrd="0" presId="urn:microsoft.com/office/officeart/2005/8/layout/cycle8"/>
    <dgm:cxn modelId="{3C55F544-3CAD-4D7F-8DD8-11237E0FDC4F}" type="presOf" srcId="{85539079-E8B7-42E0-8A6C-D115E073F746}" destId="{C7B0D767-3F6C-4BBC-B0CD-0D979436A2D2}" srcOrd="1" destOrd="0" presId="urn:microsoft.com/office/officeart/2005/8/layout/cycle8"/>
    <dgm:cxn modelId="{CF7DBC71-F945-4D7A-AEFD-ADE4F3E377BC}" srcId="{C370880D-F50E-4221-8025-399C3FD171BE}" destId="{85539079-E8B7-42E0-8A6C-D115E073F746}" srcOrd="2" destOrd="0" parTransId="{C9711949-8F43-437C-8B0E-48E2C6164725}" sibTransId="{345D847A-FC1F-40DA-8379-274934E7CC23}"/>
    <dgm:cxn modelId="{3839A69A-5D69-472D-B0E0-45B9A2A066E0}" type="presOf" srcId="{2063CB6F-B1E2-4BB9-8610-9146D536B561}" destId="{085CADFC-15CF-4A0E-9702-8BFB5DF2B83B}" srcOrd="1" destOrd="0" presId="urn:microsoft.com/office/officeart/2005/8/layout/cycle8"/>
    <dgm:cxn modelId="{7A4867D0-057D-4510-BF44-1C3AAF8261A4}" type="presOf" srcId="{DE225871-7237-4220-8557-C75A765FF7AB}" destId="{C8DC78BB-6273-46B2-9B14-05EB14F49B31}" srcOrd="1" destOrd="0" presId="urn:microsoft.com/office/officeart/2005/8/layout/cycle8"/>
    <dgm:cxn modelId="{50EC63F1-B074-41BD-8559-38A24CFD01F6}" type="presOf" srcId="{85539079-E8B7-42E0-8A6C-D115E073F746}" destId="{D58F1C5A-F251-4A4F-87D0-0923FCDAD433}" srcOrd="0" destOrd="0" presId="urn:microsoft.com/office/officeart/2005/8/layout/cycle8"/>
    <dgm:cxn modelId="{C164A6FD-D820-4007-9760-FC68365BEE19}" srcId="{C370880D-F50E-4221-8025-399C3FD171BE}" destId="{2063CB6F-B1E2-4BB9-8610-9146D536B561}" srcOrd="0" destOrd="0" parTransId="{3CFD898E-6972-4B0F-8C68-C91A709BB0F8}" sibTransId="{9D3B240F-74D4-4500-9FA1-7339FE5B26AA}"/>
    <dgm:cxn modelId="{2D58BCFE-E838-4B8D-9715-ECBC1ADF655F}" type="presOf" srcId="{2063CB6F-B1E2-4BB9-8610-9146D536B561}" destId="{37F8EAF0-56DB-4C99-9EDE-ACE58E418152}" srcOrd="0" destOrd="0" presId="urn:microsoft.com/office/officeart/2005/8/layout/cycle8"/>
    <dgm:cxn modelId="{733D8B50-6ABA-4494-BE82-D96D10E7F5A4}" type="presParOf" srcId="{8A59DFB9-7C68-4043-A8FE-43759E19DCF2}" destId="{37F8EAF0-56DB-4C99-9EDE-ACE58E418152}" srcOrd="0" destOrd="0" presId="urn:microsoft.com/office/officeart/2005/8/layout/cycle8"/>
    <dgm:cxn modelId="{614FA4BF-881A-4732-8C09-0EDBA13B7BC3}" type="presParOf" srcId="{8A59DFB9-7C68-4043-A8FE-43759E19DCF2}" destId="{CC1D1D21-5248-4BD9-9704-BA07689DFD24}" srcOrd="1" destOrd="0" presId="urn:microsoft.com/office/officeart/2005/8/layout/cycle8"/>
    <dgm:cxn modelId="{400129C9-6AE1-4892-87BF-B46D6C1A607C}" type="presParOf" srcId="{8A59DFB9-7C68-4043-A8FE-43759E19DCF2}" destId="{5141B272-B573-48C3-98BD-C15986D293A2}" srcOrd="2" destOrd="0" presId="urn:microsoft.com/office/officeart/2005/8/layout/cycle8"/>
    <dgm:cxn modelId="{F3776068-2FF8-47B6-AA53-A4FBD9799AE4}" type="presParOf" srcId="{8A59DFB9-7C68-4043-A8FE-43759E19DCF2}" destId="{085CADFC-15CF-4A0E-9702-8BFB5DF2B83B}" srcOrd="3" destOrd="0" presId="urn:microsoft.com/office/officeart/2005/8/layout/cycle8"/>
    <dgm:cxn modelId="{B1DC05C4-C3F8-48E5-8730-28E35E0C39DF}" type="presParOf" srcId="{8A59DFB9-7C68-4043-A8FE-43759E19DCF2}" destId="{A2058AE4-0E5D-42A6-B009-391CC624FE3C}" srcOrd="4" destOrd="0" presId="urn:microsoft.com/office/officeart/2005/8/layout/cycle8"/>
    <dgm:cxn modelId="{4605A842-98EC-454D-BC63-8721BB760DF7}" type="presParOf" srcId="{8A59DFB9-7C68-4043-A8FE-43759E19DCF2}" destId="{51F30D2F-30F3-4943-9953-A8D974DF380E}" srcOrd="5" destOrd="0" presId="urn:microsoft.com/office/officeart/2005/8/layout/cycle8"/>
    <dgm:cxn modelId="{E11B598E-1E6B-4F4A-8572-6A976F99BF35}" type="presParOf" srcId="{8A59DFB9-7C68-4043-A8FE-43759E19DCF2}" destId="{C9779E23-5784-48A9-8A4D-32C1F5434681}" srcOrd="6" destOrd="0" presId="urn:microsoft.com/office/officeart/2005/8/layout/cycle8"/>
    <dgm:cxn modelId="{7D0164D3-FFB9-4834-87A0-1EDEC8771B88}" type="presParOf" srcId="{8A59DFB9-7C68-4043-A8FE-43759E19DCF2}" destId="{C8DC78BB-6273-46B2-9B14-05EB14F49B31}" srcOrd="7" destOrd="0" presId="urn:microsoft.com/office/officeart/2005/8/layout/cycle8"/>
    <dgm:cxn modelId="{D796F89B-6464-450A-8EE1-CC6CA76B77DA}" type="presParOf" srcId="{8A59DFB9-7C68-4043-A8FE-43759E19DCF2}" destId="{D58F1C5A-F251-4A4F-87D0-0923FCDAD433}" srcOrd="8" destOrd="0" presId="urn:microsoft.com/office/officeart/2005/8/layout/cycle8"/>
    <dgm:cxn modelId="{433033E3-592E-41E0-B2D8-09D02CEBF546}" type="presParOf" srcId="{8A59DFB9-7C68-4043-A8FE-43759E19DCF2}" destId="{4D6FE6AE-F6D4-4381-94DC-E949577B1599}" srcOrd="9" destOrd="0" presId="urn:microsoft.com/office/officeart/2005/8/layout/cycle8"/>
    <dgm:cxn modelId="{D9C1480B-DCD5-4929-8F47-B7AE4B52FA84}" type="presParOf" srcId="{8A59DFB9-7C68-4043-A8FE-43759E19DCF2}" destId="{3E1EE915-E063-4085-88E7-9435C6365A98}" srcOrd="10" destOrd="0" presId="urn:microsoft.com/office/officeart/2005/8/layout/cycle8"/>
    <dgm:cxn modelId="{0FDC6DDC-4D34-413E-800D-837E688D044A}" type="presParOf" srcId="{8A59DFB9-7C68-4043-A8FE-43759E19DCF2}" destId="{C7B0D767-3F6C-4BBC-B0CD-0D979436A2D2}" srcOrd="11" destOrd="0" presId="urn:microsoft.com/office/officeart/2005/8/layout/cycle8"/>
    <dgm:cxn modelId="{682A404A-EA1C-4537-8B92-8E3C4529C919}" type="presParOf" srcId="{8A59DFB9-7C68-4043-A8FE-43759E19DCF2}" destId="{434ED906-F5D0-419B-BC47-C906E220B7D4}" srcOrd="12" destOrd="0" presId="urn:microsoft.com/office/officeart/2005/8/layout/cycle8"/>
    <dgm:cxn modelId="{A2371705-95F6-4BDB-982F-C6858F61D357}" type="presParOf" srcId="{8A59DFB9-7C68-4043-A8FE-43759E19DCF2}" destId="{7E1A5D86-DA0F-483F-B004-9B07FE3F7499}" srcOrd="13" destOrd="0" presId="urn:microsoft.com/office/officeart/2005/8/layout/cycle8"/>
    <dgm:cxn modelId="{0AF3CB4D-8171-49C7-8D7A-C2B03A2609B2}" type="presParOf" srcId="{8A59DFB9-7C68-4043-A8FE-43759E19DCF2}" destId="{F69D0593-458E-46F7-803A-87289AF906B6}"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4BD92ACA-C296-4B02-B86C-BACEBA17CD9F}" type="doc">
      <dgm:prSet loTypeId="urn:microsoft.com/office/officeart/2005/8/layout/pList2" loCatId="list" qsTypeId="urn:microsoft.com/office/officeart/2005/8/quickstyle/simple1" qsCatId="simple" csTypeId="urn:microsoft.com/office/officeart/2005/8/colors/colorful1" csCatId="colorful" phldr="1"/>
      <dgm:spPr/>
    </dgm:pt>
    <dgm:pt modelId="{022DAEF7-2DAF-4376-85B7-07EC93C7794A}">
      <dgm:prSet phldrT="[Text]" custT="1"/>
      <dgm:spPr/>
      <dgm: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lang="en-US" sz="2200" b="0" kern="1200" dirty="0">
              <a:solidFill>
                <a:schemeClr val="tx1"/>
              </a:solidFill>
              <a:latin typeface="Calibri" panose="020F0502020204030204"/>
              <a:ea typeface="+mn-ea"/>
              <a:cs typeface="+mn-cs"/>
            </a:rPr>
            <a:t>Nursing Shift Change</a:t>
          </a:r>
        </a:p>
        <a:p>
          <a:pPr marL="0" marR="0" lvl="0" indent="0" algn="ctr" defTabSz="977900" eaLnBrk="1" fontAlgn="auto" latinLnBrk="0" hangingPunct="1">
            <a:lnSpc>
              <a:spcPct val="90000"/>
            </a:lnSpc>
            <a:spcBef>
              <a:spcPct val="0"/>
            </a:spcBef>
            <a:spcAft>
              <a:spcPct val="35000"/>
            </a:spcAft>
            <a:buClrTx/>
            <a:buSzTx/>
            <a:buFontTx/>
            <a:buNone/>
            <a:tabLst/>
            <a:defRPr/>
          </a:pPr>
          <a:r>
            <a:rPr lang="en-US" sz="2200" b="0" kern="1200" dirty="0">
              <a:solidFill>
                <a:schemeClr val="tx1"/>
              </a:solidFill>
              <a:latin typeface="Calibri" panose="020F0502020204030204"/>
              <a:ea typeface="+mn-ea"/>
              <a:cs typeface="+mn-cs"/>
            </a:rPr>
            <a:t>Surgical Pre-procedure Check-In, Sign-In, Time-Out</a:t>
          </a:r>
        </a:p>
        <a:p>
          <a:pPr marL="0" marR="0" lvl="0" indent="0" algn="ctr" defTabSz="977900" eaLnBrk="1" fontAlgn="auto" latinLnBrk="0" hangingPunct="1">
            <a:lnSpc>
              <a:spcPct val="90000"/>
            </a:lnSpc>
            <a:spcBef>
              <a:spcPct val="0"/>
            </a:spcBef>
            <a:spcAft>
              <a:spcPct val="35000"/>
            </a:spcAft>
            <a:buClrTx/>
            <a:buSzTx/>
            <a:buFontTx/>
            <a:buNone/>
            <a:tabLst/>
            <a:defRPr/>
          </a:pPr>
          <a:r>
            <a:rPr lang="en-US" sz="2200" b="0" kern="1200" dirty="0">
              <a:solidFill>
                <a:schemeClr val="tx1"/>
              </a:solidFill>
              <a:latin typeface="Calibri" panose="020F0502020204030204"/>
              <a:ea typeface="+mn-ea"/>
              <a:cs typeface="+mn-cs"/>
            </a:rPr>
            <a:t>Whole Hospital Morning Brief</a:t>
          </a:r>
        </a:p>
      </dgm:t>
    </dgm:pt>
    <dgm:pt modelId="{F30FF3F0-55AD-4E6B-9696-387797108BA1}" type="parTrans" cxnId="{1DA17DC3-43BE-4C38-8A13-8406D1891284}">
      <dgm:prSet/>
      <dgm:spPr/>
      <dgm:t>
        <a:bodyPr/>
        <a:lstStyle/>
        <a:p>
          <a:endParaRPr lang="en-US"/>
        </a:p>
      </dgm:t>
    </dgm:pt>
    <dgm:pt modelId="{8CBB63B6-EAA3-4DC2-B172-A684C39578C8}" type="sibTrans" cxnId="{1DA17DC3-43BE-4C38-8A13-8406D1891284}">
      <dgm:prSet/>
      <dgm:spPr/>
      <dgm:t>
        <a:bodyPr/>
        <a:lstStyle/>
        <a:p>
          <a:endParaRPr lang="en-US"/>
        </a:p>
      </dgm:t>
    </dgm:pt>
    <dgm:pt modelId="{07CFBFD6-BD6F-43A1-B064-8EA38AE4725C}">
      <dgm:prSet phldrT="[Text]" custT="1"/>
      <dgm:spPr/>
      <dgm:t>
        <a:bodyPr/>
        <a:lstStyle/>
        <a:p>
          <a:pPr algn="ctr"/>
          <a:r>
            <a:rPr lang="en-US" sz="2200" b="0" dirty="0">
              <a:solidFill>
                <a:schemeClr val="tx1"/>
              </a:solidFill>
            </a:rPr>
            <a:t>Called as needed by designated or situational leaders to manage changing circumstances</a:t>
          </a:r>
        </a:p>
      </dgm:t>
    </dgm:pt>
    <dgm:pt modelId="{475FE9F2-BFAA-4901-A4F9-F86599DA2102}" type="parTrans" cxnId="{D0715D18-232B-42B0-9BE1-B51353C5DFD1}">
      <dgm:prSet/>
      <dgm:spPr/>
      <dgm:t>
        <a:bodyPr/>
        <a:lstStyle/>
        <a:p>
          <a:endParaRPr lang="en-US"/>
        </a:p>
      </dgm:t>
    </dgm:pt>
    <dgm:pt modelId="{CED77D60-86ED-4F17-8951-09CFACC92FD4}" type="sibTrans" cxnId="{D0715D18-232B-42B0-9BE1-B51353C5DFD1}">
      <dgm:prSet/>
      <dgm:spPr/>
      <dgm:t>
        <a:bodyPr/>
        <a:lstStyle/>
        <a:p>
          <a:endParaRPr lang="en-US"/>
        </a:p>
      </dgm:t>
    </dgm:pt>
    <dgm:pt modelId="{5D2B8C69-96B9-49EA-A26F-5EF3100A1AEC}">
      <dgm:prSet phldrT="[Text]" custT="1"/>
      <dgm:spPr/>
      <dgm:t>
        <a:bodyPr/>
        <a:lstStyle/>
        <a:p>
          <a:pPr marL="0" lvl="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Falls</a:t>
          </a:r>
        </a:p>
        <a:p>
          <a:pPr marL="0" lvl="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Medication Errors</a:t>
          </a:r>
        </a:p>
        <a:p>
          <a:pPr marL="0" lvl="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Surgical Sign-Out</a:t>
          </a:r>
        </a:p>
        <a:p>
          <a:pPr marL="0" lvl="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Codes</a:t>
          </a:r>
        </a:p>
        <a:p>
          <a:pPr marL="0" lvl="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Rapid Response</a:t>
          </a:r>
        </a:p>
        <a:p>
          <a:pPr marL="0" lvl="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Obstetric Incidents</a:t>
          </a:r>
        </a:p>
        <a:p>
          <a:pPr marL="0" lvl="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System Failures</a:t>
          </a:r>
        </a:p>
        <a:p>
          <a:pPr marL="0" lvl="0" algn="ctr" defTabSz="977900">
            <a:lnSpc>
              <a:spcPct val="90000"/>
            </a:lnSpc>
            <a:spcBef>
              <a:spcPct val="0"/>
            </a:spcBef>
            <a:spcAft>
              <a:spcPct val="35000"/>
            </a:spcAft>
            <a:buNone/>
          </a:pPr>
          <a:endParaRPr lang="en-US" sz="2200" b="0" kern="1200" dirty="0">
            <a:solidFill>
              <a:schemeClr val="tx1"/>
            </a:solidFill>
            <a:latin typeface="Calibri" panose="020F0502020204030204"/>
            <a:ea typeface="+mn-ea"/>
            <a:cs typeface="+mn-cs"/>
          </a:endParaRPr>
        </a:p>
      </dgm:t>
    </dgm:pt>
    <dgm:pt modelId="{E1368A2B-E0A5-4A2E-BBC5-48EE348346EB}" type="parTrans" cxnId="{3117BB53-C9D1-43FD-A2E5-24B43EA20DC7}">
      <dgm:prSet/>
      <dgm:spPr/>
      <dgm:t>
        <a:bodyPr/>
        <a:lstStyle/>
        <a:p>
          <a:endParaRPr lang="en-US"/>
        </a:p>
      </dgm:t>
    </dgm:pt>
    <dgm:pt modelId="{2935CA23-B70C-41EE-BB6E-06663A798D1E}" type="sibTrans" cxnId="{3117BB53-C9D1-43FD-A2E5-24B43EA20DC7}">
      <dgm:prSet/>
      <dgm:spPr/>
      <dgm:t>
        <a:bodyPr/>
        <a:lstStyle/>
        <a:p>
          <a:endParaRPr lang="en-US"/>
        </a:p>
      </dgm:t>
    </dgm:pt>
    <dgm:pt modelId="{0A1EDEEE-D4DC-47E4-8549-4EE77BE471AD}" type="pres">
      <dgm:prSet presAssocID="{4BD92ACA-C296-4B02-B86C-BACEBA17CD9F}" presName="Name0" presStyleCnt="0">
        <dgm:presLayoutVars>
          <dgm:dir/>
          <dgm:resizeHandles val="exact"/>
        </dgm:presLayoutVars>
      </dgm:prSet>
      <dgm:spPr/>
    </dgm:pt>
    <dgm:pt modelId="{24345DB5-6753-4C89-BCB0-80A503BDAAC8}" type="pres">
      <dgm:prSet presAssocID="{4BD92ACA-C296-4B02-B86C-BACEBA17CD9F}" presName="bkgdShp" presStyleLbl="alignAccFollowNode1" presStyleIdx="0" presStyleCnt="1"/>
      <dgm:spPr/>
    </dgm:pt>
    <dgm:pt modelId="{E684BC9D-9606-489D-BC45-91279D34C5CA}" type="pres">
      <dgm:prSet presAssocID="{4BD92ACA-C296-4B02-B86C-BACEBA17CD9F}" presName="linComp" presStyleCnt="0"/>
      <dgm:spPr/>
    </dgm:pt>
    <dgm:pt modelId="{88E7B72E-5C56-469B-874B-13312064B62A}" type="pres">
      <dgm:prSet presAssocID="{022DAEF7-2DAF-4376-85B7-07EC93C7794A}" presName="compNode" presStyleCnt="0"/>
      <dgm:spPr/>
    </dgm:pt>
    <dgm:pt modelId="{15A3CE55-2CFD-4840-88B3-93DA392EAF6A}" type="pres">
      <dgm:prSet presAssocID="{022DAEF7-2DAF-4376-85B7-07EC93C7794A}" presName="node" presStyleLbl="node1" presStyleIdx="0" presStyleCnt="3" custScaleX="115384" custLinFactNeighborX="-2548">
        <dgm:presLayoutVars>
          <dgm:bulletEnabled val="1"/>
        </dgm:presLayoutVars>
      </dgm:prSet>
      <dgm:spPr/>
    </dgm:pt>
    <dgm:pt modelId="{B9F0AF9E-C841-4EFB-AD36-5D5846613DF8}" type="pres">
      <dgm:prSet presAssocID="{022DAEF7-2DAF-4376-85B7-07EC93C7794A}" presName="invisiNode" presStyleLbl="node1" presStyleIdx="0" presStyleCnt="3"/>
      <dgm:spPr/>
    </dgm:pt>
    <dgm:pt modelId="{C91AE187-E943-423A-9571-0153F3D19D4C}" type="pres">
      <dgm:prSet presAssocID="{022DAEF7-2DAF-4376-85B7-07EC93C7794A}" presName="imagNode"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l="-33000" r="-33000"/>
          </a:stretch>
        </a:blipFill>
      </dgm:spPr>
    </dgm:pt>
    <dgm:pt modelId="{9BDC6610-9C00-4E17-AC31-F657EDCE401E}" type="pres">
      <dgm:prSet presAssocID="{8CBB63B6-EAA3-4DC2-B172-A684C39578C8}" presName="sibTrans" presStyleLbl="sibTrans2D1" presStyleIdx="0" presStyleCnt="0"/>
      <dgm:spPr/>
    </dgm:pt>
    <dgm:pt modelId="{65F0641E-FA9D-40E8-B5B4-9E4D7AF814DB}" type="pres">
      <dgm:prSet presAssocID="{07CFBFD6-BD6F-43A1-B064-8EA38AE4725C}" presName="compNode" presStyleCnt="0"/>
      <dgm:spPr/>
    </dgm:pt>
    <dgm:pt modelId="{36DE1EF4-1D0B-4C35-9E14-1BE93FC46675}" type="pres">
      <dgm:prSet presAssocID="{07CFBFD6-BD6F-43A1-B064-8EA38AE4725C}" presName="node" presStyleLbl="node1" presStyleIdx="1" presStyleCnt="3" custScaleX="112251">
        <dgm:presLayoutVars>
          <dgm:bulletEnabled val="1"/>
        </dgm:presLayoutVars>
      </dgm:prSet>
      <dgm:spPr/>
    </dgm:pt>
    <dgm:pt modelId="{92BFBC09-499F-4E21-B7C5-48E99D9D12D0}" type="pres">
      <dgm:prSet presAssocID="{07CFBFD6-BD6F-43A1-B064-8EA38AE4725C}" presName="invisiNode" presStyleLbl="node1" presStyleIdx="1" presStyleCnt="3"/>
      <dgm:spPr/>
    </dgm:pt>
    <dgm:pt modelId="{0C659879-BE86-4CE0-820B-5D10CB7589C9}" type="pres">
      <dgm:prSet presAssocID="{07CFBFD6-BD6F-43A1-B064-8EA38AE4725C}" presName="imagNode"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t="-28000" b="-28000"/>
          </a:stretch>
        </a:blipFill>
      </dgm:spPr>
    </dgm:pt>
    <dgm:pt modelId="{4C71CECF-F058-40DE-A4EE-403B17E8F033}" type="pres">
      <dgm:prSet presAssocID="{CED77D60-86ED-4F17-8951-09CFACC92FD4}" presName="sibTrans" presStyleLbl="sibTrans2D1" presStyleIdx="0" presStyleCnt="0"/>
      <dgm:spPr/>
    </dgm:pt>
    <dgm:pt modelId="{96A18FCA-3D23-4B59-A8C4-ED8A02633094}" type="pres">
      <dgm:prSet presAssocID="{5D2B8C69-96B9-49EA-A26F-5EF3100A1AEC}" presName="compNode" presStyleCnt="0"/>
      <dgm:spPr/>
    </dgm:pt>
    <dgm:pt modelId="{58CA575B-0D92-4C23-9BB0-0EFA82F3EA6D}" type="pres">
      <dgm:prSet presAssocID="{5D2B8C69-96B9-49EA-A26F-5EF3100A1AEC}" presName="node" presStyleLbl="node1" presStyleIdx="2" presStyleCnt="3" custScaleX="149855" custLinFactNeighborX="4075">
        <dgm:presLayoutVars>
          <dgm:bulletEnabled val="1"/>
        </dgm:presLayoutVars>
      </dgm:prSet>
      <dgm:spPr/>
    </dgm:pt>
    <dgm:pt modelId="{A722B78A-A32C-4CD7-BD7D-E0B85AF5DF12}" type="pres">
      <dgm:prSet presAssocID="{5D2B8C69-96B9-49EA-A26F-5EF3100A1AEC}" presName="invisiNode" presStyleLbl="node1" presStyleIdx="2" presStyleCnt="3"/>
      <dgm:spPr/>
    </dgm:pt>
    <dgm:pt modelId="{71C01A18-12A4-4043-8575-74F9BD865447}" type="pres">
      <dgm:prSet presAssocID="{5D2B8C69-96B9-49EA-A26F-5EF3100A1AEC}" presName="imagNode"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11000" r="-11000"/>
          </a:stretch>
        </a:blipFill>
      </dgm:spPr>
    </dgm:pt>
  </dgm:ptLst>
  <dgm:cxnLst>
    <dgm:cxn modelId="{A2F72C0A-9352-49CA-99FB-C952E45EF1B5}" type="presOf" srcId="{07CFBFD6-BD6F-43A1-B064-8EA38AE4725C}" destId="{36DE1EF4-1D0B-4C35-9E14-1BE93FC46675}" srcOrd="0" destOrd="0" presId="urn:microsoft.com/office/officeart/2005/8/layout/pList2"/>
    <dgm:cxn modelId="{D0715D18-232B-42B0-9BE1-B51353C5DFD1}" srcId="{4BD92ACA-C296-4B02-B86C-BACEBA17CD9F}" destId="{07CFBFD6-BD6F-43A1-B064-8EA38AE4725C}" srcOrd="1" destOrd="0" parTransId="{475FE9F2-BFAA-4901-A4F9-F86599DA2102}" sibTransId="{CED77D60-86ED-4F17-8951-09CFACC92FD4}"/>
    <dgm:cxn modelId="{6B4F4424-7869-4653-BCE4-C8A1079ECF76}" type="presOf" srcId="{022DAEF7-2DAF-4376-85B7-07EC93C7794A}" destId="{15A3CE55-2CFD-4840-88B3-93DA392EAF6A}" srcOrd="0" destOrd="0" presId="urn:microsoft.com/office/officeart/2005/8/layout/pList2"/>
    <dgm:cxn modelId="{4DFBC63F-8AFE-4F7F-BF1D-CFAA2F51BCFD}" type="presOf" srcId="{8CBB63B6-EAA3-4DC2-B172-A684C39578C8}" destId="{9BDC6610-9C00-4E17-AC31-F657EDCE401E}" srcOrd="0" destOrd="0" presId="urn:microsoft.com/office/officeart/2005/8/layout/pList2"/>
    <dgm:cxn modelId="{3117BB53-C9D1-43FD-A2E5-24B43EA20DC7}" srcId="{4BD92ACA-C296-4B02-B86C-BACEBA17CD9F}" destId="{5D2B8C69-96B9-49EA-A26F-5EF3100A1AEC}" srcOrd="2" destOrd="0" parTransId="{E1368A2B-E0A5-4A2E-BBC5-48EE348346EB}" sibTransId="{2935CA23-B70C-41EE-BB6E-06663A798D1E}"/>
    <dgm:cxn modelId="{4D4AF383-D1A0-4FBF-AC7D-C666B70AD5F0}" type="presOf" srcId="{4BD92ACA-C296-4B02-B86C-BACEBA17CD9F}" destId="{0A1EDEEE-D4DC-47E4-8549-4EE77BE471AD}" srcOrd="0" destOrd="0" presId="urn:microsoft.com/office/officeart/2005/8/layout/pList2"/>
    <dgm:cxn modelId="{1DA17DC3-43BE-4C38-8A13-8406D1891284}" srcId="{4BD92ACA-C296-4B02-B86C-BACEBA17CD9F}" destId="{022DAEF7-2DAF-4376-85B7-07EC93C7794A}" srcOrd="0" destOrd="0" parTransId="{F30FF3F0-55AD-4E6B-9696-387797108BA1}" sibTransId="{8CBB63B6-EAA3-4DC2-B172-A684C39578C8}"/>
    <dgm:cxn modelId="{404200CB-E3AF-4F04-AABD-A9DEDD9B8038}" type="presOf" srcId="{5D2B8C69-96B9-49EA-A26F-5EF3100A1AEC}" destId="{58CA575B-0D92-4C23-9BB0-0EFA82F3EA6D}" srcOrd="0" destOrd="0" presId="urn:microsoft.com/office/officeart/2005/8/layout/pList2"/>
    <dgm:cxn modelId="{31B0BAF2-0E3B-4A8D-BDA9-0B3956AF4CE7}" type="presOf" srcId="{CED77D60-86ED-4F17-8951-09CFACC92FD4}" destId="{4C71CECF-F058-40DE-A4EE-403B17E8F033}" srcOrd="0" destOrd="0" presId="urn:microsoft.com/office/officeart/2005/8/layout/pList2"/>
    <dgm:cxn modelId="{F3CF432E-AD6F-4EDC-952B-B890506F7B39}" type="presParOf" srcId="{0A1EDEEE-D4DC-47E4-8549-4EE77BE471AD}" destId="{24345DB5-6753-4C89-BCB0-80A503BDAAC8}" srcOrd="0" destOrd="0" presId="urn:microsoft.com/office/officeart/2005/8/layout/pList2"/>
    <dgm:cxn modelId="{728E8540-59DF-410B-9C55-6120FE96EE74}" type="presParOf" srcId="{0A1EDEEE-D4DC-47E4-8549-4EE77BE471AD}" destId="{E684BC9D-9606-489D-BC45-91279D34C5CA}" srcOrd="1" destOrd="0" presId="urn:microsoft.com/office/officeart/2005/8/layout/pList2"/>
    <dgm:cxn modelId="{A4EE7097-104B-4C19-A550-5773CEB63FD6}" type="presParOf" srcId="{E684BC9D-9606-489D-BC45-91279D34C5CA}" destId="{88E7B72E-5C56-469B-874B-13312064B62A}" srcOrd="0" destOrd="0" presId="urn:microsoft.com/office/officeart/2005/8/layout/pList2"/>
    <dgm:cxn modelId="{3596DF63-8A37-4039-AD2B-FE5F495C04E5}" type="presParOf" srcId="{88E7B72E-5C56-469B-874B-13312064B62A}" destId="{15A3CE55-2CFD-4840-88B3-93DA392EAF6A}" srcOrd="0" destOrd="0" presId="urn:microsoft.com/office/officeart/2005/8/layout/pList2"/>
    <dgm:cxn modelId="{3F03A78B-FC77-42FE-A1BF-2B7147042E85}" type="presParOf" srcId="{88E7B72E-5C56-469B-874B-13312064B62A}" destId="{B9F0AF9E-C841-4EFB-AD36-5D5846613DF8}" srcOrd="1" destOrd="0" presId="urn:microsoft.com/office/officeart/2005/8/layout/pList2"/>
    <dgm:cxn modelId="{6E14F570-97D3-42DB-A3DB-BFC8E7A1E0D8}" type="presParOf" srcId="{88E7B72E-5C56-469B-874B-13312064B62A}" destId="{C91AE187-E943-423A-9571-0153F3D19D4C}" srcOrd="2" destOrd="0" presId="urn:microsoft.com/office/officeart/2005/8/layout/pList2"/>
    <dgm:cxn modelId="{27BEBB41-68F9-4A2B-A20A-2DD764E5D923}" type="presParOf" srcId="{E684BC9D-9606-489D-BC45-91279D34C5CA}" destId="{9BDC6610-9C00-4E17-AC31-F657EDCE401E}" srcOrd="1" destOrd="0" presId="urn:microsoft.com/office/officeart/2005/8/layout/pList2"/>
    <dgm:cxn modelId="{2991D788-2ADA-4515-81E9-CEA93BCFC753}" type="presParOf" srcId="{E684BC9D-9606-489D-BC45-91279D34C5CA}" destId="{65F0641E-FA9D-40E8-B5B4-9E4D7AF814DB}" srcOrd="2" destOrd="0" presId="urn:microsoft.com/office/officeart/2005/8/layout/pList2"/>
    <dgm:cxn modelId="{FCC8C9E4-FB35-490C-9CDC-5669B670E82D}" type="presParOf" srcId="{65F0641E-FA9D-40E8-B5B4-9E4D7AF814DB}" destId="{36DE1EF4-1D0B-4C35-9E14-1BE93FC46675}" srcOrd="0" destOrd="0" presId="urn:microsoft.com/office/officeart/2005/8/layout/pList2"/>
    <dgm:cxn modelId="{65BE08B2-4E0F-4253-B2DD-3A38C782E928}" type="presParOf" srcId="{65F0641E-FA9D-40E8-B5B4-9E4D7AF814DB}" destId="{92BFBC09-499F-4E21-B7C5-48E99D9D12D0}" srcOrd="1" destOrd="0" presId="urn:microsoft.com/office/officeart/2005/8/layout/pList2"/>
    <dgm:cxn modelId="{0A69CB3D-9C2C-42A0-8CB9-C2202A638C40}" type="presParOf" srcId="{65F0641E-FA9D-40E8-B5B4-9E4D7AF814DB}" destId="{0C659879-BE86-4CE0-820B-5D10CB7589C9}" srcOrd="2" destOrd="0" presId="urn:microsoft.com/office/officeart/2005/8/layout/pList2"/>
    <dgm:cxn modelId="{24374A6C-94F9-4BC6-A726-750368BC3644}" type="presParOf" srcId="{E684BC9D-9606-489D-BC45-91279D34C5CA}" destId="{4C71CECF-F058-40DE-A4EE-403B17E8F033}" srcOrd="3" destOrd="0" presId="urn:microsoft.com/office/officeart/2005/8/layout/pList2"/>
    <dgm:cxn modelId="{5C2B15E4-D23A-4A3F-9B14-B575225FC054}" type="presParOf" srcId="{E684BC9D-9606-489D-BC45-91279D34C5CA}" destId="{96A18FCA-3D23-4B59-A8C4-ED8A02633094}" srcOrd="4" destOrd="0" presId="urn:microsoft.com/office/officeart/2005/8/layout/pList2"/>
    <dgm:cxn modelId="{305BA231-C113-457A-AB24-55C7C720FE2F}" type="presParOf" srcId="{96A18FCA-3D23-4B59-A8C4-ED8A02633094}" destId="{58CA575B-0D92-4C23-9BB0-0EFA82F3EA6D}" srcOrd="0" destOrd="0" presId="urn:microsoft.com/office/officeart/2005/8/layout/pList2"/>
    <dgm:cxn modelId="{5B96D1AA-295F-4552-92CD-27186C6DDF1C}" type="presParOf" srcId="{96A18FCA-3D23-4B59-A8C4-ED8A02633094}" destId="{A722B78A-A32C-4CD7-BD7D-E0B85AF5DF12}" srcOrd="1" destOrd="0" presId="urn:microsoft.com/office/officeart/2005/8/layout/pList2"/>
    <dgm:cxn modelId="{CD0AC275-3B3C-4506-9EE5-8C8A2F7A16AF}" type="presParOf" srcId="{96A18FCA-3D23-4B59-A8C4-ED8A02633094}" destId="{71C01A18-12A4-4043-8575-74F9BD86544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3A157-4A63-4961-9B83-B8B56B83CB07}">
      <dsp:nvSpPr>
        <dsp:cNvPr id="0" name=""/>
        <dsp:cNvSpPr/>
      </dsp:nvSpPr>
      <dsp:spPr>
        <a:xfrm>
          <a:off x="2160788" y="0"/>
          <a:ext cx="1080394"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kern="1200" cap="none" normalizeH="0" baseline="0" dirty="0">
            <a:ln>
              <a:noFill/>
            </a:ln>
            <a:solidFill>
              <a:schemeClr val="tx1"/>
            </a:solidFill>
            <a:effectLst/>
            <a:latin typeface="Arial" pitchFamily="34" charset="0"/>
          </a:endParaRPr>
        </a:p>
      </dsp:txBody>
      <dsp:txXfrm>
        <a:off x="2160788" y="0"/>
        <a:ext cx="1080394" cy="1047206"/>
      </dsp:txXfrm>
    </dsp:sp>
    <dsp:sp modelId="{8D8F94B3-2567-4356-BCF0-74FA924F5CF6}">
      <dsp:nvSpPr>
        <dsp:cNvPr id="0" name=""/>
        <dsp:cNvSpPr/>
      </dsp:nvSpPr>
      <dsp:spPr>
        <a:xfrm>
          <a:off x="1620591" y="1047206"/>
          <a:ext cx="2160788"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Learning</a:t>
          </a:r>
        </a:p>
      </dsp:txBody>
      <dsp:txXfrm>
        <a:off x="1998729" y="1047206"/>
        <a:ext cx="1404512" cy="1047206"/>
      </dsp:txXfrm>
    </dsp:sp>
    <dsp:sp modelId="{2FB1D200-6D57-44E0-82AF-5FDE0E88C527}">
      <dsp:nvSpPr>
        <dsp:cNvPr id="0" name=""/>
        <dsp:cNvSpPr/>
      </dsp:nvSpPr>
      <dsp:spPr>
        <a:xfrm>
          <a:off x="1080394" y="2101712"/>
          <a:ext cx="3241182"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Flexible </a:t>
          </a:r>
          <a:r>
            <a:rPr kumimoji="0" lang="en-US" altLang="en-US" sz="20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(Teamwork)</a:t>
          </a:r>
          <a:endPar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endParaRPr>
        </a:p>
      </dsp:txBody>
      <dsp:txXfrm>
        <a:off x="1647601" y="2101712"/>
        <a:ext cx="2106768" cy="1047206"/>
      </dsp:txXfrm>
    </dsp:sp>
    <dsp:sp modelId="{8C31D0B0-AD28-418B-B787-8F63FC59FB07}">
      <dsp:nvSpPr>
        <dsp:cNvPr id="0" name=""/>
        <dsp:cNvSpPr/>
      </dsp:nvSpPr>
      <dsp:spPr>
        <a:xfrm>
          <a:off x="540197" y="3148919"/>
          <a:ext cx="4321576"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Reporting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(Formal &amp; Informal)</a:t>
          </a:r>
        </a:p>
      </dsp:txBody>
      <dsp:txXfrm>
        <a:off x="1296473" y="3148919"/>
        <a:ext cx="2809024" cy="1047206"/>
      </dsp:txXfrm>
    </dsp:sp>
    <dsp:sp modelId="{0A0A43C8-BBE8-440F-8C94-ACE0E042181D}">
      <dsp:nvSpPr>
        <dsp:cNvPr id="0" name=""/>
        <dsp:cNvSpPr/>
      </dsp:nvSpPr>
      <dsp:spPr>
        <a:xfrm>
          <a:off x="0" y="4188827"/>
          <a:ext cx="5401971"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Just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(Shared Accountability/Trust)</a:t>
          </a:r>
        </a:p>
      </dsp:txBody>
      <dsp:txXfrm>
        <a:off x="945344" y="4188827"/>
        <a:ext cx="3511281" cy="1047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45DB5-6753-4C89-BCB0-80A503BDAAC8}">
      <dsp:nvSpPr>
        <dsp:cNvPr id="0" name=""/>
        <dsp:cNvSpPr/>
      </dsp:nvSpPr>
      <dsp:spPr>
        <a:xfrm>
          <a:off x="0" y="0"/>
          <a:ext cx="8239125" cy="2409964"/>
        </a:xfrm>
        <a:prstGeom prst="roundRect">
          <a:avLst>
            <a:gd name="adj" fmla="val 1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1AE187-E943-423A-9571-0153F3D19D4C}">
      <dsp:nvSpPr>
        <dsp:cNvPr id="0" name=""/>
        <dsp:cNvSpPr/>
      </dsp:nvSpPr>
      <dsp:spPr>
        <a:xfrm>
          <a:off x="410220" y="321328"/>
          <a:ext cx="2076114" cy="176730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A3CE55-2CFD-4840-88B3-93DA392EAF6A}">
      <dsp:nvSpPr>
        <dsp:cNvPr id="0" name=""/>
        <dsp:cNvSpPr/>
      </dsp:nvSpPr>
      <dsp:spPr>
        <a:xfrm rot="10800000">
          <a:off x="197626" y="2409964"/>
          <a:ext cx="2395504" cy="2945512"/>
        </a:xfrm>
        <a:prstGeom prst="round2SameRect">
          <a:avLst>
            <a:gd name="adj1" fmla="val 10500"/>
            <a:gd name="adj2" fmla="val 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lang="en-US" sz="2200" b="0" kern="1200" dirty="0">
              <a:solidFill>
                <a:schemeClr val="tx1"/>
              </a:solidFill>
              <a:latin typeface="Calibri" panose="020F0502020204030204"/>
              <a:ea typeface="+mn-ea"/>
              <a:cs typeface="+mn-cs"/>
            </a:rPr>
            <a:t>Non-Clinical Examples</a:t>
          </a:r>
        </a:p>
      </dsp:txBody>
      <dsp:txXfrm rot="10800000">
        <a:off x="271296" y="2409964"/>
        <a:ext cx="2248164" cy="2871842"/>
      </dsp:txXfrm>
    </dsp:sp>
    <dsp:sp modelId="{0C659879-BE86-4CE0-820B-5D10CB7589C9}">
      <dsp:nvSpPr>
        <dsp:cNvPr id="0" name=""/>
        <dsp:cNvSpPr/>
      </dsp:nvSpPr>
      <dsp:spPr>
        <a:xfrm>
          <a:off x="2980813" y="321328"/>
          <a:ext cx="2076114" cy="17673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DE1EF4-1D0B-4C35-9E14-1BE93FC46675}">
      <dsp:nvSpPr>
        <dsp:cNvPr id="0" name=""/>
        <dsp:cNvSpPr/>
      </dsp:nvSpPr>
      <dsp:spPr>
        <a:xfrm rot="10800000">
          <a:off x="2853641" y="2409964"/>
          <a:ext cx="2330459" cy="2945512"/>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b="0" kern="1200" dirty="0">
              <a:solidFill>
                <a:schemeClr val="tx1"/>
              </a:solidFill>
            </a:rPr>
            <a:t>Non-Clinical Examples</a:t>
          </a:r>
        </a:p>
      </dsp:txBody>
      <dsp:txXfrm rot="10800000">
        <a:off x="2925311" y="2409964"/>
        <a:ext cx="2187119" cy="2873842"/>
      </dsp:txXfrm>
    </dsp:sp>
    <dsp:sp modelId="{71C01A18-12A4-4043-8575-74F9BD865447}">
      <dsp:nvSpPr>
        <dsp:cNvPr id="0" name=""/>
        <dsp:cNvSpPr/>
      </dsp:nvSpPr>
      <dsp:spPr>
        <a:xfrm>
          <a:off x="5652098" y="321328"/>
          <a:ext cx="2076114" cy="176730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A575B-0D92-4C23-9BB0-0EFA82F3EA6D}">
      <dsp:nvSpPr>
        <dsp:cNvPr id="0" name=""/>
        <dsp:cNvSpPr/>
      </dsp:nvSpPr>
      <dsp:spPr>
        <a:xfrm rot="10800000">
          <a:off x="5476313" y="2409964"/>
          <a:ext cx="2596887" cy="2945512"/>
        </a:xfrm>
        <a:prstGeom prst="round2SameRect">
          <a:avLst>
            <a:gd name="adj1" fmla="val 10500"/>
            <a:gd name="adj2" fmla="val 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Non-Clinical Examples</a:t>
          </a:r>
        </a:p>
        <a:p>
          <a:pPr marL="0" lvl="0" indent="0" algn="ctr" defTabSz="977900">
            <a:lnSpc>
              <a:spcPct val="90000"/>
            </a:lnSpc>
            <a:spcBef>
              <a:spcPct val="0"/>
            </a:spcBef>
            <a:spcAft>
              <a:spcPct val="35000"/>
            </a:spcAft>
            <a:buNone/>
          </a:pPr>
          <a:endParaRPr lang="en-US" sz="2200" b="0" kern="1200" dirty="0">
            <a:solidFill>
              <a:schemeClr val="tx1"/>
            </a:solidFill>
            <a:latin typeface="Calibri" panose="020F0502020204030204"/>
            <a:ea typeface="+mn-ea"/>
            <a:cs typeface="+mn-cs"/>
          </a:endParaRPr>
        </a:p>
      </dsp:txBody>
      <dsp:txXfrm rot="10800000">
        <a:off x="5556176" y="2409964"/>
        <a:ext cx="2437161" cy="28656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F867-13CC-4490-BF6E-4FCA9954CC2D}">
      <dsp:nvSpPr>
        <dsp:cNvPr id="0" name=""/>
        <dsp:cNvSpPr/>
      </dsp:nvSpPr>
      <dsp:spPr>
        <a:xfrm>
          <a:off x="2073479" y="222910"/>
          <a:ext cx="4423923" cy="1536370"/>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50F77E-4185-400A-B2B6-B55686B2F109}">
      <dsp:nvSpPr>
        <dsp:cNvPr id="0" name=""/>
        <dsp:cNvSpPr/>
      </dsp:nvSpPr>
      <dsp:spPr>
        <a:xfrm>
          <a:off x="3863625" y="3984960"/>
          <a:ext cx="857349" cy="548703"/>
        </a:xfrm>
        <a:prstGeom prst="downArrow">
          <a:avLst/>
        </a:prstGeom>
        <a:solidFill>
          <a:schemeClr val="accent3">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9939C3-132D-4659-9AA8-59329B253E0B}">
      <dsp:nvSpPr>
        <dsp:cNvPr id="0" name=""/>
        <dsp:cNvSpPr/>
      </dsp:nvSpPr>
      <dsp:spPr>
        <a:xfrm>
          <a:off x="2909690" y="4423923"/>
          <a:ext cx="2765219" cy="1028819"/>
        </a:xfrm>
        <a:prstGeom prst="rect">
          <a:avLst/>
        </a:prstGeom>
        <a:noFill/>
        <a:ln>
          <a:solidFill>
            <a:schemeClr val="accent5"/>
          </a:solid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Improved System Outcomes</a:t>
          </a:r>
        </a:p>
      </dsp:txBody>
      <dsp:txXfrm>
        <a:off x="2909690" y="4423923"/>
        <a:ext cx="2765219" cy="1028819"/>
      </dsp:txXfrm>
    </dsp:sp>
    <dsp:sp modelId="{41476B54-E769-42B4-B0D5-3971A2438FD2}">
      <dsp:nvSpPr>
        <dsp:cNvPr id="0" name=""/>
        <dsp:cNvSpPr/>
      </dsp:nvSpPr>
      <dsp:spPr>
        <a:xfrm>
          <a:off x="3681867" y="1877938"/>
          <a:ext cx="1543229" cy="1543229"/>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Trained Facilitator</a:t>
          </a:r>
        </a:p>
      </dsp:txBody>
      <dsp:txXfrm>
        <a:off x="3907868" y="2103939"/>
        <a:ext cx="1091227" cy="1091227"/>
      </dsp:txXfrm>
    </dsp:sp>
    <dsp:sp modelId="{F4D9497F-6303-41AD-AC6F-3120636032BD}">
      <dsp:nvSpPr>
        <dsp:cNvPr id="0" name=""/>
        <dsp:cNvSpPr/>
      </dsp:nvSpPr>
      <dsp:spPr>
        <a:xfrm>
          <a:off x="2577601" y="720173"/>
          <a:ext cx="1543229" cy="1543229"/>
        </a:xfrm>
        <a:prstGeom prst="ellipse">
          <a:avLst/>
        </a:prstGeom>
        <a:solidFill>
          <a:schemeClr val="accent3">
            <a:hueOff val="-612806"/>
            <a:satOff val="-9796"/>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Structured</a:t>
          </a:r>
        </a:p>
      </dsp:txBody>
      <dsp:txXfrm>
        <a:off x="2803602" y="946174"/>
        <a:ext cx="1091227" cy="1091227"/>
      </dsp:txXfrm>
    </dsp:sp>
    <dsp:sp modelId="{8A65D2D3-306C-422F-B19A-B0B2983B3E19}">
      <dsp:nvSpPr>
        <dsp:cNvPr id="0" name=""/>
        <dsp:cNvSpPr/>
      </dsp:nvSpPr>
      <dsp:spPr>
        <a:xfrm>
          <a:off x="4155124" y="347055"/>
          <a:ext cx="1543229" cy="1543229"/>
        </a:xfrm>
        <a:prstGeom prst="ellipse">
          <a:avLst/>
        </a:prstGeom>
        <a:solidFill>
          <a:schemeClr val="accent3">
            <a:hueOff val="-1225612"/>
            <a:satOff val="-19593"/>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Short</a:t>
          </a:r>
        </a:p>
      </dsp:txBody>
      <dsp:txXfrm>
        <a:off x="4381125" y="573056"/>
        <a:ext cx="1091227" cy="1091227"/>
      </dsp:txXfrm>
    </dsp:sp>
    <dsp:sp modelId="{181B1C21-9D43-4E2C-B6C5-8180F60E5C74}">
      <dsp:nvSpPr>
        <dsp:cNvPr id="0" name=""/>
        <dsp:cNvSpPr/>
      </dsp:nvSpPr>
      <dsp:spPr>
        <a:xfrm>
          <a:off x="1870212" y="34293"/>
          <a:ext cx="4801157" cy="3840925"/>
        </a:xfrm>
        <a:prstGeom prst="funnel">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F867-13CC-4490-BF6E-4FCA9954CC2D}">
      <dsp:nvSpPr>
        <dsp:cNvPr id="0" name=""/>
        <dsp:cNvSpPr/>
      </dsp:nvSpPr>
      <dsp:spPr>
        <a:xfrm>
          <a:off x="2111920" y="209876"/>
          <a:ext cx="4165244" cy="1446534"/>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50F77E-4185-400A-B2B6-B55686B2F109}">
      <dsp:nvSpPr>
        <dsp:cNvPr id="0" name=""/>
        <dsp:cNvSpPr/>
      </dsp:nvSpPr>
      <dsp:spPr>
        <a:xfrm>
          <a:off x="3797391" y="3751949"/>
          <a:ext cx="807217" cy="516619"/>
        </a:xfrm>
        <a:prstGeom prst="downArrow">
          <a:avLst/>
        </a:prstGeom>
        <a:solidFill>
          <a:schemeClr val="accent3">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9939C3-132D-4659-9AA8-59329B253E0B}">
      <dsp:nvSpPr>
        <dsp:cNvPr id="0" name=""/>
        <dsp:cNvSpPr/>
      </dsp:nvSpPr>
      <dsp:spPr>
        <a:xfrm>
          <a:off x="2728518" y="4165244"/>
          <a:ext cx="2944963" cy="968661"/>
        </a:xfrm>
        <a:prstGeom prst="rect">
          <a:avLst/>
        </a:prstGeom>
        <a:noFill/>
        <a:ln>
          <a:solidFill>
            <a:schemeClr val="accent5"/>
          </a:solid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Improved System Outcomes</a:t>
          </a:r>
        </a:p>
      </dsp:txBody>
      <dsp:txXfrm>
        <a:off x="2728518" y="4165244"/>
        <a:ext cx="2944963" cy="968661"/>
      </dsp:txXfrm>
    </dsp:sp>
    <dsp:sp modelId="{41476B54-E769-42B4-B0D5-3971A2438FD2}">
      <dsp:nvSpPr>
        <dsp:cNvPr id="0" name=""/>
        <dsp:cNvSpPr/>
      </dsp:nvSpPr>
      <dsp:spPr>
        <a:xfrm>
          <a:off x="3626261" y="1768130"/>
          <a:ext cx="1452992" cy="1452992"/>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Trained Facilitator</a:t>
          </a:r>
        </a:p>
      </dsp:txBody>
      <dsp:txXfrm>
        <a:off x="3839047" y="1980916"/>
        <a:ext cx="1027420" cy="1027420"/>
      </dsp:txXfrm>
    </dsp:sp>
    <dsp:sp modelId="{F4D9497F-6303-41AD-AC6F-3120636032BD}">
      <dsp:nvSpPr>
        <dsp:cNvPr id="0" name=""/>
        <dsp:cNvSpPr/>
      </dsp:nvSpPr>
      <dsp:spPr>
        <a:xfrm>
          <a:off x="2586564" y="678063"/>
          <a:ext cx="1452992" cy="1452992"/>
        </a:xfrm>
        <a:prstGeom prst="ellipse">
          <a:avLst/>
        </a:prstGeom>
        <a:solidFill>
          <a:schemeClr val="accent3">
            <a:hueOff val="-612806"/>
            <a:satOff val="-9796"/>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Structured</a:t>
          </a:r>
        </a:p>
      </dsp:txBody>
      <dsp:txXfrm>
        <a:off x="2799350" y="890849"/>
        <a:ext cx="1027420" cy="1027420"/>
      </dsp:txXfrm>
    </dsp:sp>
    <dsp:sp modelId="{8A65D2D3-306C-422F-B19A-B0B2983B3E19}">
      <dsp:nvSpPr>
        <dsp:cNvPr id="0" name=""/>
        <dsp:cNvSpPr/>
      </dsp:nvSpPr>
      <dsp:spPr>
        <a:xfrm>
          <a:off x="4071845" y="326761"/>
          <a:ext cx="1452992" cy="1452992"/>
        </a:xfrm>
        <a:prstGeom prst="ellipse">
          <a:avLst/>
        </a:prstGeom>
        <a:solidFill>
          <a:schemeClr val="accent3">
            <a:hueOff val="-1225612"/>
            <a:satOff val="-19593"/>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Short</a:t>
          </a:r>
        </a:p>
      </dsp:txBody>
      <dsp:txXfrm>
        <a:off x="4284631" y="539547"/>
        <a:ext cx="1027420" cy="1027420"/>
      </dsp:txXfrm>
    </dsp:sp>
    <dsp:sp modelId="{181B1C21-9D43-4E2C-B6C5-8180F60E5C74}">
      <dsp:nvSpPr>
        <dsp:cNvPr id="0" name=""/>
        <dsp:cNvSpPr/>
      </dsp:nvSpPr>
      <dsp:spPr>
        <a:xfrm>
          <a:off x="1920538" y="32288"/>
          <a:ext cx="4520420" cy="3616336"/>
        </a:xfrm>
        <a:prstGeom prst="funnel">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5F867-13CC-4490-BF6E-4FCA9954CC2D}">
      <dsp:nvSpPr>
        <dsp:cNvPr id="0" name=""/>
        <dsp:cNvSpPr/>
      </dsp:nvSpPr>
      <dsp:spPr>
        <a:xfrm>
          <a:off x="2073479" y="222910"/>
          <a:ext cx="4423923" cy="1536370"/>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50F77E-4185-400A-B2B6-B55686B2F109}">
      <dsp:nvSpPr>
        <dsp:cNvPr id="0" name=""/>
        <dsp:cNvSpPr/>
      </dsp:nvSpPr>
      <dsp:spPr>
        <a:xfrm>
          <a:off x="3863625" y="3984960"/>
          <a:ext cx="857349" cy="548703"/>
        </a:xfrm>
        <a:prstGeom prst="downArrow">
          <a:avLst/>
        </a:prstGeom>
        <a:solidFill>
          <a:schemeClr val="accent3">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9939C3-132D-4659-9AA8-59329B253E0B}">
      <dsp:nvSpPr>
        <dsp:cNvPr id="0" name=""/>
        <dsp:cNvSpPr/>
      </dsp:nvSpPr>
      <dsp:spPr>
        <a:xfrm>
          <a:off x="2954012" y="4423923"/>
          <a:ext cx="2676576" cy="1028819"/>
        </a:xfrm>
        <a:prstGeom prst="rect">
          <a:avLst/>
        </a:prstGeom>
        <a:noFill/>
        <a:ln>
          <a:solidFill>
            <a:schemeClr val="accent5"/>
          </a:solid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Improved System Outcomes</a:t>
          </a:r>
        </a:p>
      </dsp:txBody>
      <dsp:txXfrm>
        <a:off x="2954012" y="4423923"/>
        <a:ext cx="2676576" cy="1028819"/>
      </dsp:txXfrm>
    </dsp:sp>
    <dsp:sp modelId="{41476B54-E769-42B4-B0D5-3971A2438FD2}">
      <dsp:nvSpPr>
        <dsp:cNvPr id="0" name=""/>
        <dsp:cNvSpPr/>
      </dsp:nvSpPr>
      <dsp:spPr>
        <a:xfrm>
          <a:off x="3681867" y="1877938"/>
          <a:ext cx="1543229" cy="1543229"/>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Trained Facilitator</a:t>
          </a:r>
        </a:p>
      </dsp:txBody>
      <dsp:txXfrm>
        <a:off x="3907868" y="2103939"/>
        <a:ext cx="1091227" cy="1091227"/>
      </dsp:txXfrm>
    </dsp:sp>
    <dsp:sp modelId="{F4D9497F-6303-41AD-AC6F-3120636032BD}">
      <dsp:nvSpPr>
        <dsp:cNvPr id="0" name=""/>
        <dsp:cNvSpPr/>
      </dsp:nvSpPr>
      <dsp:spPr>
        <a:xfrm>
          <a:off x="2577601" y="720173"/>
          <a:ext cx="1543229" cy="1543229"/>
        </a:xfrm>
        <a:prstGeom prst="ellipse">
          <a:avLst/>
        </a:prstGeom>
        <a:solidFill>
          <a:schemeClr val="accent3">
            <a:hueOff val="-612806"/>
            <a:satOff val="-9796"/>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Structured</a:t>
          </a:r>
        </a:p>
      </dsp:txBody>
      <dsp:txXfrm>
        <a:off x="2803602" y="946174"/>
        <a:ext cx="1091227" cy="1091227"/>
      </dsp:txXfrm>
    </dsp:sp>
    <dsp:sp modelId="{8A65D2D3-306C-422F-B19A-B0B2983B3E19}">
      <dsp:nvSpPr>
        <dsp:cNvPr id="0" name=""/>
        <dsp:cNvSpPr/>
      </dsp:nvSpPr>
      <dsp:spPr>
        <a:xfrm>
          <a:off x="4155124" y="347055"/>
          <a:ext cx="1543229" cy="1543229"/>
        </a:xfrm>
        <a:prstGeom prst="ellipse">
          <a:avLst/>
        </a:prstGeom>
        <a:solidFill>
          <a:schemeClr val="accent3">
            <a:hueOff val="-1225612"/>
            <a:satOff val="-19593"/>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Short</a:t>
          </a:r>
        </a:p>
      </dsp:txBody>
      <dsp:txXfrm>
        <a:off x="4381125" y="573056"/>
        <a:ext cx="1091227" cy="1091227"/>
      </dsp:txXfrm>
    </dsp:sp>
    <dsp:sp modelId="{181B1C21-9D43-4E2C-B6C5-8180F60E5C74}">
      <dsp:nvSpPr>
        <dsp:cNvPr id="0" name=""/>
        <dsp:cNvSpPr/>
      </dsp:nvSpPr>
      <dsp:spPr>
        <a:xfrm>
          <a:off x="1870212" y="34293"/>
          <a:ext cx="4801157" cy="3840925"/>
        </a:xfrm>
        <a:prstGeom prst="funnel">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3A157-4A63-4961-9B83-B8B56B83CB07}">
      <dsp:nvSpPr>
        <dsp:cNvPr id="0" name=""/>
        <dsp:cNvSpPr/>
      </dsp:nvSpPr>
      <dsp:spPr>
        <a:xfrm>
          <a:off x="2160788" y="0"/>
          <a:ext cx="1080394"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kern="1200" cap="none" normalizeH="0" baseline="0" dirty="0">
            <a:ln>
              <a:noFill/>
            </a:ln>
            <a:solidFill>
              <a:schemeClr val="tx1"/>
            </a:solidFill>
            <a:effectLst/>
            <a:latin typeface="Arial" pitchFamily="34" charset="0"/>
          </a:endParaRPr>
        </a:p>
      </dsp:txBody>
      <dsp:txXfrm>
        <a:off x="2160788" y="0"/>
        <a:ext cx="1080394" cy="1047206"/>
      </dsp:txXfrm>
    </dsp:sp>
    <dsp:sp modelId="{8D8F94B3-2567-4356-BCF0-74FA924F5CF6}">
      <dsp:nvSpPr>
        <dsp:cNvPr id="0" name=""/>
        <dsp:cNvSpPr/>
      </dsp:nvSpPr>
      <dsp:spPr>
        <a:xfrm>
          <a:off x="1620591" y="1047206"/>
          <a:ext cx="2160788"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Learning</a:t>
          </a:r>
        </a:p>
      </dsp:txBody>
      <dsp:txXfrm>
        <a:off x="1998729" y="1047206"/>
        <a:ext cx="1404512" cy="1047206"/>
      </dsp:txXfrm>
    </dsp:sp>
    <dsp:sp modelId="{2FB1D200-6D57-44E0-82AF-5FDE0E88C527}">
      <dsp:nvSpPr>
        <dsp:cNvPr id="0" name=""/>
        <dsp:cNvSpPr/>
      </dsp:nvSpPr>
      <dsp:spPr>
        <a:xfrm>
          <a:off x="1080394" y="2101712"/>
          <a:ext cx="3241182"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Flexible </a:t>
          </a:r>
          <a:r>
            <a:rPr kumimoji="0" lang="en-US" altLang="en-US" sz="20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(Teamwork)</a:t>
          </a:r>
          <a:endPar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endParaRPr>
        </a:p>
      </dsp:txBody>
      <dsp:txXfrm>
        <a:off x="1647601" y="2101712"/>
        <a:ext cx="2106768" cy="1047206"/>
      </dsp:txXfrm>
    </dsp:sp>
    <dsp:sp modelId="{8C31D0B0-AD28-418B-B787-8F63FC59FB07}">
      <dsp:nvSpPr>
        <dsp:cNvPr id="0" name=""/>
        <dsp:cNvSpPr/>
      </dsp:nvSpPr>
      <dsp:spPr>
        <a:xfrm>
          <a:off x="540197" y="3148919"/>
          <a:ext cx="4321576"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Reporting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(Formal &amp; Informal)</a:t>
          </a:r>
        </a:p>
      </dsp:txBody>
      <dsp:txXfrm>
        <a:off x="1296473" y="3148919"/>
        <a:ext cx="2809024" cy="1047206"/>
      </dsp:txXfrm>
    </dsp:sp>
    <dsp:sp modelId="{0A0A43C8-BBE8-440F-8C94-ACE0E042181D}">
      <dsp:nvSpPr>
        <dsp:cNvPr id="0" name=""/>
        <dsp:cNvSpPr/>
      </dsp:nvSpPr>
      <dsp:spPr>
        <a:xfrm>
          <a:off x="0" y="4188827"/>
          <a:ext cx="5401971" cy="1047206"/>
        </a:xfrm>
        <a:prstGeom prst="trapezoid">
          <a:avLst>
            <a:gd name="adj" fmla="val 51585"/>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Just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dirty="0">
              <a:ln>
                <a:noFill/>
              </a:ln>
              <a:solidFill>
                <a:schemeClr val="bg1"/>
              </a:solidFill>
              <a:effectLst>
                <a:outerShdw blurRad="38100" dist="38100" dir="2700000" algn="tl">
                  <a:srgbClr val="000000"/>
                </a:outerShdw>
              </a:effectLst>
              <a:latin typeface="Arial" pitchFamily="34" charset="0"/>
            </a:rPr>
            <a:t>(Shared Accountability/Trust)</a:t>
          </a:r>
        </a:p>
      </dsp:txBody>
      <dsp:txXfrm>
        <a:off x="945344" y="4188827"/>
        <a:ext cx="3511281" cy="1047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95067-EF76-4E02-989A-47C2A6A51AF3}">
      <dsp:nvSpPr>
        <dsp:cNvPr id="0" name=""/>
        <dsp:cNvSpPr/>
      </dsp:nvSpPr>
      <dsp:spPr>
        <a:xfrm rot="16200000">
          <a:off x="715" y="239279"/>
          <a:ext cx="4074549" cy="407454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A bad outcome caused by human error may  result in punishment of an individual without redesigning the system to decrease the risk of the human error. </a:t>
          </a:r>
        </a:p>
      </dsp:txBody>
      <dsp:txXfrm rot="5400000">
        <a:off x="715" y="1257916"/>
        <a:ext cx="3361503" cy="2037275"/>
      </dsp:txXfrm>
    </dsp:sp>
    <dsp:sp modelId="{7CD20B1F-DB6C-4810-B591-8A27B12D2C84}">
      <dsp:nvSpPr>
        <dsp:cNvPr id="0" name=""/>
        <dsp:cNvSpPr/>
      </dsp:nvSpPr>
      <dsp:spPr>
        <a:xfrm rot="5400000">
          <a:off x="4302925" y="239279"/>
          <a:ext cx="4074549" cy="407454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dirty="0"/>
            <a:t>Lack of a bad outcome may perpetuate at-risk behaviors if managers do not redesign the system or hold individuals accountable.</a:t>
          </a:r>
        </a:p>
      </dsp:txBody>
      <dsp:txXfrm rot="-5400000">
        <a:off x="5015971" y="1257916"/>
        <a:ext cx="3361503" cy="20372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1169C-435D-41EC-9611-A6B3A922CE3D}">
      <dsp:nvSpPr>
        <dsp:cNvPr id="0" name=""/>
        <dsp:cNvSpPr/>
      </dsp:nvSpPr>
      <dsp:spPr>
        <a:xfrm>
          <a:off x="1588769" y="0"/>
          <a:ext cx="1588769" cy="1601787"/>
        </a:xfrm>
        <a:prstGeom prst="trapezoid">
          <a:avLst>
            <a:gd name="adj" fmla="val 5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Strong Actions</a:t>
          </a:r>
        </a:p>
      </dsp:txBody>
      <dsp:txXfrm>
        <a:off x="1588769" y="0"/>
        <a:ext cx="1588769" cy="1601787"/>
      </dsp:txXfrm>
    </dsp:sp>
    <dsp:sp modelId="{627AB2D6-D2B7-4F63-8063-6946382E0AB8}">
      <dsp:nvSpPr>
        <dsp:cNvPr id="0" name=""/>
        <dsp:cNvSpPr/>
      </dsp:nvSpPr>
      <dsp:spPr>
        <a:xfrm>
          <a:off x="794384" y="1601787"/>
          <a:ext cx="3177539" cy="1601787"/>
        </a:xfrm>
        <a:prstGeom prst="trapezoid">
          <a:avLst>
            <a:gd name="adj" fmla="val 49594"/>
          </a:avLst>
        </a:prstGeom>
        <a:solidFill>
          <a:schemeClr val="accent1">
            <a:shade val="80000"/>
            <a:hueOff val="249861"/>
            <a:satOff val="-22897"/>
            <a:lumOff val="18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Intermediate Actions</a:t>
          </a:r>
        </a:p>
      </dsp:txBody>
      <dsp:txXfrm>
        <a:off x="1350454" y="1601787"/>
        <a:ext cx="2065400" cy="1601787"/>
      </dsp:txXfrm>
    </dsp:sp>
    <dsp:sp modelId="{CF078D43-0246-41FB-B9DB-B3073D714BA8}">
      <dsp:nvSpPr>
        <dsp:cNvPr id="0" name=""/>
        <dsp:cNvSpPr/>
      </dsp:nvSpPr>
      <dsp:spPr>
        <a:xfrm>
          <a:off x="0" y="3203575"/>
          <a:ext cx="4766309" cy="1601787"/>
        </a:xfrm>
        <a:prstGeom prst="trapezoid">
          <a:avLst>
            <a:gd name="adj" fmla="val 49594"/>
          </a:avLst>
        </a:prstGeom>
        <a:solidFill>
          <a:schemeClr val="accent1">
            <a:shade val="80000"/>
            <a:hueOff val="499721"/>
            <a:satOff val="-45795"/>
            <a:lumOff val="360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Weak Actions                     (rely on human vigilance)</a:t>
          </a:r>
        </a:p>
      </dsp:txBody>
      <dsp:txXfrm>
        <a:off x="834104" y="3203575"/>
        <a:ext cx="3098100" cy="16017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CB424-E326-450F-9A83-C19D400ED2C6}">
      <dsp:nvSpPr>
        <dsp:cNvPr id="0" name=""/>
        <dsp:cNvSpPr/>
      </dsp:nvSpPr>
      <dsp:spPr>
        <a:xfrm>
          <a:off x="0" y="726"/>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F7D292-674D-41A2-B4DE-54667B7209E6}">
      <dsp:nvSpPr>
        <dsp:cNvPr id="0" name=""/>
        <dsp:cNvSpPr/>
      </dsp:nvSpPr>
      <dsp:spPr>
        <a:xfrm>
          <a:off x="0" y="726"/>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t>As humans, we </a:t>
          </a:r>
          <a:r>
            <a:rPr lang="en-US" sz="2000" b="1" i="0" kern="1200" baseline="0" dirty="0"/>
            <a:t>drift</a:t>
          </a:r>
          <a:r>
            <a:rPr lang="en-US" sz="2000" b="0" i="0" kern="1200" baseline="0" dirty="0"/>
            <a:t> from safe behavior</a:t>
          </a:r>
          <a:endParaRPr lang="en-US" sz="2000" kern="1200" dirty="0"/>
        </a:p>
      </dsp:txBody>
      <dsp:txXfrm>
        <a:off x="0" y="726"/>
        <a:ext cx="5497199" cy="661105"/>
      </dsp:txXfrm>
    </dsp:sp>
    <dsp:sp modelId="{B4F5588C-6632-408E-8B50-BA45BB5BC661}">
      <dsp:nvSpPr>
        <dsp:cNvPr id="0" name=""/>
        <dsp:cNvSpPr/>
      </dsp:nvSpPr>
      <dsp:spPr>
        <a:xfrm>
          <a:off x="0" y="661831"/>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7BDFEC-27EF-4D3E-8B19-F4740435B8C8}">
      <dsp:nvSpPr>
        <dsp:cNvPr id="0" name=""/>
        <dsp:cNvSpPr/>
      </dsp:nvSpPr>
      <dsp:spPr>
        <a:xfrm>
          <a:off x="0" y="661831"/>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Nothing bad happened before (risk not recognized)</a:t>
          </a:r>
        </a:p>
      </dsp:txBody>
      <dsp:txXfrm>
        <a:off x="0" y="661831"/>
        <a:ext cx="5497199" cy="661105"/>
      </dsp:txXfrm>
    </dsp:sp>
    <dsp:sp modelId="{52074093-88E1-4BAB-BE86-107236539286}">
      <dsp:nvSpPr>
        <dsp:cNvPr id="0" name=""/>
        <dsp:cNvSpPr/>
      </dsp:nvSpPr>
      <dsp:spPr>
        <a:xfrm>
          <a:off x="0" y="1322937"/>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345681-7B52-4A66-92A2-7FD6E3078AD1}">
      <dsp:nvSpPr>
        <dsp:cNvPr id="0" name=""/>
        <dsp:cNvSpPr/>
      </dsp:nvSpPr>
      <dsp:spPr>
        <a:xfrm>
          <a:off x="0" y="1322937"/>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This is the way we’ve always done it</a:t>
          </a:r>
        </a:p>
      </dsp:txBody>
      <dsp:txXfrm>
        <a:off x="0" y="1322937"/>
        <a:ext cx="5497199" cy="661105"/>
      </dsp:txXfrm>
    </dsp:sp>
    <dsp:sp modelId="{78E67A6A-9122-458D-A755-714DBDEA2DC4}">
      <dsp:nvSpPr>
        <dsp:cNvPr id="0" name=""/>
        <dsp:cNvSpPr/>
      </dsp:nvSpPr>
      <dsp:spPr>
        <a:xfrm>
          <a:off x="0" y="1984042"/>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29CF0-918A-4DD5-BD02-626E22DAC556}">
      <dsp:nvSpPr>
        <dsp:cNvPr id="0" name=""/>
        <dsp:cNvSpPr/>
      </dsp:nvSpPr>
      <dsp:spPr>
        <a:xfrm>
          <a:off x="0" y="1984042"/>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Everyone else does it</a:t>
          </a:r>
        </a:p>
      </dsp:txBody>
      <dsp:txXfrm>
        <a:off x="0" y="1984042"/>
        <a:ext cx="5497199" cy="661105"/>
      </dsp:txXfrm>
    </dsp:sp>
    <dsp:sp modelId="{85A89226-5209-481E-8F28-879EADD9A717}">
      <dsp:nvSpPr>
        <dsp:cNvPr id="0" name=""/>
        <dsp:cNvSpPr/>
      </dsp:nvSpPr>
      <dsp:spPr>
        <a:xfrm>
          <a:off x="0" y="2645147"/>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D3A1A-F8D1-404C-A896-66C4192D2FF6}">
      <dsp:nvSpPr>
        <dsp:cNvPr id="0" name=""/>
        <dsp:cNvSpPr/>
      </dsp:nvSpPr>
      <dsp:spPr>
        <a:xfrm>
          <a:off x="0" y="2645147"/>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“Incentives” may exist for at-risk behavior</a:t>
          </a:r>
        </a:p>
      </dsp:txBody>
      <dsp:txXfrm>
        <a:off x="0" y="2645147"/>
        <a:ext cx="5497199" cy="661105"/>
      </dsp:txXfrm>
    </dsp:sp>
    <dsp:sp modelId="{9DAB0156-2B3D-4285-B19F-0B1BFC721F53}">
      <dsp:nvSpPr>
        <dsp:cNvPr id="0" name=""/>
        <dsp:cNvSpPr/>
      </dsp:nvSpPr>
      <dsp:spPr>
        <a:xfrm>
          <a:off x="0" y="3306253"/>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E82F34-323F-4584-B182-2BFCB3BC47F6}">
      <dsp:nvSpPr>
        <dsp:cNvPr id="0" name=""/>
        <dsp:cNvSpPr/>
      </dsp:nvSpPr>
      <dsp:spPr>
        <a:xfrm>
          <a:off x="0" y="3306253"/>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Compliance with safe practices is not the priority</a:t>
          </a:r>
        </a:p>
      </dsp:txBody>
      <dsp:txXfrm>
        <a:off x="0" y="3306253"/>
        <a:ext cx="5497199" cy="661105"/>
      </dsp:txXfrm>
    </dsp:sp>
    <dsp:sp modelId="{3D57005A-998A-4E92-99D1-6FF49C41723D}">
      <dsp:nvSpPr>
        <dsp:cNvPr id="0" name=""/>
        <dsp:cNvSpPr/>
      </dsp:nvSpPr>
      <dsp:spPr>
        <a:xfrm>
          <a:off x="0" y="3967358"/>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A2326D-1A32-4EBD-B8DE-AFFFDFBEB048}">
      <dsp:nvSpPr>
        <dsp:cNvPr id="0" name=""/>
        <dsp:cNvSpPr/>
      </dsp:nvSpPr>
      <dsp:spPr>
        <a:xfrm>
          <a:off x="0" y="3967358"/>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Compliance with safe practices is not the standard</a:t>
          </a:r>
        </a:p>
      </dsp:txBody>
      <dsp:txXfrm>
        <a:off x="0" y="3967358"/>
        <a:ext cx="5497199" cy="661105"/>
      </dsp:txXfrm>
    </dsp:sp>
    <dsp:sp modelId="{646257AE-34CC-41F3-B804-1BBB69D454F5}">
      <dsp:nvSpPr>
        <dsp:cNvPr id="0" name=""/>
        <dsp:cNvSpPr/>
      </dsp:nvSpPr>
      <dsp:spPr>
        <a:xfrm>
          <a:off x="0" y="4628463"/>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7D3BE-9BE9-4B04-9CC9-D363A33D58FB}">
      <dsp:nvSpPr>
        <dsp:cNvPr id="0" name=""/>
        <dsp:cNvSpPr/>
      </dsp:nvSpPr>
      <dsp:spPr>
        <a:xfrm>
          <a:off x="0" y="4628463"/>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Compliance with safe practices is not monitored</a:t>
          </a:r>
        </a:p>
      </dsp:txBody>
      <dsp:txXfrm>
        <a:off x="0" y="4628463"/>
        <a:ext cx="5497199" cy="661105"/>
      </dsp:txXfrm>
    </dsp:sp>
    <dsp:sp modelId="{F05CAAEE-38F0-43EA-A455-AB6E422D1A49}">
      <dsp:nvSpPr>
        <dsp:cNvPr id="0" name=""/>
        <dsp:cNvSpPr/>
      </dsp:nvSpPr>
      <dsp:spPr>
        <a:xfrm>
          <a:off x="0" y="5289569"/>
          <a:ext cx="5497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E445E-6AFB-4749-8C82-ACFD78A22E42}">
      <dsp:nvSpPr>
        <dsp:cNvPr id="0" name=""/>
        <dsp:cNvSpPr/>
      </dsp:nvSpPr>
      <dsp:spPr>
        <a:xfrm>
          <a:off x="0" y="5289569"/>
          <a:ext cx="5497199" cy="661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Compliance with safe practices is not enforced</a:t>
          </a:r>
        </a:p>
      </dsp:txBody>
      <dsp:txXfrm>
        <a:off x="0" y="5289569"/>
        <a:ext cx="5497199" cy="6611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95077-3DBF-4B5D-B667-514BEA520B9A}">
      <dsp:nvSpPr>
        <dsp:cNvPr id="0" name=""/>
        <dsp:cNvSpPr/>
      </dsp:nvSpPr>
      <dsp:spPr>
        <a:xfrm>
          <a:off x="4038" y="470740"/>
          <a:ext cx="1548270"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Purpose</a:t>
          </a:r>
        </a:p>
      </dsp:txBody>
      <dsp:txXfrm>
        <a:off x="4038" y="470740"/>
        <a:ext cx="1548270" cy="604800"/>
      </dsp:txXfrm>
    </dsp:sp>
    <dsp:sp modelId="{B656CA59-0017-4808-B3A8-6EED2D36F12B}">
      <dsp:nvSpPr>
        <dsp:cNvPr id="0" name=""/>
        <dsp:cNvSpPr/>
      </dsp:nvSpPr>
      <dsp:spPr>
        <a:xfrm>
          <a:off x="4038" y="1075540"/>
          <a:ext cx="1548270" cy="1671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Intent to harm</a:t>
          </a:r>
        </a:p>
      </dsp:txBody>
      <dsp:txXfrm>
        <a:off x="4038" y="1075540"/>
        <a:ext cx="1548270" cy="1671705"/>
      </dsp:txXfrm>
    </dsp:sp>
    <dsp:sp modelId="{429D4DB4-B4B9-422F-BDB7-AFFD6E655158}">
      <dsp:nvSpPr>
        <dsp:cNvPr id="0" name=""/>
        <dsp:cNvSpPr/>
      </dsp:nvSpPr>
      <dsp:spPr>
        <a:xfrm>
          <a:off x="1769067" y="470740"/>
          <a:ext cx="1548270"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Knowledge</a:t>
          </a:r>
        </a:p>
      </dsp:txBody>
      <dsp:txXfrm>
        <a:off x="1769067" y="470740"/>
        <a:ext cx="1548270" cy="604800"/>
      </dsp:txXfrm>
    </dsp:sp>
    <dsp:sp modelId="{374EF32F-2A24-4FF1-9CFD-59A3377B6492}">
      <dsp:nvSpPr>
        <dsp:cNvPr id="0" name=""/>
        <dsp:cNvSpPr/>
      </dsp:nvSpPr>
      <dsp:spPr>
        <a:xfrm>
          <a:off x="1769067" y="1075540"/>
          <a:ext cx="1548270" cy="1671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Intent to act, knowing harm will occur</a:t>
          </a:r>
        </a:p>
      </dsp:txBody>
      <dsp:txXfrm>
        <a:off x="1769067" y="1075540"/>
        <a:ext cx="1548270" cy="1671705"/>
      </dsp:txXfrm>
    </dsp:sp>
    <dsp:sp modelId="{91D02E5B-EF6D-46D6-BA82-32CBC02719CB}">
      <dsp:nvSpPr>
        <dsp:cNvPr id="0" name=""/>
        <dsp:cNvSpPr/>
      </dsp:nvSpPr>
      <dsp:spPr>
        <a:xfrm>
          <a:off x="3534095" y="470740"/>
          <a:ext cx="1548270"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Reckless</a:t>
          </a:r>
        </a:p>
      </dsp:txBody>
      <dsp:txXfrm>
        <a:off x="3534095" y="470740"/>
        <a:ext cx="1548270" cy="604800"/>
      </dsp:txXfrm>
    </dsp:sp>
    <dsp:sp modelId="{92D52E70-2608-411B-8330-C723D77BE434}">
      <dsp:nvSpPr>
        <dsp:cNvPr id="0" name=""/>
        <dsp:cNvSpPr/>
      </dsp:nvSpPr>
      <dsp:spPr>
        <a:xfrm>
          <a:off x="3534095" y="1075540"/>
          <a:ext cx="1548270" cy="1671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Choice to gamble with the outcome</a:t>
          </a:r>
        </a:p>
      </dsp:txBody>
      <dsp:txXfrm>
        <a:off x="3534095" y="1075540"/>
        <a:ext cx="1548270" cy="1671705"/>
      </dsp:txXfrm>
    </dsp:sp>
    <dsp:sp modelId="{B418E628-D637-4C20-9C8B-48825FD6999E}">
      <dsp:nvSpPr>
        <dsp:cNvPr id="0" name=""/>
        <dsp:cNvSpPr/>
      </dsp:nvSpPr>
      <dsp:spPr>
        <a:xfrm>
          <a:off x="5299123" y="470740"/>
          <a:ext cx="1548270"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At-Risk</a:t>
          </a:r>
        </a:p>
      </dsp:txBody>
      <dsp:txXfrm>
        <a:off x="5299123" y="470740"/>
        <a:ext cx="1548270" cy="604800"/>
      </dsp:txXfrm>
    </dsp:sp>
    <dsp:sp modelId="{4E30291C-DF8A-4BCB-A354-A03310AF6A5B}">
      <dsp:nvSpPr>
        <dsp:cNvPr id="0" name=""/>
        <dsp:cNvSpPr/>
      </dsp:nvSpPr>
      <dsp:spPr>
        <a:xfrm>
          <a:off x="5299123" y="1075540"/>
          <a:ext cx="1548270" cy="1671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Drift from safe behavior</a:t>
          </a:r>
        </a:p>
      </dsp:txBody>
      <dsp:txXfrm>
        <a:off x="5299123" y="1075540"/>
        <a:ext cx="1548270" cy="1671705"/>
      </dsp:txXfrm>
    </dsp:sp>
    <dsp:sp modelId="{F9B70FB5-66F7-40A6-BEA6-F7BC49447244}">
      <dsp:nvSpPr>
        <dsp:cNvPr id="0" name=""/>
        <dsp:cNvSpPr/>
      </dsp:nvSpPr>
      <dsp:spPr>
        <a:xfrm>
          <a:off x="7064151" y="470740"/>
          <a:ext cx="1548270" cy="604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Error</a:t>
          </a:r>
        </a:p>
      </dsp:txBody>
      <dsp:txXfrm>
        <a:off x="7064151" y="470740"/>
        <a:ext cx="1548270" cy="604800"/>
      </dsp:txXfrm>
    </dsp:sp>
    <dsp:sp modelId="{76456AD7-A2F8-442E-87E0-4AC9D0127B12}">
      <dsp:nvSpPr>
        <dsp:cNvPr id="0" name=""/>
        <dsp:cNvSpPr/>
      </dsp:nvSpPr>
      <dsp:spPr>
        <a:xfrm>
          <a:off x="7064151" y="1075540"/>
          <a:ext cx="1548270" cy="16717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Unintended act or omission</a:t>
          </a:r>
        </a:p>
      </dsp:txBody>
      <dsp:txXfrm>
        <a:off x="7064151" y="1075540"/>
        <a:ext cx="1548270" cy="16717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AD98A-FBAA-4FF3-8EFC-946AD895F7B0}">
      <dsp:nvSpPr>
        <dsp:cNvPr id="0" name=""/>
        <dsp:cNvSpPr/>
      </dsp:nvSpPr>
      <dsp:spPr>
        <a:xfrm>
          <a:off x="530099" y="78066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C0F2A-EA41-4A9D-9BFC-91CCCD6CF3D4}">
      <dsp:nvSpPr>
        <dsp:cNvPr id="0" name=""/>
        <dsp:cNvSpPr/>
      </dsp:nvSpPr>
      <dsp:spPr>
        <a:xfrm>
          <a:off x="829912" y="1080481"/>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0A1B46-5FE5-4CC8-8FD1-9F83613A0BD6}">
      <dsp:nvSpPr>
        <dsp:cNvPr id="0" name=""/>
        <dsp:cNvSpPr/>
      </dsp:nvSpPr>
      <dsp:spPr>
        <a:xfrm>
          <a:off x="80381" y="2625669"/>
          <a:ext cx="23062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What happened in this event</a:t>
          </a:r>
        </a:p>
      </dsp:txBody>
      <dsp:txXfrm>
        <a:off x="80381" y="2625669"/>
        <a:ext cx="2306250" cy="945000"/>
      </dsp:txXfrm>
    </dsp:sp>
    <dsp:sp modelId="{ECD45360-A3FF-4D03-A897-9F86FA5A40DF}">
      <dsp:nvSpPr>
        <dsp:cNvPr id="0" name=""/>
        <dsp:cNvSpPr/>
      </dsp:nvSpPr>
      <dsp:spPr>
        <a:xfrm>
          <a:off x="3239943" y="78066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A4F57C-A4BB-48C4-8A64-6CC835C077C2}">
      <dsp:nvSpPr>
        <dsp:cNvPr id="0" name=""/>
        <dsp:cNvSpPr/>
      </dsp:nvSpPr>
      <dsp:spPr>
        <a:xfrm>
          <a:off x="3539756" y="1080481"/>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0CC8D7-495D-45B1-83BB-155BA2C8EF23}">
      <dsp:nvSpPr>
        <dsp:cNvPr id="0" name=""/>
        <dsp:cNvSpPr/>
      </dsp:nvSpPr>
      <dsp:spPr>
        <a:xfrm>
          <a:off x="2790224" y="2625669"/>
          <a:ext cx="23062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How the task is normally done</a:t>
          </a:r>
        </a:p>
      </dsp:txBody>
      <dsp:txXfrm>
        <a:off x="2790224" y="2625669"/>
        <a:ext cx="2306250" cy="945000"/>
      </dsp:txXfrm>
    </dsp:sp>
    <dsp:sp modelId="{BC008AC3-F922-4F58-98DD-608CB0E5BFAC}">
      <dsp:nvSpPr>
        <dsp:cNvPr id="0" name=""/>
        <dsp:cNvSpPr/>
      </dsp:nvSpPr>
      <dsp:spPr>
        <a:xfrm>
          <a:off x="5949787" y="780669"/>
          <a:ext cx="1406812" cy="1406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56879D-BE45-4AF5-A51D-6F6E6CD1F1EF}">
      <dsp:nvSpPr>
        <dsp:cNvPr id="0" name=""/>
        <dsp:cNvSpPr/>
      </dsp:nvSpPr>
      <dsp:spPr>
        <a:xfrm>
          <a:off x="6249600" y="1080481"/>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FAA32F-9DB7-4591-B2B3-B404F702A54A}">
      <dsp:nvSpPr>
        <dsp:cNvPr id="0" name=""/>
        <dsp:cNvSpPr/>
      </dsp:nvSpPr>
      <dsp:spPr>
        <a:xfrm>
          <a:off x="5500068" y="2625669"/>
          <a:ext cx="23062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How the system was designed to work</a:t>
          </a:r>
        </a:p>
      </dsp:txBody>
      <dsp:txXfrm>
        <a:off x="5500068" y="2625669"/>
        <a:ext cx="2306250" cy="94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AEB98-B45C-4B3D-B0CE-8C6B63D7C65D}">
      <dsp:nvSpPr>
        <dsp:cNvPr id="0" name=""/>
        <dsp:cNvSpPr/>
      </dsp:nvSpPr>
      <dsp:spPr>
        <a:xfrm>
          <a:off x="2722417" y="0"/>
          <a:ext cx="1814945" cy="1383029"/>
        </a:xfrm>
        <a:prstGeom prst="trapezoid">
          <a:avLst>
            <a:gd name="adj" fmla="val 65615"/>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How to Respond</a:t>
          </a:r>
        </a:p>
      </dsp:txBody>
      <dsp:txXfrm>
        <a:off x="2722417" y="0"/>
        <a:ext cx="1814945" cy="1383029"/>
      </dsp:txXfrm>
    </dsp:sp>
    <dsp:sp modelId="{C6E03C9B-4ED7-47DF-AE8B-A3C6A3B00678}">
      <dsp:nvSpPr>
        <dsp:cNvPr id="0" name=""/>
        <dsp:cNvSpPr/>
      </dsp:nvSpPr>
      <dsp:spPr>
        <a:xfrm>
          <a:off x="1814945" y="1383030"/>
          <a:ext cx="3629890" cy="1383029"/>
        </a:xfrm>
        <a:prstGeom prst="trapezoid">
          <a:avLst>
            <a:gd name="adj" fmla="val 65615"/>
          </a:avLst>
        </a:prstGeom>
        <a:solidFill>
          <a:schemeClr val="accent2">
            <a:hueOff val="-672944"/>
            <a:satOff val="-3333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How to Investigate</a:t>
          </a:r>
        </a:p>
      </dsp:txBody>
      <dsp:txXfrm>
        <a:off x="2450176" y="1383030"/>
        <a:ext cx="2359428" cy="1383029"/>
      </dsp:txXfrm>
    </dsp:sp>
    <dsp:sp modelId="{794A735B-7FCA-4977-B22D-0B0B0BCFDCD8}">
      <dsp:nvSpPr>
        <dsp:cNvPr id="0" name=""/>
        <dsp:cNvSpPr/>
      </dsp:nvSpPr>
      <dsp:spPr>
        <a:xfrm>
          <a:off x="907472" y="2766060"/>
          <a:ext cx="5444835" cy="1383029"/>
        </a:xfrm>
        <a:prstGeom prst="trapezoid">
          <a:avLst>
            <a:gd name="adj" fmla="val 65615"/>
          </a:avLst>
        </a:prstGeom>
        <a:solidFill>
          <a:schemeClr val="accent2">
            <a:hueOff val="-1345888"/>
            <a:satOff val="-66667"/>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Three Duties</a:t>
          </a:r>
        </a:p>
      </dsp:txBody>
      <dsp:txXfrm>
        <a:off x="1860318" y="2766060"/>
        <a:ext cx="3539143" cy="1383029"/>
      </dsp:txXfrm>
    </dsp:sp>
    <dsp:sp modelId="{54DF8FB1-3DB1-4E61-B46C-6109384D592C}">
      <dsp:nvSpPr>
        <dsp:cNvPr id="0" name=""/>
        <dsp:cNvSpPr/>
      </dsp:nvSpPr>
      <dsp:spPr>
        <a:xfrm>
          <a:off x="0" y="4149089"/>
          <a:ext cx="7259781" cy="1383029"/>
        </a:xfrm>
        <a:prstGeom prst="trapezoid">
          <a:avLst>
            <a:gd name="adj" fmla="val 65615"/>
          </a:avLst>
        </a:prstGeom>
        <a:solidFill>
          <a:schemeClr val="accent2">
            <a:hueOff val="-2018832"/>
            <a:satOff val="-1000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Three Behaviors</a:t>
          </a:r>
        </a:p>
      </dsp:txBody>
      <dsp:txXfrm>
        <a:off x="1270461" y="4149089"/>
        <a:ext cx="4718857" cy="1383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8EAF0-56DB-4C99-9EDE-ACE58E418152}">
      <dsp:nvSpPr>
        <dsp:cNvPr id="0" name=""/>
        <dsp:cNvSpPr/>
      </dsp:nvSpPr>
      <dsp:spPr>
        <a:xfrm>
          <a:off x="1143381" y="213699"/>
          <a:ext cx="2761651" cy="2761651"/>
        </a:xfrm>
        <a:prstGeom prst="pie">
          <a:avLst>
            <a:gd name="adj1" fmla="val 16200000"/>
            <a:gd name="adj2" fmla="val 180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System Performance</a:t>
          </a:r>
        </a:p>
      </dsp:txBody>
      <dsp:txXfrm>
        <a:off x="2598837" y="798906"/>
        <a:ext cx="986304" cy="821919"/>
      </dsp:txXfrm>
    </dsp:sp>
    <dsp:sp modelId="{A2058AE4-0E5D-42A6-B009-391CC624FE3C}">
      <dsp:nvSpPr>
        <dsp:cNvPr id="0" name=""/>
        <dsp:cNvSpPr/>
      </dsp:nvSpPr>
      <dsp:spPr>
        <a:xfrm>
          <a:off x="1086504" y="312329"/>
          <a:ext cx="2761651" cy="2761651"/>
        </a:xfrm>
        <a:prstGeom prst="pie">
          <a:avLst>
            <a:gd name="adj1" fmla="val 1800000"/>
            <a:gd name="adj2" fmla="val 900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Safety Culture (Trust)</a:t>
          </a:r>
        </a:p>
      </dsp:txBody>
      <dsp:txXfrm>
        <a:off x="1744040" y="2104115"/>
        <a:ext cx="1479455" cy="723289"/>
      </dsp:txXfrm>
    </dsp:sp>
    <dsp:sp modelId="{D58F1C5A-F251-4A4F-87D0-0923FCDAD433}">
      <dsp:nvSpPr>
        <dsp:cNvPr id="0" name=""/>
        <dsp:cNvSpPr/>
      </dsp:nvSpPr>
      <dsp:spPr>
        <a:xfrm>
          <a:off x="1029628" y="213699"/>
          <a:ext cx="2761651" cy="2761651"/>
        </a:xfrm>
        <a:prstGeom prst="pie">
          <a:avLst>
            <a:gd name="adj1" fmla="val 9000000"/>
            <a:gd name="adj2" fmla="val 1620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Team Performance</a:t>
          </a:r>
        </a:p>
      </dsp:txBody>
      <dsp:txXfrm>
        <a:off x="1349519" y="798906"/>
        <a:ext cx="986304" cy="821919"/>
      </dsp:txXfrm>
    </dsp:sp>
    <dsp:sp modelId="{434ED906-F5D0-419B-BC47-C906E220B7D4}">
      <dsp:nvSpPr>
        <dsp:cNvPr id="0" name=""/>
        <dsp:cNvSpPr/>
      </dsp:nvSpPr>
      <dsp:spPr>
        <a:xfrm>
          <a:off x="972650" y="42739"/>
          <a:ext cx="3103569" cy="3103569"/>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1A5D86-DA0F-483F-B004-9B07FE3F7499}">
      <dsp:nvSpPr>
        <dsp:cNvPr id="0" name=""/>
        <dsp:cNvSpPr/>
      </dsp:nvSpPr>
      <dsp:spPr>
        <a:xfrm>
          <a:off x="915545" y="141195"/>
          <a:ext cx="3103569" cy="3103569"/>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9D0593-458E-46F7-803A-87289AF906B6}">
      <dsp:nvSpPr>
        <dsp:cNvPr id="0" name=""/>
        <dsp:cNvSpPr/>
      </dsp:nvSpPr>
      <dsp:spPr>
        <a:xfrm>
          <a:off x="858440" y="42739"/>
          <a:ext cx="3103569" cy="3103569"/>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45DB5-6753-4C89-BCB0-80A503BDAAC8}">
      <dsp:nvSpPr>
        <dsp:cNvPr id="0" name=""/>
        <dsp:cNvSpPr/>
      </dsp:nvSpPr>
      <dsp:spPr>
        <a:xfrm>
          <a:off x="0" y="0"/>
          <a:ext cx="8239125" cy="2409964"/>
        </a:xfrm>
        <a:prstGeom prst="roundRect">
          <a:avLst>
            <a:gd name="adj" fmla="val 1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1AE187-E943-423A-9571-0153F3D19D4C}">
      <dsp:nvSpPr>
        <dsp:cNvPr id="0" name=""/>
        <dsp:cNvSpPr/>
      </dsp:nvSpPr>
      <dsp:spPr>
        <a:xfrm>
          <a:off x="398730" y="321328"/>
          <a:ext cx="1947539" cy="1767307"/>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l="-33000" r="-3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A3CE55-2CFD-4840-88B3-93DA392EAF6A}">
      <dsp:nvSpPr>
        <dsp:cNvPr id="0" name=""/>
        <dsp:cNvSpPr/>
      </dsp:nvSpPr>
      <dsp:spPr>
        <a:xfrm rot="10800000">
          <a:off x="199302" y="2409964"/>
          <a:ext cx="2247148" cy="2945512"/>
        </a:xfrm>
        <a:prstGeom prst="round2SameRect">
          <a:avLst>
            <a:gd name="adj1" fmla="val 10500"/>
            <a:gd name="adj2" fmla="val 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lang="en-US" sz="2200" b="0" kern="1200" dirty="0">
              <a:solidFill>
                <a:schemeClr val="tx1"/>
              </a:solidFill>
              <a:latin typeface="Calibri" panose="020F0502020204030204"/>
              <a:ea typeface="+mn-ea"/>
              <a:cs typeface="+mn-cs"/>
            </a:rPr>
            <a:t>Nursing Shift Change</a:t>
          </a:r>
        </a:p>
        <a:p>
          <a:pPr marL="0" marR="0" lvl="0" indent="0" algn="ctr" defTabSz="977900" eaLnBrk="1" fontAlgn="auto" latinLnBrk="0" hangingPunct="1">
            <a:lnSpc>
              <a:spcPct val="90000"/>
            </a:lnSpc>
            <a:spcBef>
              <a:spcPct val="0"/>
            </a:spcBef>
            <a:spcAft>
              <a:spcPct val="35000"/>
            </a:spcAft>
            <a:buClrTx/>
            <a:buSzTx/>
            <a:buFontTx/>
            <a:buNone/>
            <a:tabLst/>
            <a:defRPr/>
          </a:pPr>
          <a:r>
            <a:rPr lang="en-US" sz="2200" b="0" kern="1200" dirty="0">
              <a:solidFill>
                <a:schemeClr val="tx1"/>
              </a:solidFill>
              <a:latin typeface="Calibri" panose="020F0502020204030204"/>
              <a:ea typeface="+mn-ea"/>
              <a:cs typeface="+mn-cs"/>
            </a:rPr>
            <a:t>Surgical Pre-procedure Check-In, Sign-In, Time-Out</a:t>
          </a:r>
        </a:p>
        <a:p>
          <a:pPr marL="0" marR="0" lvl="0" indent="0" algn="ctr" defTabSz="977900" eaLnBrk="1" fontAlgn="auto" latinLnBrk="0" hangingPunct="1">
            <a:lnSpc>
              <a:spcPct val="90000"/>
            </a:lnSpc>
            <a:spcBef>
              <a:spcPct val="0"/>
            </a:spcBef>
            <a:spcAft>
              <a:spcPct val="35000"/>
            </a:spcAft>
            <a:buClrTx/>
            <a:buSzTx/>
            <a:buFontTx/>
            <a:buNone/>
            <a:tabLst/>
            <a:defRPr/>
          </a:pPr>
          <a:r>
            <a:rPr lang="en-US" sz="2200" b="0" kern="1200" dirty="0">
              <a:solidFill>
                <a:schemeClr val="tx1"/>
              </a:solidFill>
              <a:latin typeface="Calibri" panose="020F0502020204030204"/>
              <a:ea typeface="+mn-ea"/>
              <a:cs typeface="+mn-cs"/>
            </a:rPr>
            <a:t>Whole Hospital Morning Brief</a:t>
          </a:r>
        </a:p>
      </dsp:txBody>
      <dsp:txXfrm rot="10800000">
        <a:off x="268410" y="2409964"/>
        <a:ext cx="2108932" cy="2876404"/>
      </dsp:txXfrm>
    </dsp:sp>
    <dsp:sp modelId="{0C659879-BE86-4CE0-820B-5D10CB7589C9}">
      <dsp:nvSpPr>
        <dsp:cNvPr id="0" name=""/>
        <dsp:cNvSpPr/>
      </dsp:nvSpPr>
      <dsp:spPr>
        <a:xfrm>
          <a:off x="2810124" y="321328"/>
          <a:ext cx="1947539" cy="1767307"/>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t="-28000" b="-2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DE1EF4-1D0B-4C35-9E14-1BE93FC46675}">
      <dsp:nvSpPr>
        <dsp:cNvPr id="0" name=""/>
        <dsp:cNvSpPr/>
      </dsp:nvSpPr>
      <dsp:spPr>
        <a:xfrm rot="10800000">
          <a:off x="2690828" y="2409964"/>
          <a:ext cx="2186132" cy="2945512"/>
        </a:xfrm>
        <a:prstGeom prst="round2SameRect">
          <a:avLst>
            <a:gd name="adj1" fmla="val 10500"/>
            <a:gd name="adj2" fmla="val 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b="0" kern="1200" dirty="0">
              <a:solidFill>
                <a:schemeClr val="tx1"/>
              </a:solidFill>
            </a:rPr>
            <a:t>Called as needed by designated or situational leaders to manage changing circumstances</a:t>
          </a:r>
        </a:p>
      </dsp:txBody>
      <dsp:txXfrm rot="10800000">
        <a:off x="2758059" y="2409964"/>
        <a:ext cx="2051670" cy="2878281"/>
      </dsp:txXfrm>
    </dsp:sp>
    <dsp:sp modelId="{71C01A18-12A4-4043-8575-74F9BD865447}">
      <dsp:nvSpPr>
        <dsp:cNvPr id="0" name=""/>
        <dsp:cNvSpPr/>
      </dsp:nvSpPr>
      <dsp:spPr>
        <a:xfrm>
          <a:off x="5557187" y="321328"/>
          <a:ext cx="1947539" cy="1767307"/>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11000" r="-1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CA575B-0D92-4C23-9BB0-0EFA82F3EA6D}">
      <dsp:nvSpPr>
        <dsp:cNvPr id="0" name=""/>
        <dsp:cNvSpPr/>
      </dsp:nvSpPr>
      <dsp:spPr>
        <a:xfrm rot="10800000">
          <a:off x="5151076" y="2409964"/>
          <a:ext cx="2918484" cy="2945512"/>
        </a:xfrm>
        <a:prstGeom prst="round2SameRect">
          <a:avLst>
            <a:gd name="adj1" fmla="val 10500"/>
            <a:gd name="adj2" fmla="val 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marL="0" lvl="0" indent="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Falls</a:t>
          </a:r>
        </a:p>
        <a:p>
          <a:pPr marL="0" lvl="0" indent="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Medication Errors</a:t>
          </a:r>
        </a:p>
        <a:p>
          <a:pPr marL="0" lvl="0" indent="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Surgical Sign-Out</a:t>
          </a:r>
        </a:p>
        <a:p>
          <a:pPr marL="0" lvl="0" indent="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Codes</a:t>
          </a:r>
        </a:p>
        <a:p>
          <a:pPr marL="0" lvl="0" indent="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Rapid Response</a:t>
          </a:r>
        </a:p>
        <a:p>
          <a:pPr marL="0" lvl="0" indent="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Obstetric Incidents</a:t>
          </a:r>
        </a:p>
        <a:p>
          <a:pPr marL="0" lvl="0" indent="0" algn="ctr" defTabSz="977900">
            <a:lnSpc>
              <a:spcPct val="90000"/>
            </a:lnSpc>
            <a:spcBef>
              <a:spcPct val="0"/>
            </a:spcBef>
            <a:spcAft>
              <a:spcPct val="35000"/>
            </a:spcAft>
            <a:buNone/>
          </a:pPr>
          <a:r>
            <a:rPr lang="en-US" sz="2100" b="0" kern="1200" dirty="0">
              <a:solidFill>
                <a:schemeClr val="tx1"/>
              </a:solidFill>
              <a:latin typeface="Calibri" panose="020F0502020204030204"/>
              <a:ea typeface="+mn-ea"/>
              <a:cs typeface="+mn-cs"/>
            </a:rPr>
            <a:t>System Failures</a:t>
          </a:r>
        </a:p>
        <a:p>
          <a:pPr marL="0" lvl="0" indent="0" algn="ctr" defTabSz="977900">
            <a:lnSpc>
              <a:spcPct val="90000"/>
            </a:lnSpc>
            <a:spcBef>
              <a:spcPct val="0"/>
            </a:spcBef>
            <a:spcAft>
              <a:spcPct val="35000"/>
            </a:spcAft>
            <a:buNone/>
          </a:pPr>
          <a:endParaRPr lang="en-US" sz="2200" b="0" kern="1200" dirty="0">
            <a:solidFill>
              <a:schemeClr val="tx1"/>
            </a:solidFill>
            <a:latin typeface="Calibri" panose="020F0502020204030204"/>
            <a:ea typeface="+mn-ea"/>
            <a:cs typeface="+mn-cs"/>
          </a:endParaRPr>
        </a:p>
      </dsp:txBody>
      <dsp:txXfrm rot="10800000">
        <a:off x="5240829" y="2409964"/>
        <a:ext cx="2738978" cy="285575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56414" cy="467071"/>
          </a:xfrm>
          <a:prstGeom prst="rect">
            <a:avLst/>
          </a:prstGeom>
        </p:spPr>
        <p:txBody>
          <a:bodyPr vert="horz" lIns="93478" tIns="46738" rIns="93478" bIns="46738" rtlCol="0"/>
          <a:lstStyle>
            <a:lvl1pPr algn="l">
              <a:defRPr sz="1300"/>
            </a:lvl1pPr>
          </a:lstStyle>
          <a:p>
            <a:endParaRPr lang="en-US"/>
          </a:p>
        </p:txBody>
      </p:sp>
      <p:sp>
        <p:nvSpPr>
          <p:cNvPr id="3" name="Date Placeholder 2"/>
          <p:cNvSpPr>
            <a:spLocks noGrp="1"/>
          </p:cNvSpPr>
          <p:nvPr>
            <p:ph type="dt" idx="1"/>
          </p:nvPr>
        </p:nvSpPr>
        <p:spPr>
          <a:xfrm>
            <a:off x="3995217" y="1"/>
            <a:ext cx="3056414" cy="467071"/>
          </a:xfrm>
          <a:prstGeom prst="rect">
            <a:avLst/>
          </a:prstGeom>
        </p:spPr>
        <p:txBody>
          <a:bodyPr vert="horz" lIns="93478" tIns="46738" rIns="93478" bIns="46738" rtlCol="0"/>
          <a:lstStyle>
            <a:lvl1pPr algn="r">
              <a:defRPr sz="1300"/>
            </a:lvl1pPr>
          </a:lstStyle>
          <a:p>
            <a:fld id="{5A3E23F5-5FF2-BA47-B701-22D3A1E7A975}" type="datetimeFigureOut">
              <a:rPr lang="en-US" smtClean="0"/>
              <a:t>7/24/2023</a:t>
            </a:fld>
            <a:endParaRPr lang="en-US"/>
          </a:p>
        </p:txBody>
      </p:sp>
      <p:sp>
        <p:nvSpPr>
          <p:cNvPr id="4" name="Slide Image Placeholder 3"/>
          <p:cNvSpPr>
            <a:spLocks noGrp="1" noRot="1" noChangeAspect="1"/>
          </p:cNvSpPr>
          <p:nvPr>
            <p:ph type="sldImg" idx="2"/>
          </p:nvPr>
        </p:nvSpPr>
        <p:spPr>
          <a:xfrm>
            <a:off x="1431925" y="1163638"/>
            <a:ext cx="4189413" cy="3141662"/>
          </a:xfrm>
          <a:prstGeom prst="rect">
            <a:avLst/>
          </a:prstGeom>
          <a:noFill/>
          <a:ln w="12700">
            <a:solidFill>
              <a:prstClr val="black"/>
            </a:solidFill>
          </a:ln>
        </p:spPr>
        <p:txBody>
          <a:bodyPr vert="horz" lIns="93478" tIns="46738" rIns="93478" bIns="46738" rtlCol="0" anchor="ctr"/>
          <a:lstStyle/>
          <a:p>
            <a:endParaRPr lang="en-US"/>
          </a:p>
        </p:txBody>
      </p:sp>
      <p:sp>
        <p:nvSpPr>
          <p:cNvPr id="5" name="Notes Placeholder 4"/>
          <p:cNvSpPr>
            <a:spLocks noGrp="1"/>
          </p:cNvSpPr>
          <p:nvPr>
            <p:ph type="body" sz="quarter" idx="3"/>
          </p:nvPr>
        </p:nvSpPr>
        <p:spPr>
          <a:xfrm>
            <a:off x="715096" y="4480006"/>
            <a:ext cx="5642610" cy="3665459"/>
          </a:xfrm>
          <a:prstGeom prst="rect">
            <a:avLst/>
          </a:prstGeom>
        </p:spPr>
        <p:txBody>
          <a:bodyPr vert="horz" lIns="93478" tIns="46738" rIns="93478" bIns="4673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56414" cy="467070"/>
          </a:xfrm>
          <a:prstGeom prst="rect">
            <a:avLst/>
          </a:prstGeom>
        </p:spPr>
        <p:txBody>
          <a:bodyPr vert="horz" lIns="93478" tIns="46738" rIns="93478" bIns="46738" rtlCol="0" anchor="b"/>
          <a:lstStyle>
            <a:lvl1pPr algn="l">
              <a:defRPr sz="1300"/>
            </a:lvl1pPr>
          </a:lstStyle>
          <a:p>
            <a:endParaRPr lang="en-US"/>
          </a:p>
        </p:txBody>
      </p:sp>
      <p:sp>
        <p:nvSpPr>
          <p:cNvPr id="7" name="Slide Number Placeholder 6"/>
          <p:cNvSpPr>
            <a:spLocks noGrp="1"/>
          </p:cNvSpPr>
          <p:nvPr>
            <p:ph type="sldNum" sz="quarter" idx="5"/>
          </p:nvPr>
        </p:nvSpPr>
        <p:spPr>
          <a:xfrm>
            <a:off x="3995217" y="8842030"/>
            <a:ext cx="3056414" cy="467070"/>
          </a:xfrm>
          <a:prstGeom prst="rect">
            <a:avLst/>
          </a:prstGeom>
        </p:spPr>
        <p:txBody>
          <a:bodyPr vert="horz" lIns="93478" tIns="46738" rIns="93478" bIns="46738" rtlCol="0" anchor="b"/>
          <a:lstStyle>
            <a:lvl1pPr algn="r">
              <a:defRPr sz="1300"/>
            </a:lvl1pPr>
          </a:lstStyle>
          <a:p>
            <a:fld id="{274ED727-8A40-BB4B-A404-BA89C1FAE5F3}" type="slidenum">
              <a:rPr lang="en-US" smtClean="0"/>
              <a:t>‹#›</a:t>
            </a:fld>
            <a:endParaRPr lang="en-US"/>
          </a:p>
        </p:txBody>
      </p:sp>
    </p:spTree>
    <p:extLst>
      <p:ext uri="{BB962C8B-B14F-4D97-AF65-F5344CB8AC3E}">
        <p14:creationId xmlns:p14="http://schemas.microsoft.com/office/powerpoint/2010/main" val="120860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200" b="0" kern="1200">
        <a:solidFill>
          <a:schemeClr val="tx1"/>
        </a:solidFill>
        <a:latin typeface="+mn-lt"/>
        <a:ea typeface="+mn-ea"/>
        <a:cs typeface="+mn-cs"/>
      </a:defRPr>
    </a:lvl2pPr>
    <a:lvl3pPr marL="914400" algn="l" defTabSz="914400" rtl="0" eaLnBrk="1" latinLnBrk="0" hangingPunct="1">
      <a:defRPr sz="1200" b="0" kern="1200">
        <a:solidFill>
          <a:schemeClr val="tx1"/>
        </a:solidFill>
        <a:latin typeface="+mn-lt"/>
        <a:ea typeface="+mn-ea"/>
        <a:cs typeface="+mn-cs"/>
      </a:defRPr>
    </a:lvl3pPr>
    <a:lvl4pPr marL="1371600" algn="l" defTabSz="914400" rtl="0" eaLnBrk="1" latinLnBrk="0" hangingPunct="1">
      <a:defRPr sz="1200" b="0" kern="1200">
        <a:solidFill>
          <a:schemeClr val="tx1"/>
        </a:solidFill>
        <a:latin typeface="+mn-lt"/>
        <a:ea typeface="+mn-ea"/>
        <a:cs typeface="+mn-cs"/>
      </a:defRPr>
    </a:lvl4pPr>
    <a:lvl5pPr marL="1828800" algn="l" defTabSz="914400" rtl="0" eaLnBrk="1" latinLnBrk="0" hangingPunct="1">
      <a:defRPr sz="1200" b="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IGQmdoK_Zf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i="0" baseline="0" dirty="0">
                <a:latin typeface="Arial" charset="0"/>
                <a:ea typeface="Arial" charset="0"/>
                <a:cs typeface="Arial" charset="0"/>
              </a:rPr>
              <a:t>Welcome and introduction.</a:t>
            </a:r>
          </a:p>
          <a:p>
            <a:endParaRPr lang="en-US" i="0" baseline="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1</a:t>
            </a:fld>
            <a:endParaRPr lang="en-US"/>
          </a:p>
        </p:txBody>
      </p:sp>
    </p:spTree>
    <p:extLst>
      <p:ext uri="{BB962C8B-B14F-4D97-AF65-F5344CB8AC3E}">
        <p14:creationId xmlns:p14="http://schemas.microsoft.com/office/powerpoint/2010/main" val="192695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89">
              <a:defRPr/>
            </a:pPr>
            <a:fld id="{274ED727-8A40-BB4B-A404-BA89C1FAE5F3}" type="slidenum">
              <a:rPr lang="en-US">
                <a:solidFill>
                  <a:prstClr val="black"/>
                </a:solidFill>
                <a:latin typeface="Calibri" panose="020F0502020204030204"/>
              </a:rPr>
              <a:pPr defTabSz="91438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40476282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should leaders respond to mistakes? (console and modify system)</a:t>
            </a:r>
          </a:p>
          <a:p>
            <a:r>
              <a:rPr lang="en-US" dirty="0"/>
              <a:t>How should leaders/the organization respond when events are reported? </a:t>
            </a:r>
          </a:p>
        </p:txBody>
      </p:sp>
      <p:sp>
        <p:nvSpPr>
          <p:cNvPr id="4" name="Slide Number Placeholder 3"/>
          <p:cNvSpPr>
            <a:spLocks noGrp="1"/>
          </p:cNvSpPr>
          <p:nvPr>
            <p:ph type="sldNum" sz="quarter" idx="5"/>
          </p:nvPr>
        </p:nvSpPr>
        <p:spPr/>
        <p:txBody>
          <a:bodyPr/>
          <a:lstStyle/>
          <a:p>
            <a:pPr defTabSz="914389">
              <a:defRPr/>
            </a:pPr>
            <a:fld id="{274ED727-8A40-BB4B-A404-BA89C1FAE5F3}" type="slidenum">
              <a:rPr lang="en-US">
                <a:solidFill>
                  <a:prstClr val="black"/>
                </a:solidFill>
                <a:latin typeface="Calibri" panose="020F0502020204030204"/>
              </a:rPr>
              <a:pPr defTabSz="914389">
                <a:defRPr/>
              </a:pPr>
              <a:t>101</a:t>
            </a:fld>
            <a:endParaRPr lang="en-US">
              <a:solidFill>
                <a:prstClr val="black"/>
              </a:solidFill>
              <a:latin typeface="Calibri" panose="020F0502020204030204"/>
            </a:endParaRPr>
          </a:p>
        </p:txBody>
      </p:sp>
    </p:spTree>
    <p:extLst>
      <p:ext uri="{BB962C8B-B14F-4D97-AF65-F5344CB8AC3E}">
        <p14:creationId xmlns:p14="http://schemas.microsoft.com/office/powerpoint/2010/main" val="25892029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using the algorithms requires recognition of employee behavioral choices and duties and application of subjective and objective scenarios, and system redesign.    </a:t>
            </a:r>
          </a:p>
          <a:p>
            <a:endParaRPr lang="en-US" dirty="0"/>
          </a:p>
          <a:p>
            <a:r>
              <a:rPr lang="en-US" dirty="0"/>
              <a:t>Decided to leave the morning focus on Just Culture and leave the discussion of leaders until after the Active Learning with the blocks. We will pull it all together ... how the JC Algorithm, debriefs, and RCA are all learning tools ... at the end. Then finish with a discussion of barriers to implementing the tools. </a:t>
            </a:r>
          </a:p>
        </p:txBody>
      </p:sp>
      <p:sp>
        <p:nvSpPr>
          <p:cNvPr id="4" name="Slide Number Placeholder 3"/>
          <p:cNvSpPr>
            <a:spLocks noGrp="1"/>
          </p:cNvSpPr>
          <p:nvPr>
            <p:ph type="sldNum" sz="quarter" idx="5"/>
          </p:nvPr>
        </p:nvSpPr>
        <p:spPr/>
        <p:txBody>
          <a:bodyPr/>
          <a:lstStyle/>
          <a:p>
            <a:fld id="{274ED727-8A40-BB4B-A404-BA89C1FAE5F3}" type="slidenum">
              <a:rPr lang="en-US" smtClean="0"/>
              <a:t>102</a:t>
            </a:fld>
            <a:endParaRPr lang="en-US"/>
          </a:p>
        </p:txBody>
      </p:sp>
    </p:spTree>
    <p:extLst>
      <p:ext uri="{BB962C8B-B14F-4D97-AF65-F5344CB8AC3E}">
        <p14:creationId xmlns:p14="http://schemas.microsoft.com/office/powerpoint/2010/main" val="39675951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4019142" y="8854774"/>
            <a:ext cx="3075640" cy="46545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69" tIns="46486" rIns="92969" bIns="46486"/>
          <a:lstStyle>
            <a:lvl1pPr defTabSz="945317" eaLnBrk="0" hangingPunct="0">
              <a:defRPr>
                <a:solidFill>
                  <a:schemeClr val="tx1"/>
                </a:solidFill>
                <a:latin typeface="Arial" charset="0"/>
              </a:defRPr>
            </a:lvl1pPr>
            <a:lvl2pPr marL="726451" indent="-279404" defTabSz="945317" eaLnBrk="0" hangingPunct="0">
              <a:defRPr>
                <a:solidFill>
                  <a:schemeClr val="tx1"/>
                </a:solidFill>
                <a:latin typeface="Arial" charset="0"/>
              </a:defRPr>
            </a:lvl2pPr>
            <a:lvl3pPr marL="1117617" indent="-223523" defTabSz="945317" eaLnBrk="0" hangingPunct="0">
              <a:defRPr>
                <a:solidFill>
                  <a:schemeClr val="tx1"/>
                </a:solidFill>
                <a:latin typeface="Arial" charset="0"/>
              </a:defRPr>
            </a:lvl3pPr>
            <a:lvl4pPr marL="1564662" indent="-223523" defTabSz="945317" eaLnBrk="0" hangingPunct="0">
              <a:defRPr>
                <a:solidFill>
                  <a:schemeClr val="tx1"/>
                </a:solidFill>
                <a:latin typeface="Arial" charset="0"/>
              </a:defRPr>
            </a:lvl4pPr>
            <a:lvl5pPr marL="2011710" indent="-223523" defTabSz="945317" eaLnBrk="0" hangingPunct="0">
              <a:defRPr>
                <a:solidFill>
                  <a:schemeClr val="tx1"/>
                </a:solidFill>
                <a:latin typeface="Arial" charset="0"/>
              </a:defRPr>
            </a:lvl5pPr>
            <a:lvl6pPr marL="2458753" indent="-223523" defTabSz="945317" eaLnBrk="0" fontAlgn="base" hangingPunct="0">
              <a:spcBef>
                <a:spcPct val="0"/>
              </a:spcBef>
              <a:spcAft>
                <a:spcPct val="0"/>
              </a:spcAft>
              <a:defRPr>
                <a:solidFill>
                  <a:schemeClr val="tx1"/>
                </a:solidFill>
                <a:latin typeface="Arial" charset="0"/>
              </a:defRPr>
            </a:lvl6pPr>
            <a:lvl7pPr marL="2905800" indent="-223523" defTabSz="945317" eaLnBrk="0" fontAlgn="base" hangingPunct="0">
              <a:spcBef>
                <a:spcPct val="0"/>
              </a:spcBef>
              <a:spcAft>
                <a:spcPct val="0"/>
              </a:spcAft>
              <a:defRPr>
                <a:solidFill>
                  <a:schemeClr val="tx1"/>
                </a:solidFill>
                <a:latin typeface="Arial" charset="0"/>
              </a:defRPr>
            </a:lvl7pPr>
            <a:lvl8pPr marL="3352845" indent="-223523" defTabSz="945317" eaLnBrk="0" fontAlgn="base" hangingPunct="0">
              <a:spcBef>
                <a:spcPct val="0"/>
              </a:spcBef>
              <a:spcAft>
                <a:spcPct val="0"/>
              </a:spcAft>
              <a:defRPr>
                <a:solidFill>
                  <a:schemeClr val="tx1"/>
                </a:solidFill>
                <a:latin typeface="Arial" charset="0"/>
              </a:defRPr>
            </a:lvl8pPr>
            <a:lvl9pPr marL="3799893" indent="-223523" defTabSz="945317" eaLnBrk="0" fontAlgn="base" hangingPunct="0">
              <a:spcBef>
                <a:spcPct val="0"/>
              </a:spcBef>
              <a:spcAft>
                <a:spcPct val="0"/>
              </a:spcAft>
              <a:defRPr>
                <a:solidFill>
                  <a:schemeClr val="tx1"/>
                </a:solidFill>
                <a:latin typeface="Arial" charset="0"/>
              </a:defRPr>
            </a:lvl9pPr>
          </a:lstStyle>
          <a:p>
            <a:pPr algn="l" eaLnBrk="1" fontAlgn="base" hangingPunct="1">
              <a:spcBef>
                <a:spcPct val="0"/>
              </a:spcBef>
              <a:spcAft>
                <a:spcPct val="0"/>
              </a:spcAft>
              <a:defRPr/>
            </a:pPr>
            <a:fld id="{07412A7A-29B3-48F2-A66D-09D061A955E1}" type="slidenum">
              <a:rPr lang="en-US" sz="1800">
                <a:solidFill>
                  <a:prstClr val="black"/>
                </a:solidFill>
                <a:latin typeface="Times New Roman" pitchFamily="18" charset="0"/>
                <a:ea typeface="ヒラギノ角ゴ Pro W3" pitchFamily="127" charset="-128"/>
              </a:rPr>
              <a:pPr algn="l" eaLnBrk="1" fontAlgn="base" hangingPunct="1">
                <a:spcBef>
                  <a:spcPct val="0"/>
                </a:spcBef>
                <a:spcAft>
                  <a:spcPct val="0"/>
                </a:spcAft>
                <a:defRPr/>
              </a:pPr>
              <a:t>103</a:t>
            </a:fld>
            <a:endParaRPr lang="en-US" sz="1800">
              <a:solidFill>
                <a:prstClr val="black"/>
              </a:solidFill>
              <a:latin typeface="Times New Roman" pitchFamily="18" charset="0"/>
              <a:ea typeface="ヒラギノ角ゴ Pro W3" pitchFamily="127"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3523" indent="-223523"/>
            <a:r>
              <a:rPr lang="en-US" sz="1000" dirty="0"/>
              <a:t>Create teams of 4-5 people.</a:t>
            </a:r>
          </a:p>
          <a:p>
            <a:pPr marL="223523" indent="-223523"/>
            <a:r>
              <a:rPr lang="en-US" sz="1000" dirty="0"/>
              <a:t>You will have 1 minute to read these instructions.</a:t>
            </a:r>
          </a:p>
        </p:txBody>
      </p:sp>
    </p:spTree>
    <p:extLst>
      <p:ext uri="{BB962C8B-B14F-4D97-AF65-F5344CB8AC3E}">
        <p14:creationId xmlns:p14="http://schemas.microsoft.com/office/powerpoint/2010/main" val="14243610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4019142" y="8854774"/>
            <a:ext cx="3075640" cy="46545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69" tIns="46486" rIns="92969" bIns="46486"/>
          <a:lstStyle>
            <a:lvl1pPr defTabSz="945317" eaLnBrk="0" hangingPunct="0">
              <a:defRPr>
                <a:solidFill>
                  <a:schemeClr val="tx1"/>
                </a:solidFill>
                <a:latin typeface="Arial" charset="0"/>
              </a:defRPr>
            </a:lvl1pPr>
            <a:lvl2pPr marL="726451" indent="-279404" defTabSz="945317" eaLnBrk="0" hangingPunct="0">
              <a:defRPr>
                <a:solidFill>
                  <a:schemeClr val="tx1"/>
                </a:solidFill>
                <a:latin typeface="Arial" charset="0"/>
              </a:defRPr>
            </a:lvl2pPr>
            <a:lvl3pPr marL="1117617" indent="-223523" defTabSz="945317" eaLnBrk="0" hangingPunct="0">
              <a:defRPr>
                <a:solidFill>
                  <a:schemeClr val="tx1"/>
                </a:solidFill>
                <a:latin typeface="Arial" charset="0"/>
              </a:defRPr>
            </a:lvl3pPr>
            <a:lvl4pPr marL="1564662" indent="-223523" defTabSz="945317" eaLnBrk="0" hangingPunct="0">
              <a:defRPr>
                <a:solidFill>
                  <a:schemeClr val="tx1"/>
                </a:solidFill>
                <a:latin typeface="Arial" charset="0"/>
              </a:defRPr>
            </a:lvl4pPr>
            <a:lvl5pPr marL="2011710" indent="-223523" defTabSz="945317" eaLnBrk="0" hangingPunct="0">
              <a:defRPr>
                <a:solidFill>
                  <a:schemeClr val="tx1"/>
                </a:solidFill>
                <a:latin typeface="Arial" charset="0"/>
              </a:defRPr>
            </a:lvl5pPr>
            <a:lvl6pPr marL="2458753" indent="-223523" defTabSz="945317" eaLnBrk="0" fontAlgn="base" hangingPunct="0">
              <a:spcBef>
                <a:spcPct val="0"/>
              </a:spcBef>
              <a:spcAft>
                <a:spcPct val="0"/>
              </a:spcAft>
              <a:defRPr>
                <a:solidFill>
                  <a:schemeClr val="tx1"/>
                </a:solidFill>
                <a:latin typeface="Arial" charset="0"/>
              </a:defRPr>
            </a:lvl6pPr>
            <a:lvl7pPr marL="2905800" indent="-223523" defTabSz="945317" eaLnBrk="0" fontAlgn="base" hangingPunct="0">
              <a:spcBef>
                <a:spcPct val="0"/>
              </a:spcBef>
              <a:spcAft>
                <a:spcPct val="0"/>
              </a:spcAft>
              <a:defRPr>
                <a:solidFill>
                  <a:schemeClr val="tx1"/>
                </a:solidFill>
                <a:latin typeface="Arial" charset="0"/>
              </a:defRPr>
            </a:lvl7pPr>
            <a:lvl8pPr marL="3352845" indent="-223523" defTabSz="945317" eaLnBrk="0" fontAlgn="base" hangingPunct="0">
              <a:spcBef>
                <a:spcPct val="0"/>
              </a:spcBef>
              <a:spcAft>
                <a:spcPct val="0"/>
              </a:spcAft>
              <a:defRPr>
                <a:solidFill>
                  <a:schemeClr val="tx1"/>
                </a:solidFill>
                <a:latin typeface="Arial" charset="0"/>
              </a:defRPr>
            </a:lvl8pPr>
            <a:lvl9pPr marL="3799893" indent="-223523" defTabSz="945317" eaLnBrk="0" fontAlgn="base" hangingPunct="0">
              <a:spcBef>
                <a:spcPct val="0"/>
              </a:spcBef>
              <a:spcAft>
                <a:spcPct val="0"/>
              </a:spcAft>
              <a:defRPr>
                <a:solidFill>
                  <a:schemeClr val="tx1"/>
                </a:solidFill>
                <a:latin typeface="Arial" charset="0"/>
              </a:defRPr>
            </a:lvl9pPr>
          </a:lstStyle>
          <a:p>
            <a:pPr algn="l" eaLnBrk="1" fontAlgn="base" hangingPunct="1">
              <a:spcBef>
                <a:spcPct val="0"/>
              </a:spcBef>
              <a:spcAft>
                <a:spcPct val="0"/>
              </a:spcAft>
              <a:defRPr/>
            </a:pPr>
            <a:fld id="{07412A7A-29B3-48F2-A66D-09D061A955E1}" type="slidenum">
              <a:rPr lang="en-US" sz="1800">
                <a:solidFill>
                  <a:prstClr val="black"/>
                </a:solidFill>
                <a:latin typeface="Times New Roman" pitchFamily="18" charset="0"/>
                <a:ea typeface="ヒラギノ角ゴ Pro W3" pitchFamily="127" charset="-128"/>
              </a:rPr>
              <a:pPr algn="l" eaLnBrk="1" fontAlgn="base" hangingPunct="1">
                <a:spcBef>
                  <a:spcPct val="0"/>
                </a:spcBef>
                <a:spcAft>
                  <a:spcPct val="0"/>
                </a:spcAft>
                <a:defRPr/>
              </a:pPr>
              <a:t>104</a:t>
            </a:fld>
            <a:endParaRPr lang="en-US" sz="1800">
              <a:solidFill>
                <a:prstClr val="black"/>
              </a:solidFill>
              <a:latin typeface="Times New Roman" pitchFamily="18" charset="0"/>
              <a:ea typeface="ヒラギノ角ゴ Pro W3" pitchFamily="127"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3523" indent="-223523"/>
            <a:r>
              <a:rPr lang="en-US" sz="1000" dirty="0"/>
              <a:t>Create teams of 4-5 people.</a:t>
            </a:r>
          </a:p>
          <a:p>
            <a:pPr marL="223523" indent="-223523"/>
            <a:r>
              <a:rPr lang="en-US" sz="1000" dirty="0"/>
              <a:t>You will have 1 minute to read these instructions.</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498475"/>
            <a:ext cx="4333875" cy="3249613"/>
          </a:xfrm>
        </p:spPr>
      </p:sp>
      <p:sp>
        <p:nvSpPr>
          <p:cNvPr id="3" name="Notes Placeholder 2"/>
          <p:cNvSpPr>
            <a:spLocks noGrp="1"/>
          </p:cNvSpPr>
          <p:nvPr>
            <p:ph type="body" idx="1"/>
          </p:nvPr>
        </p:nvSpPr>
        <p:spPr/>
        <p:txBody>
          <a:bodyPr/>
          <a:lstStyle/>
          <a:p>
            <a:pPr marL="183843"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Tell the students to spend 2 – 3 minutes discussing in small teams:   </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went well? </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didn’t go well?</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will we do differently? </a:t>
            </a:r>
          </a:p>
          <a:p>
            <a:pPr defTabSz="927738">
              <a:defRPr/>
            </a:pPr>
            <a:endParaRPr lang="en-US" dirty="0">
              <a:solidFill>
                <a:prstClr val="black"/>
              </a:solidFill>
              <a:latin typeface="Arial" panose="020B0604020202020204" pitchFamily="34" charset="0"/>
              <a:cs typeface="Arial" panose="020B0604020202020204" pitchFamily="34" charset="0"/>
            </a:endParaRPr>
          </a:p>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Ask each team for their conclusions. </a:t>
            </a:r>
          </a:p>
          <a:p>
            <a:pPr marL="183843"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defTabSz="927738">
              <a:defRPr/>
            </a:pPr>
            <a:r>
              <a:rPr lang="en-US" dirty="0">
                <a:solidFill>
                  <a:prstClr val="black"/>
                </a:solidFill>
                <a:latin typeface="Arial" panose="020B0604020202020204" pitchFamily="34" charset="0"/>
                <a:cs typeface="Arial" panose="020B0604020202020204" pitchFamily="34" charset="0"/>
              </a:rPr>
              <a:t>Typical conclusions about what didn’t go well will include: </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pay attention to the time</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think about how subtracting the unused blocks would affect our goal</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 runners brought too many blocks</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have a strategy to follow the pattern quickly</a:t>
            </a:r>
          </a:p>
          <a:p>
            <a:pPr marL="664941" lvl="1"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83843" indent="-183843" defTabSz="962199">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Summarize the key points to the larger group. </a:t>
            </a:r>
          </a:p>
          <a:p>
            <a:pPr marL="463870" lvl="1"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When human beings engage in a new activity, they are often task-focused; novices often focus narrowly on their own task without seeing the bigger picture of the team goal.</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Runners may have made as many trips as possible without monitoring the builders’ progress. </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Builders may have focused on the complexity of the pattern without monitoring how many blocks piled up on the table. </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Because they were task-focused, neither the runners nor the builders kept track of the  time, which was part of the goal</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In the language of team science, being task-focused results in a “loss of situational awareness”… basically, you lose sight of the big goal.  </a:t>
            </a:r>
          </a:p>
          <a:p>
            <a:pPr lvl="0"/>
            <a:r>
              <a:rPr lang="en-US" dirty="0"/>
              <a:t>Give all teams ~ 1.5 min to brief in preparation for their repeat building activity.</a:t>
            </a:r>
          </a:p>
          <a:p>
            <a:pPr lvl="0"/>
            <a:endParaRPr lang="en-US" dirty="0"/>
          </a:p>
          <a:p>
            <a:pPr lvl="0"/>
            <a:r>
              <a:rPr lang="en-US" dirty="0"/>
              <a:t>Facilitator:  </a:t>
            </a:r>
          </a:p>
          <a:p>
            <a:pPr marL="183843" indent="-183843">
              <a:buFont typeface="Arial" panose="020B0604020202020204" pitchFamily="34" charset="0"/>
              <a:buChar char="•"/>
            </a:pPr>
            <a:r>
              <a:rPr lang="en-US" i="1" dirty="0"/>
              <a:t>Tell the students that they will  have a second opportunity to achieve their goal, but this time they will have a chance to apply what they just learned in the debrief by conducting a brief. </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Describe that a brief is “a team strategy that ensures team members have a shared mental model”…that they are all on the same page…about their goal and how each team member’s unique skill set can contribute to the goal. Briefs are typically called by a designated leader who is accountable for ensuring that the team has the resources needed to achieve the goal and that the workload is distributed. Effective teams brief at the beginning of a new activity, shift, or day. </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Use the slide above as a guide.  Have students conduct the brief with their small group for    1 – 2  minutes by discussing…</a:t>
            </a:r>
          </a:p>
          <a:p>
            <a:pPr marL="674081" lvl="1" indent="-183843">
              <a:buFontTx/>
              <a:buChar char="-"/>
            </a:pPr>
            <a:r>
              <a:rPr lang="en-US" i="1" dirty="0"/>
              <a:t>Do we understand the goal?</a:t>
            </a:r>
          </a:p>
          <a:p>
            <a:pPr marL="674081" lvl="1" indent="-183843">
              <a:buFontTx/>
              <a:buChar char="-"/>
            </a:pPr>
            <a:r>
              <a:rPr lang="en-US" i="1" dirty="0"/>
              <a:t>Do we understand how each role contributes to the goal?</a:t>
            </a:r>
          </a:p>
          <a:p>
            <a:pPr marL="674081" lvl="1" indent="-183843">
              <a:buFontTx/>
              <a:buChar char="-"/>
            </a:pPr>
            <a:r>
              <a:rPr lang="en-US" i="1" dirty="0"/>
              <a:t>Do we have the resources we need? </a:t>
            </a:r>
          </a:p>
          <a:p>
            <a:pPr marL="674081" lvl="1" indent="-183843">
              <a:buFontTx/>
              <a:buChar char="-"/>
            </a:pPr>
            <a:r>
              <a:rPr lang="en-US" i="1" dirty="0"/>
              <a:t>Workload distributed?</a:t>
            </a:r>
          </a:p>
          <a:p>
            <a:endParaRPr lang="en-US" dirty="0"/>
          </a:p>
          <a:p>
            <a:pPr marL="183843" indent="-183843">
              <a:buFont typeface="Arial" panose="020B0604020202020204" pitchFamily="34" charset="0"/>
              <a:buChar char="•"/>
            </a:pPr>
            <a:r>
              <a:rPr lang="en-US" i="1" dirty="0"/>
              <a:t>Remind students to think about the specific roles and responsibilities needed to achieve the goal, which is time limited. Do NOT specifically tell them to assign a timekeeper role</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Go to the next slide, after students have had about 1 minute to complete their brief. </a:t>
            </a:r>
          </a:p>
          <a:p>
            <a:pPr marL="183843" indent="-183843">
              <a:buFont typeface="Arial" panose="020B0604020202020204" pitchFamily="34" charset="0"/>
              <a:buChar char="•"/>
            </a:pPr>
            <a:endParaRPr lang="en-US" dirty="0"/>
          </a:p>
          <a:p>
            <a:pPr marL="183843" indent="-183843">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lIns="92774" tIns="46387" rIns="92774" bIns="46387"/>
          <a:lstStyle/>
          <a:p>
            <a:pPr algn="l" defTabSz="887278" fontAlgn="base">
              <a:spcBef>
                <a:spcPct val="0"/>
              </a:spcBef>
              <a:spcAft>
                <a:spcPct val="0"/>
              </a:spcAft>
              <a:defRPr/>
            </a:pPr>
            <a:fld id="{01A22052-30C2-4B6E-9185-B54F356A8B30}" type="slidenum">
              <a:rPr lang="en-US" sz="1800">
                <a:solidFill>
                  <a:srgbClr val="000000"/>
                </a:solidFill>
                <a:latin typeface="Arial" pitchFamily="34" charset="0"/>
                <a:ea typeface="ヒラギノ角ゴ Pro W3" pitchFamily="127" charset="-128"/>
              </a:rPr>
              <a:pPr algn="l" defTabSz="887278" fontAlgn="base">
                <a:spcBef>
                  <a:spcPct val="0"/>
                </a:spcBef>
                <a:spcAft>
                  <a:spcPct val="0"/>
                </a:spcAft>
                <a:defRPr/>
              </a:pPr>
              <a:t>105</a:t>
            </a:fld>
            <a:endParaRPr lang="en-US" sz="1800">
              <a:solidFill>
                <a:srgbClr val="000000"/>
              </a:solidFill>
              <a:latin typeface="Arial" pitchFamily="34" charset="0"/>
              <a:ea typeface="ヒラギノ角ゴ Pro W3" pitchFamily="127" charset="-128"/>
            </a:endParaRPr>
          </a:p>
        </p:txBody>
      </p:sp>
    </p:spTree>
    <p:extLst>
      <p:ext uri="{BB962C8B-B14F-4D97-AF65-F5344CB8AC3E}">
        <p14:creationId xmlns:p14="http://schemas.microsoft.com/office/powerpoint/2010/main" val="11888639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498475"/>
            <a:ext cx="4333875" cy="3249613"/>
          </a:xfrm>
        </p:spPr>
      </p:sp>
      <p:sp>
        <p:nvSpPr>
          <p:cNvPr id="3" name="Notes Placeholder 2"/>
          <p:cNvSpPr>
            <a:spLocks noGrp="1"/>
          </p:cNvSpPr>
          <p:nvPr>
            <p:ph type="body" idx="1"/>
          </p:nvPr>
        </p:nvSpPr>
        <p:spPr/>
        <p:txBody>
          <a:bodyPr/>
          <a:lstStyle/>
          <a:p>
            <a:pPr marL="183843"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Tell the students to spend 2 – 3 minutes discussing in small teams:   </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went well? </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didn’t go well?</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will we do differently? </a:t>
            </a:r>
          </a:p>
          <a:p>
            <a:pPr defTabSz="927738">
              <a:defRPr/>
            </a:pPr>
            <a:endParaRPr lang="en-US" dirty="0">
              <a:solidFill>
                <a:prstClr val="black"/>
              </a:solidFill>
              <a:latin typeface="Arial" panose="020B0604020202020204" pitchFamily="34" charset="0"/>
              <a:cs typeface="Arial" panose="020B0604020202020204" pitchFamily="34" charset="0"/>
            </a:endParaRPr>
          </a:p>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Ask each team for their conclusions. </a:t>
            </a:r>
          </a:p>
          <a:p>
            <a:pPr marL="183843"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defTabSz="927738">
              <a:defRPr/>
            </a:pPr>
            <a:r>
              <a:rPr lang="en-US" dirty="0">
                <a:solidFill>
                  <a:prstClr val="black"/>
                </a:solidFill>
                <a:latin typeface="Arial" panose="020B0604020202020204" pitchFamily="34" charset="0"/>
                <a:cs typeface="Arial" panose="020B0604020202020204" pitchFamily="34" charset="0"/>
              </a:rPr>
              <a:t>Typical conclusions about what didn’t go well will include: </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pay attention to the time</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think about how subtracting the unused blocks would affect our goal</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 runners brought too many blocks</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have a strategy to follow the pattern quickly</a:t>
            </a:r>
          </a:p>
          <a:p>
            <a:pPr marL="664941" lvl="1"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83843" indent="-183843" defTabSz="962199">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Summarize the key points to the larger group. </a:t>
            </a:r>
          </a:p>
          <a:p>
            <a:pPr marL="463870" lvl="1"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When human beings engage in a new activity, they are often task-focused; novices often focus narrowly on their own task without seeing the bigger picture of the team goal.</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Runners may have made as many trips as possible without monitoring the builders’ progress. </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Builders may have focused on the complexity of the pattern without monitoring how many blocks piled up on the table. </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Because they were task-focused, neither the runners nor the builders kept track of the  time, which was part of the goal</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In the language of team science, being task-focused results in a “loss of situational awareness”… basically, you lose sight of the big goal.  </a:t>
            </a:r>
          </a:p>
          <a:p>
            <a:pPr lvl="0"/>
            <a:r>
              <a:rPr lang="en-US" dirty="0"/>
              <a:t>Give all teams ~ 1.5 min to brief in preparation for their repeat building activity.</a:t>
            </a:r>
          </a:p>
          <a:p>
            <a:pPr lvl="0"/>
            <a:endParaRPr lang="en-US" dirty="0"/>
          </a:p>
          <a:p>
            <a:pPr lvl="0"/>
            <a:r>
              <a:rPr lang="en-US" dirty="0"/>
              <a:t>Facilitator:  </a:t>
            </a:r>
          </a:p>
          <a:p>
            <a:pPr marL="183843" indent="-183843">
              <a:buFont typeface="Arial" panose="020B0604020202020204" pitchFamily="34" charset="0"/>
              <a:buChar char="•"/>
            </a:pPr>
            <a:r>
              <a:rPr lang="en-US" i="1" dirty="0"/>
              <a:t>Tell the students that they will  have a second opportunity to achieve their goal, but this time they will have a chance to apply what they just learned in the debrief by conducting a brief. </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Describe that a brief is “a team strategy that ensures team members have a shared mental model”…that they are all on the same page…about their goal and how each team member’s unique skill set can contribute to the goal. Briefs are typically called by a designated leader who is accountable for ensuring that the team has the resources needed to achieve the goal and that the workload is distributed. Effective teams brief at the beginning of a new activity, shift, or day. </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Use the slide above as a guide.  Have students conduct the brief with their small group for    1 – 2  minutes by discussing…</a:t>
            </a:r>
          </a:p>
          <a:p>
            <a:pPr marL="674081" lvl="1" indent="-183843">
              <a:buFontTx/>
              <a:buChar char="-"/>
            </a:pPr>
            <a:r>
              <a:rPr lang="en-US" i="1" dirty="0"/>
              <a:t>Do we understand the goal?</a:t>
            </a:r>
          </a:p>
          <a:p>
            <a:pPr marL="674081" lvl="1" indent="-183843">
              <a:buFontTx/>
              <a:buChar char="-"/>
            </a:pPr>
            <a:r>
              <a:rPr lang="en-US" i="1" dirty="0"/>
              <a:t>Do we understand how each role contributes to the goal?</a:t>
            </a:r>
          </a:p>
          <a:p>
            <a:pPr marL="674081" lvl="1" indent="-183843">
              <a:buFontTx/>
              <a:buChar char="-"/>
            </a:pPr>
            <a:r>
              <a:rPr lang="en-US" i="1" dirty="0"/>
              <a:t>Do we have the resources we need? </a:t>
            </a:r>
          </a:p>
          <a:p>
            <a:pPr marL="674081" lvl="1" indent="-183843">
              <a:buFontTx/>
              <a:buChar char="-"/>
            </a:pPr>
            <a:r>
              <a:rPr lang="en-US" i="1" dirty="0"/>
              <a:t>Workload distributed?</a:t>
            </a:r>
          </a:p>
          <a:p>
            <a:endParaRPr lang="en-US" dirty="0"/>
          </a:p>
          <a:p>
            <a:pPr marL="183843" indent="-183843">
              <a:buFont typeface="Arial" panose="020B0604020202020204" pitchFamily="34" charset="0"/>
              <a:buChar char="•"/>
            </a:pPr>
            <a:r>
              <a:rPr lang="en-US" i="1" dirty="0"/>
              <a:t>Remind students to think about the specific roles and responsibilities needed to achieve the goal, which is time limited. Do NOT specifically tell them to assign a timekeeper role</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Go to the next slide, after students have had about 1 minute to complete their brief. </a:t>
            </a:r>
          </a:p>
          <a:p>
            <a:pPr marL="183843" indent="-183843">
              <a:buFont typeface="Arial" panose="020B0604020202020204" pitchFamily="34" charset="0"/>
              <a:buChar char="•"/>
            </a:pPr>
            <a:endParaRPr lang="en-US" dirty="0"/>
          </a:p>
          <a:p>
            <a:pPr marL="183843" indent="-183843">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lIns="92774" tIns="46387" rIns="92774" bIns="46387"/>
          <a:lstStyle/>
          <a:p>
            <a:pPr algn="l" defTabSz="887278" fontAlgn="base">
              <a:spcBef>
                <a:spcPct val="0"/>
              </a:spcBef>
              <a:spcAft>
                <a:spcPct val="0"/>
              </a:spcAft>
              <a:defRPr/>
            </a:pPr>
            <a:fld id="{01A22052-30C2-4B6E-9185-B54F356A8B30}" type="slidenum">
              <a:rPr lang="en-US" sz="1800">
                <a:solidFill>
                  <a:srgbClr val="000000"/>
                </a:solidFill>
                <a:latin typeface="Arial" pitchFamily="34" charset="0"/>
                <a:ea typeface="ヒラギノ角ゴ Pro W3" pitchFamily="127" charset="-128"/>
              </a:rPr>
              <a:pPr algn="l" defTabSz="887278" fontAlgn="base">
                <a:spcBef>
                  <a:spcPct val="0"/>
                </a:spcBef>
                <a:spcAft>
                  <a:spcPct val="0"/>
                </a:spcAft>
                <a:defRPr/>
              </a:pPr>
              <a:t>106</a:t>
            </a:fld>
            <a:endParaRPr lang="en-US" sz="1800">
              <a:solidFill>
                <a:srgbClr val="000000"/>
              </a:solidFill>
              <a:latin typeface="Arial" pitchFamily="34" charset="0"/>
              <a:ea typeface="ヒラギノ角ゴ Pro W3" pitchFamily="127" charset="-128"/>
            </a:endParaRPr>
          </a:p>
        </p:txBody>
      </p:sp>
    </p:spTree>
    <p:extLst>
      <p:ext uri="{BB962C8B-B14F-4D97-AF65-F5344CB8AC3E}">
        <p14:creationId xmlns:p14="http://schemas.microsoft.com/office/powerpoint/2010/main" val="2249283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4963" y="498475"/>
            <a:ext cx="4333875" cy="3249613"/>
          </a:xfrm>
        </p:spPr>
      </p:sp>
      <p:sp>
        <p:nvSpPr>
          <p:cNvPr id="3" name="Notes Placeholder 2"/>
          <p:cNvSpPr>
            <a:spLocks noGrp="1"/>
          </p:cNvSpPr>
          <p:nvPr>
            <p:ph type="body" idx="1"/>
          </p:nvPr>
        </p:nvSpPr>
        <p:spPr/>
        <p:txBody>
          <a:bodyPr/>
          <a:lstStyle/>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Define a team debrief as “an essential team strategy that ensures team members learn from their experience. Effective teams debrief regularly…after unintended outcomes to understand what went wrong and why and after especially good outcomes to understand what went well and why.” </a:t>
            </a:r>
          </a:p>
          <a:p>
            <a:pPr marL="183843"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Tell the students to spend 2 – 3 minutes discussing in small teams:   </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went well? </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didn’t go well?</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will we do differently? </a:t>
            </a:r>
          </a:p>
          <a:p>
            <a:pPr defTabSz="927738">
              <a:defRPr/>
            </a:pPr>
            <a:endParaRPr lang="en-US" dirty="0">
              <a:solidFill>
                <a:prstClr val="black"/>
              </a:solidFill>
              <a:latin typeface="Arial" panose="020B0604020202020204" pitchFamily="34" charset="0"/>
              <a:cs typeface="Arial" panose="020B0604020202020204" pitchFamily="34" charset="0"/>
            </a:endParaRPr>
          </a:p>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Ask each team for their conclusions. </a:t>
            </a:r>
          </a:p>
          <a:p>
            <a:pPr marL="183843"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defTabSz="927738">
              <a:defRPr/>
            </a:pPr>
            <a:r>
              <a:rPr lang="en-US" dirty="0">
                <a:solidFill>
                  <a:prstClr val="black"/>
                </a:solidFill>
                <a:latin typeface="Arial" panose="020B0604020202020204" pitchFamily="34" charset="0"/>
                <a:cs typeface="Arial" panose="020B0604020202020204" pitchFamily="34" charset="0"/>
              </a:rPr>
              <a:t>Typical conclusions about what didn’t go well will include: </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pay attention to the time</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think about how subtracting the unused blocks would affect our goal</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 runners brought too many blocks</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have a strategy to follow the pattern quickly</a:t>
            </a:r>
          </a:p>
          <a:p>
            <a:pPr marL="664941" lvl="1"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83843" indent="-183843" defTabSz="962199">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Summarize the key points to the larger group. </a:t>
            </a:r>
          </a:p>
          <a:p>
            <a:pPr marL="463870" lvl="1"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When human beings engage in a new activity, they are often task-focused; novices often focus narrowly on their own task without seeing the bigger picture of the team goal.</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Runners may have made as many trips as possible without monitoring the builders’ progress. </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Builders may have focused on the complexity of the pattern without monitoring how many blocks piled up on the table. </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Because they were task-focused, neither the runners nor the builders kept track of the  time, which was part of the goal</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In the language of team science, being task-focused results in a “loss of situational awareness”… basically, you lose sight of the big goal.  </a:t>
            </a:r>
          </a:p>
          <a:p>
            <a:pPr lvl="0"/>
            <a:r>
              <a:rPr lang="en-US" dirty="0"/>
              <a:t>Give all teams ~ 1.5 min to brief in preparation for their repeat building activity.</a:t>
            </a:r>
          </a:p>
          <a:p>
            <a:pPr lvl="0"/>
            <a:endParaRPr lang="en-US" dirty="0"/>
          </a:p>
          <a:p>
            <a:pPr lvl="0"/>
            <a:r>
              <a:rPr lang="en-US" dirty="0"/>
              <a:t>Facilitator:  </a:t>
            </a:r>
          </a:p>
          <a:p>
            <a:pPr marL="183843" indent="-183843">
              <a:buFont typeface="Arial" panose="020B0604020202020204" pitchFamily="34" charset="0"/>
              <a:buChar char="•"/>
            </a:pPr>
            <a:r>
              <a:rPr lang="en-US" i="1" dirty="0"/>
              <a:t>Tell the students that they will  have a second opportunity to achieve their goal, but this time they will have a chance to apply what they just learned in the debrief by conducting a brief. </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Describe that a brief is “a team strategy that ensures team members have a shared mental model”…that they are all on the same page…about their goal and how each team member’s unique skill set can contribute to the goal. Briefs are typically called by a designated leader who is accountable for ensuring that the team has the resources needed to achieve the goal and that the workload is distributed. Effective teams brief at the beginning of a new activity, shift, or day. </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Use the slide above as a guide.  Have students conduct the brief with their small group for    1 – 2  minutes by discussing…</a:t>
            </a:r>
          </a:p>
          <a:p>
            <a:pPr marL="674081" lvl="1" indent="-183843">
              <a:buFontTx/>
              <a:buChar char="-"/>
            </a:pPr>
            <a:r>
              <a:rPr lang="en-US" i="1" dirty="0"/>
              <a:t>Do we understand the goal?</a:t>
            </a:r>
          </a:p>
          <a:p>
            <a:pPr marL="674081" lvl="1" indent="-183843">
              <a:buFontTx/>
              <a:buChar char="-"/>
            </a:pPr>
            <a:r>
              <a:rPr lang="en-US" i="1" dirty="0"/>
              <a:t>Do we understand how each role contributes to the goal?</a:t>
            </a:r>
          </a:p>
          <a:p>
            <a:pPr marL="674081" lvl="1" indent="-183843">
              <a:buFontTx/>
              <a:buChar char="-"/>
            </a:pPr>
            <a:r>
              <a:rPr lang="en-US" i="1" dirty="0"/>
              <a:t>Do we have the resources we need? </a:t>
            </a:r>
          </a:p>
          <a:p>
            <a:pPr marL="674081" lvl="1" indent="-183843">
              <a:buFontTx/>
              <a:buChar char="-"/>
            </a:pPr>
            <a:r>
              <a:rPr lang="en-US" i="1" dirty="0"/>
              <a:t>Workload distributed?</a:t>
            </a:r>
          </a:p>
          <a:p>
            <a:endParaRPr lang="en-US" dirty="0"/>
          </a:p>
          <a:p>
            <a:pPr marL="183843" indent="-183843">
              <a:buFont typeface="Arial" panose="020B0604020202020204" pitchFamily="34" charset="0"/>
              <a:buChar char="•"/>
            </a:pPr>
            <a:r>
              <a:rPr lang="en-US" i="1" dirty="0"/>
              <a:t>Remind students to think about the specific roles and responsibilities needed to achieve the goal, which is time limited. Do NOT specifically tell them to assign a timekeeper role</a:t>
            </a:r>
          </a:p>
          <a:p>
            <a:pPr marL="183843" indent="-183843">
              <a:buFont typeface="Arial" panose="020B0604020202020204" pitchFamily="34" charset="0"/>
              <a:buChar char="•"/>
            </a:pPr>
            <a:endParaRPr lang="en-US" i="1" dirty="0"/>
          </a:p>
          <a:p>
            <a:pPr marL="183843" indent="-183843">
              <a:buFont typeface="Arial" panose="020B0604020202020204" pitchFamily="34" charset="0"/>
              <a:buChar char="•"/>
            </a:pPr>
            <a:r>
              <a:rPr lang="en-US" i="1" dirty="0"/>
              <a:t>Go to the next slide, after students have had about 1 minute to complete their brief. </a:t>
            </a:r>
          </a:p>
          <a:p>
            <a:pPr marL="183843" indent="-183843">
              <a:buFont typeface="Arial" panose="020B0604020202020204" pitchFamily="34" charset="0"/>
              <a:buChar char="•"/>
            </a:pPr>
            <a:endParaRPr lang="en-US" dirty="0"/>
          </a:p>
          <a:p>
            <a:pPr marL="183843" indent="-183843">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lIns="92774" tIns="46387" rIns="92774" bIns="46387"/>
          <a:lstStyle/>
          <a:p>
            <a:pPr algn="l" defTabSz="887278" fontAlgn="base">
              <a:spcBef>
                <a:spcPct val="0"/>
              </a:spcBef>
              <a:spcAft>
                <a:spcPct val="0"/>
              </a:spcAft>
              <a:defRPr/>
            </a:pPr>
            <a:fld id="{01A22052-30C2-4B6E-9185-B54F356A8B30}" type="slidenum">
              <a:rPr lang="en-US" sz="1800">
                <a:solidFill>
                  <a:srgbClr val="000000"/>
                </a:solidFill>
                <a:latin typeface="Arial" pitchFamily="34" charset="0"/>
                <a:ea typeface="ヒラギノ角ゴ Pro W3" pitchFamily="127" charset="-128"/>
              </a:rPr>
              <a:pPr algn="l" defTabSz="887278" fontAlgn="base">
                <a:spcBef>
                  <a:spcPct val="0"/>
                </a:spcBef>
                <a:spcAft>
                  <a:spcPct val="0"/>
                </a:spcAft>
                <a:defRPr/>
              </a:pPr>
              <a:t>107</a:t>
            </a:fld>
            <a:endParaRPr lang="en-US" sz="1800">
              <a:solidFill>
                <a:srgbClr val="000000"/>
              </a:solidFill>
              <a:latin typeface="Arial" pitchFamily="34" charset="0"/>
              <a:ea typeface="ヒラギノ角ゴ Pro W3" pitchFamily="127" charset="-128"/>
            </a:endParaRPr>
          </a:p>
        </p:txBody>
      </p:sp>
    </p:spTree>
    <p:extLst>
      <p:ext uri="{BB962C8B-B14F-4D97-AF65-F5344CB8AC3E}">
        <p14:creationId xmlns:p14="http://schemas.microsoft.com/office/powerpoint/2010/main" val="25814548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4019142" y="8854774"/>
            <a:ext cx="3075640" cy="46545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69" tIns="46486" rIns="92969" bIns="46486"/>
          <a:lstStyle>
            <a:lvl1pPr defTabSz="945317" eaLnBrk="0" hangingPunct="0">
              <a:defRPr>
                <a:solidFill>
                  <a:schemeClr val="tx1"/>
                </a:solidFill>
                <a:latin typeface="Arial" charset="0"/>
              </a:defRPr>
            </a:lvl1pPr>
            <a:lvl2pPr marL="726451" indent="-279404" defTabSz="945317" eaLnBrk="0" hangingPunct="0">
              <a:defRPr>
                <a:solidFill>
                  <a:schemeClr val="tx1"/>
                </a:solidFill>
                <a:latin typeface="Arial" charset="0"/>
              </a:defRPr>
            </a:lvl2pPr>
            <a:lvl3pPr marL="1117617" indent="-223523" defTabSz="945317" eaLnBrk="0" hangingPunct="0">
              <a:defRPr>
                <a:solidFill>
                  <a:schemeClr val="tx1"/>
                </a:solidFill>
                <a:latin typeface="Arial" charset="0"/>
              </a:defRPr>
            </a:lvl3pPr>
            <a:lvl4pPr marL="1564662" indent="-223523" defTabSz="945317" eaLnBrk="0" hangingPunct="0">
              <a:defRPr>
                <a:solidFill>
                  <a:schemeClr val="tx1"/>
                </a:solidFill>
                <a:latin typeface="Arial" charset="0"/>
              </a:defRPr>
            </a:lvl4pPr>
            <a:lvl5pPr marL="2011710" indent="-223523" defTabSz="945317" eaLnBrk="0" hangingPunct="0">
              <a:defRPr>
                <a:solidFill>
                  <a:schemeClr val="tx1"/>
                </a:solidFill>
                <a:latin typeface="Arial" charset="0"/>
              </a:defRPr>
            </a:lvl5pPr>
            <a:lvl6pPr marL="2458753" indent="-223523" defTabSz="945317" eaLnBrk="0" fontAlgn="base" hangingPunct="0">
              <a:spcBef>
                <a:spcPct val="0"/>
              </a:spcBef>
              <a:spcAft>
                <a:spcPct val="0"/>
              </a:spcAft>
              <a:defRPr>
                <a:solidFill>
                  <a:schemeClr val="tx1"/>
                </a:solidFill>
                <a:latin typeface="Arial" charset="0"/>
              </a:defRPr>
            </a:lvl6pPr>
            <a:lvl7pPr marL="2905800" indent="-223523" defTabSz="945317" eaLnBrk="0" fontAlgn="base" hangingPunct="0">
              <a:spcBef>
                <a:spcPct val="0"/>
              </a:spcBef>
              <a:spcAft>
                <a:spcPct val="0"/>
              </a:spcAft>
              <a:defRPr>
                <a:solidFill>
                  <a:schemeClr val="tx1"/>
                </a:solidFill>
                <a:latin typeface="Arial" charset="0"/>
              </a:defRPr>
            </a:lvl7pPr>
            <a:lvl8pPr marL="3352845" indent="-223523" defTabSz="945317" eaLnBrk="0" fontAlgn="base" hangingPunct="0">
              <a:spcBef>
                <a:spcPct val="0"/>
              </a:spcBef>
              <a:spcAft>
                <a:spcPct val="0"/>
              </a:spcAft>
              <a:defRPr>
                <a:solidFill>
                  <a:schemeClr val="tx1"/>
                </a:solidFill>
                <a:latin typeface="Arial" charset="0"/>
              </a:defRPr>
            </a:lvl8pPr>
            <a:lvl9pPr marL="3799893" indent="-223523" defTabSz="945317" eaLnBrk="0" fontAlgn="base" hangingPunct="0">
              <a:spcBef>
                <a:spcPct val="0"/>
              </a:spcBef>
              <a:spcAft>
                <a:spcPct val="0"/>
              </a:spcAft>
              <a:defRPr>
                <a:solidFill>
                  <a:schemeClr val="tx1"/>
                </a:solidFill>
                <a:latin typeface="Arial" charset="0"/>
              </a:defRPr>
            </a:lvl9pPr>
          </a:lstStyle>
          <a:p>
            <a:pPr algn="l" eaLnBrk="1" fontAlgn="base" hangingPunct="1">
              <a:spcBef>
                <a:spcPct val="0"/>
              </a:spcBef>
              <a:spcAft>
                <a:spcPct val="0"/>
              </a:spcAft>
              <a:defRPr/>
            </a:pPr>
            <a:fld id="{07412A7A-29B3-48F2-A66D-09D061A955E1}" type="slidenum">
              <a:rPr lang="en-US" sz="1800">
                <a:solidFill>
                  <a:prstClr val="black"/>
                </a:solidFill>
                <a:latin typeface="Times New Roman" pitchFamily="18" charset="0"/>
                <a:ea typeface="ヒラギノ角ゴ Pro W3" pitchFamily="127" charset="-128"/>
              </a:rPr>
              <a:pPr algn="l" eaLnBrk="1" fontAlgn="base" hangingPunct="1">
                <a:spcBef>
                  <a:spcPct val="0"/>
                </a:spcBef>
                <a:spcAft>
                  <a:spcPct val="0"/>
                </a:spcAft>
                <a:defRPr/>
              </a:pPr>
              <a:t>108</a:t>
            </a:fld>
            <a:endParaRPr lang="en-US" sz="1800">
              <a:solidFill>
                <a:prstClr val="black"/>
              </a:solidFill>
              <a:latin typeface="Times New Roman" pitchFamily="18" charset="0"/>
              <a:ea typeface="ヒラギノ角ゴ Pro W3" pitchFamily="127"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3523" indent="-223523"/>
            <a:r>
              <a:rPr lang="en-US" sz="1000" dirty="0"/>
              <a:t>Create teams of 6-8 people.</a:t>
            </a:r>
          </a:p>
          <a:p>
            <a:pPr marL="223523" indent="-223523"/>
            <a:r>
              <a:rPr lang="en-US" sz="1000" dirty="0"/>
              <a:t>You will have 1 minute to read these instructions.</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xfrm>
            <a:off x="4019142" y="8854774"/>
            <a:ext cx="3075640" cy="46545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69" tIns="46486" rIns="92969" bIns="46486"/>
          <a:lstStyle>
            <a:lvl1pPr defTabSz="945317" eaLnBrk="0" hangingPunct="0">
              <a:defRPr>
                <a:solidFill>
                  <a:schemeClr val="tx1"/>
                </a:solidFill>
                <a:latin typeface="Arial" charset="0"/>
              </a:defRPr>
            </a:lvl1pPr>
            <a:lvl2pPr marL="726451" indent="-279404" defTabSz="945317" eaLnBrk="0" hangingPunct="0">
              <a:defRPr>
                <a:solidFill>
                  <a:schemeClr val="tx1"/>
                </a:solidFill>
                <a:latin typeface="Arial" charset="0"/>
              </a:defRPr>
            </a:lvl2pPr>
            <a:lvl3pPr marL="1117617" indent="-223523" defTabSz="945317" eaLnBrk="0" hangingPunct="0">
              <a:defRPr>
                <a:solidFill>
                  <a:schemeClr val="tx1"/>
                </a:solidFill>
                <a:latin typeface="Arial" charset="0"/>
              </a:defRPr>
            </a:lvl3pPr>
            <a:lvl4pPr marL="1564662" indent="-223523" defTabSz="945317" eaLnBrk="0" hangingPunct="0">
              <a:defRPr>
                <a:solidFill>
                  <a:schemeClr val="tx1"/>
                </a:solidFill>
                <a:latin typeface="Arial" charset="0"/>
              </a:defRPr>
            </a:lvl4pPr>
            <a:lvl5pPr marL="2011710" indent="-223523" defTabSz="945317" eaLnBrk="0" hangingPunct="0">
              <a:defRPr>
                <a:solidFill>
                  <a:schemeClr val="tx1"/>
                </a:solidFill>
                <a:latin typeface="Arial" charset="0"/>
              </a:defRPr>
            </a:lvl5pPr>
            <a:lvl6pPr marL="2458753" indent="-223523" defTabSz="945317" eaLnBrk="0" fontAlgn="base" hangingPunct="0">
              <a:spcBef>
                <a:spcPct val="0"/>
              </a:spcBef>
              <a:spcAft>
                <a:spcPct val="0"/>
              </a:spcAft>
              <a:defRPr>
                <a:solidFill>
                  <a:schemeClr val="tx1"/>
                </a:solidFill>
                <a:latin typeface="Arial" charset="0"/>
              </a:defRPr>
            </a:lvl6pPr>
            <a:lvl7pPr marL="2905800" indent="-223523" defTabSz="945317" eaLnBrk="0" fontAlgn="base" hangingPunct="0">
              <a:spcBef>
                <a:spcPct val="0"/>
              </a:spcBef>
              <a:spcAft>
                <a:spcPct val="0"/>
              </a:spcAft>
              <a:defRPr>
                <a:solidFill>
                  <a:schemeClr val="tx1"/>
                </a:solidFill>
                <a:latin typeface="Arial" charset="0"/>
              </a:defRPr>
            </a:lvl7pPr>
            <a:lvl8pPr marL="3352845" indent="-223523" defTabSz="945317" eaLnBrk="0" fontAlgn="base" hangingPunct="0">
              <a:spcBef>
                <a:spcPct val="0"/>
              </a:spcBef>
              <a:spcAft>
                <a:spcPct val="0"/>
              </a:spcAft>
              <a:defRPr>
                <a:solidFill>
                  <a:schemeClr val="tx1"/>
                </a:solidFill>
                <a:latin typeface="Arial" charset="0"/>
              </a:defRPr>
            </a:lvl8pPr>
            <a:lvl9pPr marL="3799893" indent="-223523" defTabSz="945317" eaLnBrk="0" fontAlgn="base" hangingPunct="0">
              <a:spcBef>
                <a:spcPct val="0"/>
              </a:spcBef>
              <a:spcAft>
                <a:spcPct val="0"/>
              </a:spcAft>
              <a:defRPr>
                <a:solidFill>
                  <a:schemeClr val="tx1"/>
                </a:solidFill>
                <a:latin typeface="Arial" charset="0"/>
              </a:defRPr>
            </a:lvl9pPr>
          </a:lstStyle>
          <a:p>
            <a:pPr algn="l" eaLnBrk="1" fontAlgn="base" hangingPunct="1">
              <a:spcBef>
                <a:spcPct val="0"/>
              </a:spcBef>
              <a:spcAft>
                <a:spcPct val="0"/>
              </a:spcAft>
              <a:defRPr/>
            </a:pPr>
            <a:fld id="{01169C5C-D70F-484F-9BF4-9B53E821DFE1}" type="slidenum">
              <a:rPr lang="en-US" sz="1800">
                <a:solidFill>
                  <a:prstClr val="black"/>
                </a:solidFill>
                <a:latin typeface="Times New Roman" pitchFamily="18" charset="0"/>
                <a:ea typeface="ヒラギノ角ゴ Pro W3" pitchFamily="127" charset="-128"/>
              </a:rPr>
              <a:pPr algn="l" eaLnBrk="1" fontAlgn="base" hangingPunct="1">
                <a:spcBef>
                  <a:spcPct val="0"/>
                </a:spcBef>
                <a:spcAft>
                  <a:spcPct val="0"/>
                </a:spcAft>
                <a:defRPr/>
              </a:pPr>
              <a:t>109</a:t>
            </a:fld>
            <a:endParaRPr lang="en-US" sz="1800">
              <a:solidFill>
                <a:prstClr val="black"/>
              </a:solidFill>
              <a:latin typeface="Times New Roman" pitchFamily="18" charset="0"/>
              <a:ea typeface="ヒラギノ角ゴ Pro W3" pitchFamily="127"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Define a team debrief as “an essential team strategy that ensures team members learn from their experience. Effective teams debrief regularly…after unintended outcomes to understand what went wrong and why and after especially good outcomes to understand what went well and why.” </a:t>
            </a:r>
          </a:p>
          <a:p>
            <a:pPr marL="183843"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Tell the students to spend 2 – 3 minutes discussing in small teams:   </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went well? </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didn’t go well?</a:t>
            </a:r>
          </a:p>
          <a:p>
            <a:pPr marL="674081" lvl="1" indent="-183843" defTabSz="927738">
              <a:buFontTx/>
              <a:buChar char="-"/>
              <a:defRPr/>
            </a:pPr>
            <a:r>
              <a:rPr lang="en-US" dirty="0">
                <a:solidFill>
                  <a:prstClr val="black"/>
                </a:solidFill>
                <a:latin typeface="Arial" panose="020B0604020202020204" pitchFamily="34" charset="0"/>
                <a:cs typeface="Arial" panose="020B0604020202020204" pitchFamily="34" charset="0"/>
              </a:rPr>
              <a:t>What will we do differently? </a:t>
            </a:r>
          </a:p>
          <a:p>
            <a:pPr defTabSz="927738">
              <a:defRPr/>
            </a:pPr>
            <a:endParaRPr lang="en-US" dirty="0">
              <a:solidFill>
                <a:prstClr val="black"/>
              </a:solidFill>
              <a:latin typeface="Arial" panose="020B0604020202020204" pitchFamily="34" charset="0"/>
              <a:cs typeface="Arial" panose="020B0604020202020204" pitchFamily="34" charset="0"/>
            </a:endParaRPr>
          </a:p>
          <a:p>
            <a:pPr marL="183843"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Ask each team for their conclusions. </a:t>
            </a:r>
          </a:p>
          <a:p>
            <a:pPr marL="183843"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defTabSz="927738">
              <a:defRPr/>
            </a:pPr>
            <a:r>
              <a:rPr lang="en-US" dirty="0">
                <a:solidFill>
                  <a:prstClr val="black"/>
                </a:solidFill>
                <a:latin typeface="Arial" panose="020B0604020202020204" pitchFamily="34" charset="0"/>
                <a:cs typeface="Arial" panose="020B0604020202020204" pitchFamily="34" charset="0"/>
              </a:rPr>
              <a:t>Typical conclusions about what didn’t go well will include: </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pay attention to the time</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think about how subtracting the unused blocks would affect our goal</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The runners brought too many blocks</a:t>
            </a:r>
          </a:p>
          <a:p>
            <a:pPr marL="664941" lvl="1" indent="-183843" defTabSz="927738">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We didn’t have a strategy to follow the pattern quickly</a:t>
            </a:r>
          </a:p>
          <a:p>
            <a:pPr marL="664941" lvl="1" indent="-183843" defTabSz="927738">
              <a:buFont typeface="Arial" panose="020B0604020202020204" pitchFamily="34" charset="0"/>
              <a:buChar char="•"/>
              <a:defRPr/>
            </a:pPr>
            <a:endParaRPr lang="en-US" dirty="0">
              <a:solidFill>
                <a:prstClr val="black"/>
              </a:solidFill>
              <a:latin typeface="Arial" panose="020B0604020202020204" pitchFamily="34" charset="0"/>
              <a:cs typeface="Arial" panose="020B0604020202020204" pitchFamily="34" charset="0"/>
            </a:endParaRPr>
          </a:p>
          <a:p>
            <a:pPr marL="183843" indent="-183843" defTabSz="962199">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Summarize the key points to the larger group. </a:t>
            </a:r>
          </a:p>
          <a:p>
            <a:pPr marL="463870" lvl="1"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When human beings engage in a new activity, they are often task-focused; novices often focus narrowly on their own task without seeing the bigger picture of the team goal.</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Runners may have made as many trips as possible without monitoring the builders’ progress. </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Builders may have focused on the complexity of the pattern without monitoring how many blocks piled up on the table. </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Because they were task-focused, neither the runners nor the builders kept track of the  time, which was part of the goal</a:t>
            </a:r>
          </a:p>
          <a:p>
            <a:pPr marL="481100" indent="-183756" defTabSz="927738">
              <a:buFont typeface="Arial" panose="020B0604020202020204" pitchFamily="34" charset="0"/>
              <a:buChar char="•"/>
              <a:defRPr/>
            </a:pPr>
            <a:r>
              <a:rPr lang="en-US" dirty="0">
                <a:solidFill>
                  <a:srgbClr val="A10020"/>
                </a:solidFill>
                <a:latin typeface="Arial" panose="020B0604020202020204" pitchFamily="34" charset="0"/>
                <a:cs typeface="Arial" panose="020B0604020202020204" pitchFamily="34" charset="0"/>
              </a:rPr>
              <a:t>In the language of team science, being task-focused results in a “loss of situational awareness”… basically, you lose sight of the big goal.  </a:t>
            </a:r>
          </a:p>
        </p:txBody>
      </p:sp>
    </p:spTree>
    <p:extLst>
      <p:ext uri="{BB962C8B-B14F-4D97-AF65-F5344CB8AC3E}">
        <p14:creationId xmlns:p14="http://schemas.microsoft.com/office/powerpoint/2010/main" val="4521430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objective is to... </a:t>
            </a:r>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110</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28157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2nd objective is to... </a:t>
            </a:r>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11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187570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89">
              <a:defRPr/>
            </a:pPr>
            <a:fld id="{274ED727-8A40-BB4B-A404-BA89C1FAE5F3}" type="slidenum">
              <a:rPr lang="en-US">
                <a:solidFill>
                  <a:prstClr val="black"/>
                </a:solidFill>
                <a:latin typeface="Calibri" panose="020F0502020204030204"/>
              </a:rPr>
              <a:pPr defTabSz="914389">
                <a:defRPr/>
              </a:pPr>
              <a:t>111</a:t>
            </a:fld>
            <a:endParaRPr lang="en-US">
              <a:solidFill>
                <a:prstClr val="black"/>
              </a:solidFill>
              <a:latin typeface="Calibri" panose="020F0502020204030204"/>
            </a:endParaRPr>
          </a:p>
        </p:txBody>
      </p:sp>
    </p:spTree>
    <p:extLst>
      <p:ext uri="{BB962C8B-B14F-4D97-AF65-F5344CB8AC3E}">
        <p14:creationId xmlns:p14="http://schemas.microsoft.com/office/powerpoint/2010/main" val="21086986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and 3...  Are you paying attention and taking action?</a:t>
            </a:r>
          </a:p>
          <a:p>
            <a:r>
              <a:rPr lang="en-US" dirty="0"/>
              <a:t>2....are you aligning expectations with values? Production vs protection?</a:t>
            </a:r>
          </a:p>
        </p:txBody>
      </p:sp>
      <p:sp>
        <p:nvSpPr>
          <p:cNvPr id="4" name="Slide Number Placeholder 3"/>
          <p:cNvSpPr>
            <a:spLocks noGrp="1"/>
          </p:cNvSpPr>
          <p:nvPr>
            <p:ph type="sldNum" sz="quarter" idx="5"/>
          </p:nvPr>
        </p:nvSpPr>
        <p:spPr/>
        <p:txBody>
          <a:bodyPr/>
          <a:lstStyle/>
          <a:p>
            <a:pPr defTabSz="917498">
              <a:defRPr/>
            </a:pPr>
            <a:fld id="{274ED727-8A40-BB4B-A404-BA89C1FAE5F3}" type="slidenum">
              <a:rPr lang="en-US">
                <a:solidFill>
                  <a:prstClr val="black"/>
                </a:solidFill>
                <a:latin typeface="Calibri" panose="020F0502020204030204"/>
              </a:rPr>
              <a:pPr defTabSz="917498">
                <a:defRPr/>
              </a:pPr>
              <a:t>112</a:t>
            </a:fld>
            <a:endParaRPr lang="en-US">
              <a:solidFill>
                <a:prstClr val="black"/>
              </a:solidFill>
              <a:latin typeface="Calibri" panose="020F0502020204030204"/>
            </a:endParaRPr>
          </a:p>
        </p:txBody>
      </p:sp>
    </p:spTree>
    <p:extLst>
      <p:ext uri="{BB962C8B-B14F-4D97-AF65-F5344CB8AC3E}">
        <p14:creationId xmlns:p14="http://schemas.microsoft.com/office/powerpoint/2010/main" val="30443533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4294967295"/>
          </p:nvPr>
        </p:nvSpPr>
        <p:spPr bwMode="auto">
          <a:xfrm>
            <a:off x="4019441" y="8854808"/>
            <a:ext cx="3075410" cy="4654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19" tIns="44360" rIns="88719" bIns="44360"/>
          <a:lstStyle>
            <a:lvl1pPr eaLnBrk="0" hangingPunct="0">
              <a:lnSpc>
                <a:spcPct val="90000"/>
              </a:lnSpc>
              <a:spcBef>
                <a:spcPct val="40000"/>
              </a:spcBef>
              <a:defRPr sz="1300" b="1">
                <a:solidFill>
                  <a:schemeClr val="tx1"/>
                </a:solidFill>
                <a:latin typeface="Arial" pitchFamily="34" charset="0"/>
                <a:ea typeface="ヒラギノ角ゴ Pro W3" pitchFamily="127" charset="-128"/>
              </a:defRPr>
            </a:lvl1pPr>
            <a:lvl2pPr marL="720835" indent="-277241" eaLnBrk="0" hangingPunct="0">
              <a:lnSpc>
                <a:spcPct val="90000"/>
              </a:lnSpc>
              <a:spcBef>
                <a:spcPct val="40000"/>
              </a:spcBef>
              <a:defRPr sz="1300" b="1">
                <a:solidFill>
                  <a:schemeClr val="tx1"/>
                </a:solidFill>
                <a:latin typeface="Arial" pitchFamily="34" charset="0"/>
                <a:ea typeface="ヒラギノ角ゴ Pro W3" pitchFamily="127" charset="-128"/>
              </a:defRPr>
            </a:lvl2pPr>
            <a:lvl3pPr marL="1108977" indent="-221795" eaLnBrk="0" hangingPunct="0">
              <a:lnSpc>
                <a:spcPct val="90000"/>
              </a:lnSpc>
              <a:spcBef>
                <a:spcPct val="40000"/>
              </a:spcBef>
              <a:defRPr sz="1300" b="1">
                <a:solidFill>
                  <a:schemeClr val="tx1"/>
                </a:solidFill>
                <a:latin typeface="Arial" pitchFamily="34" charset="0"/>
                <a:ea typeface="ヒラギノ角ゴ Pro W3" pitchFamily="127" charset="-128"/>
              </a:defRPr>
            </a:lvl3pPr>
            <a:lvl4pPr marL="1552565" indent="-221795" eaLnBrk="0" hangingPunct="0">
              <a:lnSpc>
                <a:spcPct val="90000"/>
              </a:lnSpc>
              <a:spcBef>
                <a:spcPct val="40000"/>
              </a:spcBef>
              <a:defRPr sz="1300" b="1">
                <a:solidFill>
                  <a:schemeClr val="tx1"/>
                </a:solidFill>
                <a:latin typeface="Arial" pitchFamily="34" charset="0"/>
                <a:ea typeface="ヒラギノ角ゴ Pro W3" pitchFamily="127" charset="-128"/>
              </a:defRPr>
            </a:lvl4pPr>
            <a:lvl5pPr marL="1996156" indent="-221795" eaLnBrk="0" hangingPunct="0">
              <a:lnSpc>
                <a:spcPct val="90000"/>
              </a:lnSpc>
              <a:spcBef>
                <a:spcPct val="40000"/>
              </a:spcBef>
              <a:defRPr sz="1300" b="1">
                <a:solidFill>
                  <a:schemeClr val="tx1"/>
                </a:solidFill>
                <a:latin typeface="Arial" pitchFamily="34" charset="0"/>
                <a:ea typeface="ヒラギノ角ゴ Pro W3" pitchFamily="127" charset="-128"/>
              </a:defRPr>
            </a:lvl5pPr>
            <a:lvl6pPr marL="2439747" indent="-221795" eaLnBrk="0" fontAlgn="base" hangingPunct="0">
              <a:lnSpc>
                <a:spcPct val="90000"/>
              </a:lnSpc>
              <a:spcBef>
                <a:spcPct val="40000"/>
              </a:spcBef>
              <a:spcAft>
                <a:spcPct val="0"/>
              </a:spcAft>
              <a:defRPr sz="1300" b="1">
                <a:solidFill>
                  <a:schemeClr val="tx1"/>
                </a:solidFill>
                <a:latin typeface="Arial" pitchFamily="34" charset="0"/>
                <a:ea typeface="ヒラギノ角ゴ Pro W3" pitchFamily="127" charset="-128"/>
              </a:defRPr>
            </a:lvl6pPr>
            <a:lvl7pPr marL="2883336" indent="-221795" eaLnBrk="0" fontAlgn="base" hangingPunct="0">
              <a:lnSpc>
                <a:spcPct val="90000"/>
              </a:lnSpc>
              <a:spcBef>
                <a:spcPct val="40000"/>
              </a:spcBef>
              <a:spcAft>
                <a:spcPct val="0"/>
              </a:spcAft>
              <a:defRPr sz="1300" b="1">
                <a:solidFill>
                  <a:schemeClr val="tx1"/>
                </a:solidFill>
                <a:latin typeface="Arial" pitchFamily="34" charset="0"/>
                <a:ea typeface="ヒラギノ角ゴ Pro W3" pitchFamily="127" charset="-128"/>
              </a:defRPr>
            </a:lvl7pPr>
            <a:lvl8pPr marL="3326926" indent="-221795" eaLnBrk="0" fontAlgn="base" hangingPunct="0">
              <a:lnSpc>
                <a:spcPct val="90000"/>
              </a:lnSpc>
              <a:spcBef>
                <a:spcPct val="40000"/>
              </a:spcBef>
              <a:spcAft>
                <a:spcPct val="0"/>
              </a:spcAft>
              <a:defRPr sz="1300" b="1">
                <a:solidFill>
                  <a:schemeClr val="tx1"/>
                </a:solidFill>
                <a:latin typeface="Arial" pitchFamily="34" charset="0"/>
                <a:ea typeface="ヒラギノ角ゴ Pro W3" pitchFamily="127" charset="-128"/>
              </a:defRPr>
            </a:lvl8pPr>
            <a:lvl9pPr marL="3770516" indent="-221795" eaLnBrk="0" fontAlgn="base" hangingPunct="0">
              <a:lnSpc>
                <a:spcPct val="90000"/>
              </a:lnSpc>
              <a:spcBef>
                <a:spcPct val="40000"/>
              </a:spcBef>
              <a:spcAft>
                <a:spcPct val="0"/>
              </a:spcAft>
              <a:defRPr sz="1300" b="1">
                <a:solidFill>
                  <a:schemeClr val="tx1"/>
                </a:solidFill>
                <a:latin typeface="Arial" pitchFamily="34" charset="0"/>
                <a:ea typeface="ヒラギノ角ゴ Pro W3" pitchFamily="127" charset="-128"/>
              </a:defRPr>
            </a:lvl9pPr>
          </a:lstStyle>
          <a:p>
            <a:pPr algn="l" defTabSz="887278" eaLnBrk="1" fontAlgn="base" hangingPunct="1">
              <a:lnSpc>
                <a:spcPct val="100000"/>
              </a:lnSpc>
              <a:spcBef>
                <a:spcPct val="0"/>
              </a:spcBef>
              <a:spcAft>
                <a:spcPct val="0"/>
              </a:spcAft>
              <a:defRPr/>
            </a:pPr>
            <a:fld id="{9B9E0D53-C2CD-4AD5-B3DC-035E7888F531}" type="slidenum">
              <a:rPr lang="en-US" altLang="en-US" sz="1700" b="0">
                <a:solidFill>
                  <a:srgbClr val="000000"/>
                </a:solidFill>
              </a:rPr>
              <a:pPr algn="l" defTabSz="887278" eaLnBrk="1" fontAlgn="base" hangingPunct="1">
                <a:lnSpc>
                  <a:spcPct val="100000"/>
                </a:lnSpc>
                <a:spcBef>
                  <a:spcPct val="0"/>
                </a:spcBef>
                <a:spcAft>
                  <a:spcPct val="0"/>
                </a:spcAft>
                <a:defRPr/>
              </a:pPr>
              <a:t>113</a:t>
            </a:fld>
            <a:endParaRPr lang="en-US" altLang="en-US" sz="1700" b="0">
              <a:solidFill>
                <a:srgbClr val="000000"/>
              </a:solidFill>
            </a:endParaRPr>
          </a:p>
        </p:txBody>
      </p:sp>
      <p:sp>
        <p:nvSpPr>
          <p:cNvPr id="26627" name="Rectangle 2"/>
          <p:cNvSpPr>
            <a:spLocks noGrp="1" noRot="1" noChangeAspect="1" noChangeArrowheads="1" noTextEdit="1"/>
          </p:cNvSpPr>
          <p:nvPr>
            <p:ph type="sldImg"/>
          </p:nvPr>
        </p:nvSpPr>
        <p:spPr>
          <a:xfrm>
            <a:off x="1217613" y="698500"/>
            <a:ext cx="4664075" cy="3497263"/>
          </a:xfrm>
          <a:ln/>
        </p:spPr>
      </p:sp>
      <p:sp>
        <p:nvSpPr>
          <p:cNvPr id="26628" name="Rectangle 3"/>
          <p:cNvSpPr>
            <a:spLocks noGrp="1" noChangeArrowheads="1"/>
          </p:cNvSpPr>
          <p:nvPr>
            <p:ph type="body" idx="1"/>
          </p:nvPr>
        </p:nvSpPr>
        <p:spPr>
          <a:xfrm>
            <a:off x="948653" y="4429718"/>
            <a:ext cx="5199090" cy="419543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altLang="en-US" dirty="0">
              <a:latin typeface="Arial" pitchFamily="34" charset="0"/>
              <a:ea typeface="ヒラギノ角ゴ Pro W3" pitchFamily="127" charset="-128"/>
            </a:endParaRPr>
          </a:p>
        </p:txBody>
      </p:sp>
    </p:spTree>
    <p:extLst>
      <p:ext uri="{BB962C8B-B14F-4D97-AF65-F5344CB8AC3E}">
        <p14:creationId xmlns:p14="http://schemas.microsoft.com/office/powerpoint/2010/main" val="14356670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Briefs, huddles and debriefs are meetings that leaders use to initiate teamwork by clarifying roles, establishing goals &amp; expectations, and organizing meetings for planning and feedback. During team meetings, team members have the opportunity to communicate what they have learned by monitoring others, a new shared mental model of how to reach a goal emerges, and team members offer back up behavior or mutual support to achieve that goal. When team members trust each other, use closed loop communication, and value team goals above individual goals; they have the ability to adapt, manage complex systems &amp; patients and learn from experience. Teams provide organizations with a greater ability to adapt and learn than do individuals. </a:t>
            </a:r>
          </a:p>
          <a:p>
            <a:endParaRPr lang="en-US" altLang="en-US" dirty="0">
              <a:latin typeface="Arial" panose="020B0604020202020204" pitchFamily="34" charset="0"/>
              <a:cs typeface="Arial" panose="020B0604020202020204" pitchFamily="34"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3" tIns="45857" rIns="91713" bIns="45857"/>
          <a:lstStyle>
            <a:lvl1pPr defTabSz="934637">
              <a:spcBef>
                <a:spcPct val="30000"/>
              </a:spcBef>
              <a:defRPr sz="1200">
                <a:solidFill>
                  <a:schemeClr val="tx1"/>
                </a:solidFill>
                <a:latin typeface="Arial" panose="020B0604020202020204" pitchFamily="34" charset="0"/>
              </a:defRPr>
            </a:lvl1pPr>
            <a:lvl2pPr marL="718093" indent="-275452" defTabSz="934637">
              <a:spcBef>
                <a:spcPct val="30000"/>
              </a:spcBef>
              <a:defRPr sz="1200">
                <a:solidFill>
                  <a:schemeClr val="tx1"/>
                </a:solidFill>
                <a:latin typeface="Arial" panose="020B0604020202020204" pitchFamily="34" charset="0"/>
              </a:defRPr>
            </a:lvl2pPr>
            <a:lvl3pPr marL="1105005" indent="-219727" defTabSz="934637">
              <a:spcBef>
                <a:spcPct val="30000"/>
              </a:spcBef>
              <a:defRPr sz="1200">
                <a:solidFill>
                  <a:schemeClr val="tx1"/>
                </a:solidFill>
                <a:latin typeface="Arial" panose="020B0604020202020204" pitchFamily="34" charset="0"/>
              </a:defRPr>
            </a:lvl3pPr>
            <a:lvl4pPr marL="1546050" indent="-219727" defTabSz="934637">
              <a:spcBef>
                <a:spcPct val="30000"/>
              </a:spcBef>
              <a:defRPr sz="1200">
                <a:solidFill>
                  <a:schemeClr val="tx1"/>
                </a:solidFill>
                <a:latin typeface="Arial" panose="020B0604020202020204" pitchFamily="34" charset="0"/>
              </a:defRPr>
            </a:lvl4pPr>
            <a:lvl5pPr marL="1988692" indent="-219727" defTabSz="934637">
              <a:spcBef>
                <a:spcPct val="30000"/>
              </a:spcBef>
              <a:defRPr sz="1200">
                <a:solidFill>
                  <a:schemeClr val="tx1"/>
                </a:solidFill>
                <a:latin typeface="Arial" panose="020B0604020202020204" pitchFamily="34" charset="0"/>
              </a:defRPr>
            </a:lvl5pPr>
            <a:lvl6pPr marL="2447251" indent="-219727" defTabSz="934637" eaLnBrk="0" fontAlgn="base" hangingPunct="0">
              <a:spcBef>
                <a:spcPct val="30000"/>
              </a:spcBef>
              <a:spcAft>
                <a:spcPct val="0"/>
              </a:spcAft>
              <a:defRPr sz="1200">
                <a:solidFill>
                  <a:schemeClr val="tx1"/>
                </a:solidFill>
                <a:latin typeface="Arial" panose="020B0604020202020204" pitchFamily="34" charset="0"/>
              </a:defRPr>
            </a:lvl6pPr>
            <a:lvl7pPr marL="2905812" indent="-219727" defTabSz="934637" eaLnBrk="0" fontAlgn="base" hangingPunct="0">
              <a:spcBef>
                <a:spcPct val="30000"/>
              </a:spcBef>
              <a:spcAft>
                <a:spcPct val="0"/>
              </a:spcAft>
              <a:defRPr sz="1200">
                <a:solidFill>
                  <a:schemeClr val="tx1"/>
                </a:solidFill>
                <a:latin typeface="Arial" panose="020B0604020202020204" pitchFamily="34" charset="0"/>
              </a:defRPr>
            </a:lvl7pPr>
            <a:lvl8pPr marL="3364372" indent="-219727" defTabSz="934637" eaLnBrk="0" fontAlgn="base" hangingPunct="0">
              <a:spcBef>
                <a:spcPct val="30000"/>
              </a:spcBef>
              <a:spcAft>
                <a:spcPct val="0"/>
              </a:spcAft>
              <a:defRPr sz="1200">
                <a:solidFill>
                  <a:schemeClr val="tx1"/>
                </a:solidFill>
                <a:latin typeface="Arial" panose="020B0604020202020204" pitchFamily="34" charset="0"/>
              </a:defRPr>
            </a:lvl8pPr>
            <a:lvl9pPr marL="3822933" indent="-219727" defTabSz="93463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defRPr/>
            </a:pPr>
            <a:fld id="{6992E33F-E0E5-405C-AF51-99F16E800705}" type="slidenum">
              <a:rPr lang="en-US" altLang="en-US">
                <a:solidFill>
                  <a:prstClr val="black"/>
                </a:solidFill>
                <a:latin typeface="Times New Roman" panose="02020603050405020304" pitchFamily="18" charset="0"/>
                <a:ea typeface="ヒラギノ角ゴ Pro W3" pitchFamily="127" charset="-128"/>
              </a:rPr>
              <a:pPr>
                <a:spcBef>
                  <a:spcPct val="0"/>
                </a:spcBef>
                <a:defRPr/>
              </a:pPr>
              <a:t>114</a:t>
            </a:fld>
            <a:endParaRPr lang="en-US" altLang="en-US">
              <a:solidFill>
                <a:prstClr val="black"/>
              </a:solidFill>
              <a:latin typeface="Times New Roman" panose="02020603050405020304" pitchFamily="18" charset="0"/>
              <a:ea typeface="ヒラギノ角ゴ Pro W3" pitchFamily="127" charset="-128"/>
            </a:endParaRPr>
          </a:p>
        </p:txBody>
      </p:sp>
    </p:spTree>
    <p:extLst>
      <p:ext uri="{BB962C8B-B14F-4D97-AF65-F5344CB8AC3E}">
        <p14:creationId xmlns:p14="http://schemas.microsoft.com/office/powerpoint/2010/main" val="274294369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7498">
              <a:defRPr/>
            </a:pPr>
            <a:fld id="{274ED727-8A40-BB4B-A404-BA89C1FAE5F3}" type="slidenum">
              <a:rPr lang="en-US">
                <a:solidFill>
                  <a:prstClr val="black"/>
                </a:solidFill>
                <a:latin typeface="Calibri" panose="020F0502020204030204"/>
              </a:rPr>
              <a:pPr defTabSz="917498">
                <a:defRPr/>
              </a:pPr>
              <a:t>115</a:t>
            </a:fld>
            <a:endParaRPr lang="en-US">
              <a:solidFill>
                <a:prstClr val="black"/>
              </a:solidFill>
              <a:latin typeface="Calibri" panose="020F0502020204030204"/>
            </a:endParaRPr>
          </a:p>
        </p:txBody>
      </p:sp>
    </p:spTree>
    <p:extLst>
      <p:ext uri="{BB962C8B-B14F-4D97-AF65-F5344CB8AC3E}">
        <p14:creationId xmlns:p14="http://schemas.microsoft.com/office/powerpoint/2010/main" val="37930385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4389">
              <a:defRPr/>
            </a:pPr>
            <a:r>
              <a:rPr lang="en-US" dirty="0"/>
              <a:t>Slips and Lapses are task execution errors.</a:t>
            </a:r>
          </a:p>
          <a:p>
            <a:pPr defTabSz="914389">
              <a:defRPr/>
            </a:pPr>
            <a:r>
              <a:rPr lang="en-US" dirty="0"/>
              <a:t>Mistakes are judgement errors under conditions of uncertainty in the organization. We thought we knew what we were doing. </a:t>
            </a:r>
          </a:p>
          <a:p>
            <a:pPr defTabSz="914389">
              <a:defRPr/>
            </a:pPr>
            <a:r>
              <a:rPr lang="en-US" dirty="0"/>
              <a:t>within the organization. Removing vecuronium instead of versed was an unintentional action a slip.  </a:t>
            </a:r>
          </a:p>
          <a:p>
            <a:r>
              <a:rPr lang="en-US" dirty="0" err="1"/>
              <a:t>xxxxx</a:t>
            </a:r>
            <a:endParaRPr lang="en-US" dirty="0"/>
          </a:p>
          <a:p>
            <a:endParaRPr lang="en-US" dirty="0"/>
          </a:p>
          <a:p>
            <a:r>
              <a:rPr lang="en-US" dirty="0"/>
              <a:t>Now, let’s put people who act without intention or who act with intention and make slips, lapses, and mistakes into an organizational setting. </a:t>
            </a:r>
          </a:p>
          <a:p>
            <a:pPr marL="177843" indent="-177843">
              <a:buFont typeface="Arial" panose="020B0604020202020204" pitchFamily="34" charset="0"/>
              <a:buChar char="•"/>
            </a:pPr>
            <a:r>
              <a:rPr lang="en-US" dirty="0"/>
              <a:t>This </a:t>
            </a:r>
            <a:r>
              <a:rPr lang="en-US" baseline="0" dirty="0"/>
              <a:t>2 x 2 </a:t>
            </a:r>
            <a:r>
              <a:rPr lang="en-US" dirty="0"/>
              <a:t>table summarizes how different types of work create the</a:t>
            </a:r>
            <a:r>
              <a:rPr lang="en-US" baseline="0" dirty="0"/>
              <a:t> opportunity for different types of errors and different types of learning. </a:t>
            </a:r>
          </a:p>
          <a:p>
            <a:pPr marL="177843" indent="-177843" defTabSz="473723">
              <a:buFont typeface="Arial" panose="020B0604020202020204" pitchFamily="34" charset="0"/>
              <a:buChar char="•"/>
            </a:pPr>
            <a:r>
              <a:rPr lang="en-US" baseline="0" dirty="0"/>
              <a:t>The rows categorize two levels of process uncertainty (high and low) and the columns categorize two levels of interdependence between individuals (high and low). </a:t>
            </a:r>
          </a:p>
          <a:p>
            <a:pPr marL="177843" indent="-177843" defTabSz="473723">
              <a:buFont typeface="Arial" panose="020B0604020202020204" pitchFamily="34" charset="0"/>
              <a:buChar char="•"/>
            </a:pPr>
            <a:r>
              <a:rPr lang="en-US" baseline="0" dirty="0"/>
              <a:t>So, by combining the two levels of process uncertainty and the two levels of interdependence, we can identify four types of work and associated errors. </a:t>
            </a:r>
          </a:p>
          <a:p>
            <a:pPr marL="177843" indent="-177843" defTabSz="473723">
              <a:buFont typeface="Arial" panose="020B0604020202020204" pitchFamily="34" charset="0"/>
              <a:buChar char="•"/>
            </a:pPr>
            <a:r>
              <a:rPr lang="en-US" baseline="0" dirty="0"/>
              <a:t>The upper left quadrant of the table describes tasks--work in which an individual </a:t>
            </a:r>
            <a:r>
              <a:rPr lang="en-US" dirty="0"/>
              <a:t>performs a well understood, routine tasks by him/herself. </a:t>
            </a:r>
            <a:r>
              <a:rPr lang="en-US" baseline="0" dirty="0"/>
              <a:t> T</a:t>
            </a:r>
            <a:r>
              <a:rPr lang="en-US" dirty="0"/>
              <a:t>ask errors are errors of execution and storage; a slip when an individual mixes up look alike/sound alike medications or a lapse when an individual </a:t>
            </a:r>
            <a:r>
              <a:rPr lang="en-US" baseline="0" dirty="0"/>
              <a:t>forgets to turn on a monitor or alarm</a:t>
            </a:r>
            <a:r>
              <a:rPr lang="en-US" dirty="0"/>
              <a:t>. Task errors occur in </a:t>
            </a:r>
            <a:r>
              <a:rPr lang="en-US" baseline="0" dirty="0"/>
              <a:t>well understood processes that individuals perform independently. They often multitask and make errors.  </a:t>
            </a:r>
          </a:p>
          <a:p>
            <a:pPr marL="177843" indent="-177843" defTabSz="473723">
              <a:buFont typeface="Arial" panose="020B0604020202020204" pitchFamily="34" charset="0"/>
              <a:buChar char="•"/>
              <a:defRPr/>
            </a:pPr>
            <a:r>
              <a:rPr lang="en-US" dirty="0"/>
              <a:t>The lower left quadrant describes judgment—work in which individuals perform unfamiliar processes that require decision making. A judgment error is a planning mistake. For example, if a</a:t>
            </a:r>
            <a:r>
              <a:rPr lang="en-US" baseline="0" dirty="0"/>
              <a:t> nurse decides to l</a:t>
            </a:r>
            <a:r>
              <a:rPr lang="en-US" dirty="0"/>
              <a:t>eave</a:t>
            </a:r>
            <a:r>
              <a:rPr lang="en-US" b="1" dirty="0"/>
              <a:t> a </a:t>
            </a:r>
            <a:r>
              <a:rPr lang="en-US" dirty="0"/>
              <a:t>patient with cognitive impairment alone in bathroom because the patient requests privacy and then he falls and hits his head on the sink; this mistake is a judgement error. </a:t>
            </a:r>
          </a:p>
          <a:p>
            <a:pPr marL="177843" indent="-177843" defTabSz="473723">
              <a:buFont typeface="Arial" panose="020B0604020202020204" pitchFamily="34" charset="0"/>
              <a:buChar char="•"/>
            </a:pPr>
            <a:r>
              <a:rPr lang="en-US" dirty="0"/>
              <a:t>The upper right quadrant describes coordination—work in which groups of</a:t>
            </a:r>
            <a:r>
              <a:rPr lang="en-US" baseline="0" dirty="0"/>
              <a:t> people need to share well understood information. A coordination error occurs when one group does not hand that information off to the next group. For example, the fact that a patient fell doesn’t get handed off to the next shift or a different department is a coordination error.   </a:t>
            </a:r>
          </a:p>
          <a:p>
            <a:pPr marL="177843" indent="-177843" defTabSz="473723">
              <a:buFont typeface="Arial" panose="020B0604020202020204" pitchFamily="34" charset="0"/>
              <a:buChar char="•"/>
            </a:pPr>
            <a:r>
              <a:rPr lang="en-US" dirty="0"/>
              <a:t>Finally, the lower right quadrant describes complex system interactions in which Multiple people are involved interdependently in an </a:t>
            </a:r>
            <a:r>
              <a:rPr lang="en-US" b="0" dirty="0"/>
              <a:t>activity. A system error occurs when multiple technical and human components of the system interact but do not produce the desired outcome. For example, </a:t>
            </a:r>
            <a:r>
              <a:rPr lang="en-US" dirty="0"/>
              <a:t>No policy/ procedure to regularly replace batteries in newly acquired chair alarms; no policy/procedure to clarify level of assist for transfers upon pt. admission</a:t>
            </a:r>
            <a:endParaRPr lang="en-US" b="1" dirty="0"/>
          </a:p>
          <a:p>
            <a:pPr algn="l"/>
            <a:r>
              <a:rPr lang="en-US" dirty="0"/>
              <a:t>This classification of errors has been the most helpful to me because categorizing an error by the type of work—task, judgement, coordination, or system interaction—lead directly to designing the appropriate fix. </a:t>
            </a:r>
          </a:p>
          <a:p>
            <a:pPr algn="l"/>
            <a:r>
              <a:rPr lang="en-US" dirty="0" err="1"/>
              <a:t>xxxxxxxxx</a:t>
            </a:r>
            <a:endParaRPr lang="en-US" dirty="0"/>
          </a:p>
          <a:p>
            <a:pPr defTabSz="473723">
              <a:defRPr/>
            </a:pPr>
            <a:r>
              <a:rPr lang="en-US" dirty="0"/>
              <a:t>By considering these patterns of</a:t>
            </a:r>
            <a:r>
              <a:rPr lang="en-US" baseline="0" dirty="0"/>
              <a:t> work and their associated errors during a post-fall huddle</a:t>
            </a:r>
            <a:r>
              <a:rPr lang="en-US" dirty="0"/>
              <a:t>, a contingency team can facilitate the work of  the coordinating FRRT to ID types</a:t>
            </a:r>
            <a:r>
              <a:rPr lang="en-US" baseline="0" dirty="0"/>
              <a:t> of errors and more quickly identify the root causes of patient falls so that appropriate changes can be made in the environment, in policies and procedures.</a:t>
            </a:r>
          </a:p>
          <a:p>
            <a:pPr defTabSz="473723">
              <a:defRPr/>
            </a:pPr>
            <a:r>
              <a:rPr lang="en-US" dirty="0"/>
              <a:t>We put interventions</a:t>
            </a:r>
            <a:r>
              <a:rPr lang="en-US" baseline="0" dirty="0"/>
              <a:t> into place to decrease the risk of falls. So, when a fall occurs we need to learn what happened and why it happened to prevent future falls for a patient and to see if the lessons learned can apply to other patients. </a:t>
            </a:r>
          </a:p>
          <a:p>
            <a:pPr defTabSz="473723">
              <a:defRPr/>
            </a:pPr>
            <a:endParaRPr lang="en-US" dirty="0"/>
          </a:p>
        </p:txBody>
      </p:sp>
      <p:sp>
        <p:nvSpPr>
          <p:cNvPr id="4" name="Slide Number Placeholder 3"/>
          <p:cNvSpPr>
            <a:spLocks noGrp="1"/>
          </p:cNvSpPr>
          <p:nvPr>
            <p:ph type="sldNum" sz="quarter" idx="10"/>
          </p:nvPr>
        </p:nvSpPr>
        <p:spPr/>
        <p:txBody>
          <a:bodyPr/>
          <a:lstStyle/>
          <a:p>
            <a:pPr>
              <a:defRPr/>
            </a:pPr>
            <a:fld id="{886DBB56-FF0B-4093-95FA-14939CDC5577}" type="slidenum">
              <a:rPr lang="en-US" smtClean="0"/>
              <a:pPr>
                <a:defRPr/>
              </a:pPr>
              <a:t>116</a:t>
            </a:fld>
            <a:endParaRPr lang="en-US"/>
          </a:p>
        </p:txBody>
      </p:sp>
    </p:spTree>
    <p:extLst>
      <p:ext uri="{BB962C8B-B14F-4D97-AF65-F5344CB8AC3E}">
        <p14:creationId xmlns:p14="http://schemas.microsoft.com/office/powerpoint/2010/main" val="13240247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117</a:t>
            </a:fld>
            <a:endParaRPr lang="en-US"/>
          </a:p>
        </p:txBody>
      </p:sp>
    </p:spTree>
    <p:extLst>
      <p:ext uri="{BB962C8B-B14F-4D97-AF65-F5344CB8AC3E}">
        <p14:creationId xmlns:p14="http://schemas.microsoft.com/office/powerpoint/2010/main" val="35051526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100" dirty="0">
                <a:latin typeface="Arial" panose="020B0604020202020204" pitchFamily="34" charset="0"/>
              </a:rPr>
              <a:t>See MacPhail p. 190 for interventions association with error types</a:t>
            </a:r>
          </a:p>
        </p:txBody>
      </p:sp>
      <p:sp>
        <p:nvSpPr>
          <p:cNvPr id="4" name="Slide Number Placeholder 3"/>
          <p:cNvSpPr>
            <a:spLocks noGrp="1"/>
          </p:cNvSpPr>
          <p:nvPr>
            <p:ph type="sldNum" sz="quarter" idx="5"/>
          </p:nvPr>
        </p:nvSpPr>
        <p:spPr/>
        <p:txBody>
          <a:bodyPr/>
          <a:lstStyle/>
          <a:p>
            <a:fld id="{D1506DF4-D71D-4467-9704-862D5AD33369}" type="slidenum">
              <a:rPr lang="en-US" smtClean="0"/>
              <a:t>118</a:t>
            </a:fld>
            <a:endParaRPr lang="en-US"/>
          </a:p>
        </p:txBody>
      </p:sp>
    </p:spTree>
    <p:extLst>
      <p:ext uri="{BB962C8B-B14F-4D97-AF65-F5344CB8AC3E}">
        <p14:creationId xmlns:p14="http://schemas.microsoft.com/office/powerpoint/2010/main" val="39167623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100" dirty="0">
                <a:latin typeface="Arial" panose="020B0604020202020204" pitchFamily="34" charset="0"/>
              </a:rPr>
              <a:t>See MacPhail p. 190 for interventions association with error types</a:t>
            </a:r>
          </a:p>
        </p:txBody>
      </p:sp>
      <p:sp>
        <p:nvSpPr>
          <p:cNvPr id="4" name="Slide Number Placeholder 3"/>
          <p:cNvSpPr>
            <a:spLocks noGrp="1"/>
          </p:cNvSpPr>
          <p:nvPr>
            <p:ph type="sldNum" sz="quarter" idx="5"/>
          </p:nvPr>
        </p:nvSpPr>
        <p:spPr/>
        <p:txBody>
          <a:bodyPr/>
          <a:lstStyle/>
          <a:p>
            <a:fld id="{D1506DF4-D71D-4467-9704-862D5AD33369}" type="slidenum">
              <a:rPr lang="en-US" smtClean="0"/>
              <a:t>119</a:t>
            </a:fld>
            <a:endParaRPr lang="en-US"/>
          </a:p>
        </p:txBody>
      </p:sp>
    </p:spTree>
    <p:extLst>
      <p:ext uri="{BB962C8B-B14F-4D97-AF65-F5344CB8AC3E}">
        <p14:creationId xmlns:p14="http://schemas.microsoft.com/office/powerpoint/2010/main" val="9292964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sensemaking is the ultimate goal of conducting a debrief, you should understand  sensemaking as “the active process of assigning meaning to ambiguous data.” meaning that we are trying to figure out what is going on around us. </a:t>
            </a:r>
          </a:p>
          <a:p>
            <a:r>
              <a:rPr lang="en-US" dirty="0"/>
              <a:t>The importance of understanding the experience of staff at the sharp end of care is exemplified by the fact that, “The most fundamental level of data about patient safety is in the lived experience of staff, as they struggle to function within an imperfect system.”</a:t>
            </a:r>
          </a:p>
          <a:p>
            <a:r>
              <a:rPr lang="en-US" dirty="0"/>
              <a:t>Finally, as leaders, think of sensemaking as simply a conversation among members of an organization about an unexpected, novel or ambiguous event that is conducted by a trained facilitator. </a:t>
            </a:r>
          </a:p>
          <a:p>
            <a:endParaRPr lang="en-US" dirty="0"/>
          </a:p>
        </p:txBody>
      </p:sp>
      <p:sp>
        <p:nvSpPr>
          <p:cNvPr id="4" name="Slide Number Placeholder 3"/>
          <p:cNvSpPr>
            <a:spLocks noGrp="1"/>
          </p:cNvSpPr>
          <p:nvPr>
            <p:ph type="sldNum" sz="quarter" idx="5"/>
          </p:nvPr>
        </p:nvSpPr>
        <p:spPr/>
        <p:txBody>
          <a:bodyPr/>
          <a:lstStyle/>
          <a:p>
            <a:pPr defTabSz="980545">
              <a:defRPr/>
            </a:pPr>
            <a:fld id="{ABD3C7B3-AD10-4836-8477-35E9DBD842B7}" type="slidenum">
              <a:rPr lang="en-US" altLang="en-US" sz="1200">
                <a:solidFill>
                  <a:srgbClr val="000000"/>
                </a:solidFill>
                <a:latin typeface="Calibri"/>
              </a:rPr>
              <a:pPr defTabSz="980545">
                <a:defRPr/>
              </a:pPr>
              <a:t>120</a:t>
            </a:fld>
            <a:endParaRPr lang="en-US" altLang="en-US" sz="1200">
              <a:solidFill>
                <a:srgbClr val="000000"/>
              </a:solidFill>
              <a:latin typeface="Calibri"/>
            </a:endParaRPr>
          </a:p>
        </p:txBody>
      </p:sp>
    </p:spTree>
    <p:extLst>
      <p:ext uri="{BB962C8B-B14F-4D97-AF65-F5344CB8AC3E}">
        <p14:creationId xmlns:p14="http://schemas.microsoft.com/office/powerpoint/2010/main" val="4038856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Reason defines just culture as.... a set of principles that clearly differentiates acceptable and unacceptable behavior. In a just culture, “there is an atmosphere of trust in which people are encouraged, even rewarded, for providing essential safety-related information—but in which they are also clear about where the line must be drawn between acceptable and unacceptable behavior.”</a:t>
            </a:r>
          </a:p>
        </p:txBody>
      </p:sp>
      <p:sp>
        <p:nvSpPr>
          <p:cNvPr id="4" name="Slide Number Placeholder 3"/>
          <p:cNvSpPr>
            <a:spLocks noGrp="1"/>
          </p:cNvSpPr>
          <p:nvPr>
            <p:ph type="sldNum" sz="quarter" idx="5"/>
          </p:nvPr>
        </p:nvSpPr>
        <p:spPr/>
        <p:txBody>
          <a:bodyPr/>
          <a:lstStyle/>
          <a:p>
            <a:fld id="{3A5D03AA-67DA-44DB-AE48-26AE19E9DC65}" type="slidenum">
              <a:rPr lang="en-US" smtClean="0"/>
              <a:t>12</a:t>
            </a:fld>
            <a:endParaRPr lang="en-US"/>
          </a:p>
        </p:txBody>
      </p:sp>
    </p:spTree>
    <p:extLst>
      <p:ext uri="{BB962C8B-B14F-4D97-AF65-F5344CB8AC3E}">
        <p14:creationId xmlns:p14="http://schemas.microsoft.com/office/powerpoint/2010/main" val="37434103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Sensemaking occurs best during a conversation when </a:t>
            </a:r>
          </a:p>
          <a:p>
            <a:r>
              <a:rPr lang="en-US" dirty="0"/>
              <a:t>Each team member contributes their unique knowledge and experience of the event , a facilitator uses a structured process to help team members combine these unique perspectives into a new shared mental model of what happened, and then team members use this shared mental model to develop an action plan to decrease risks/hazards to individual patients and within the system as a whole. </a:t>
            </a:r>
          </a:p>
          <a:p>
            <a:r>
              <a:rPr lang="en-US" dirty="0"/>
              <a:t>The greater the complexity or ambiguity of an event, the more we need face-face sensemaking—a conversation—rather than individual interviews, emails to achieve this shared mental model. Sensemaking conversations enable team members to view their actions in the context of a system rather than as autonomous tasks. </a:t>
            </a:r>
          </a:p>
        </p:txBody>
      </p:sp>
      <p:sp>
        <p:nvSpPr>
          <p:cNvPr id="4" name="Slide Number Placeholder 3"/>
          <p:cNvSpPr>
            <a:spLocks noGrp="1"/>
          </p:cNvSpPr>
          <p:nvPr>
            <p:ph type="sldNum" sz="quarter" idx="5"/>
          </p:nvPr>
        </p:nvSpPr>
        <p:spPr/>
        <p:txBody>
          <a:bodyPr/>
          <a:lstStyle/>
          <a:p>
            <a:pPr defTabSz="980545">
              <a:defRPr/>
            </a:pPr>
            <a:fld id="{ABD3C7B3-AD10-4836-8477-35E9DBD842B7}" type="slidenum">
              <a:rPr lang="en-US" altLang="en-US" sz="1200">
                <a:solidFill>
                  <a:srgbClr val="000000"/>
                </a:solidFill>
                <a:latin typeface="Calibri"/>
              </a:rPr>
              <a:pPr defTabSz="980545">
                <a:defRPr/>
              </a:pPr>
              <a:t>121</a:t>
            </a:fld>
            <a:endParaRPr lang="en-US" altLang="en-US" sz="1200">
              <a:solidFill>
                <a:srgbClr val="000000"/>
              </a:solidFill>
              <a:latin typeface="Calibri"/>
            </a:endParaRPr>
          </a:p>
        </p:txBody>
      </p:sp>
    </p:spTree>
    <p:extLst>
      <p:ext uri="{BB962C8B-B14F-4D97-AF65-F5344CB8AC3E}">
        <p14:creationId xmlns:p14="http://schemas.microsoft.com/office/powerpoint/2010/main" val="42937954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123</a:t>
            </a:fld>
            <a:endParaRPr lang="en-US"/>
          </a:p>
        </p:txBody>
      </p:sp>
    </p:spTree>
    <p:extLst>
      <p:ext uri="{BB962C8B-B14F-4D97-AF65-F5344CB8AC3E}">
        <p14:creationId xmlns:p14="http://schemas.microsoft.com/office/powerpoint/2010/main" val="22653923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objective is to... </a:t>
            </a:r>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124</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346054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p:txBody>
      </p:sp>
      <p:sp>
        <p:nvSpPr>
          <p:cNvPr id="4" name="Slide Number Placeholder 3"/>
          <p:cNvSpPr>
            <a:spLocks noGrp="1"/>
          </p:cNvSpPr>
          <p:nvPr>
            <p:ph type="sldNum" sz="quarter" idx="5"/>
          </p:nvPr>
        </p:nvSpPr>
        <p:spPr/>
        <p:txBody>
          <a:bodyPr/>
          <a:lstStyle/>
          <a:p>
            <a:pPr defTabSz="458748">
              <a:defRPr/>
            </a:pPr>
            <a:fld id="{3A5D03AA-67DA-44DB-AE48-26AE19E9DC65}" type="slidenum">
              <a:rPr lang="en-US" sz="1200">
                <a:solidFill>
                  <a:prstClr val="black"/>
                </a:solidFill>
                <a:latin typeface="Calibri"/>
              </a:rPr>
              <a:pPr defTabSz="458748">
                <a:defRPr/>
              </a:pPr>
              <a:t>125</a:t>
            </a:fld>
            <a:endParaRPr lang="en-US" sz="1200">
              <a:solidFill>
                <a:prstClr val="black"/>
              </a:solidFill>
              <a:latin typeface="Calibri"/>
            </a:endParaRPr>
          </a:p>
        </p:txBody>
      </p:sp>
    </p:spTree>
    <p:extLst>
      <p:ext uri="{BB962C8B-B14F-4D97-AF65-F5344CB8AC3E}">
        <p14:creationId xmlns:p14="http://schemas.microsoft.com/office/powerpoint/2010/main" val="34647618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pictures are better than words at describing the components of a system.</a:t>
            </a:r>
          </a:p>
          <a:p>
            <a:r>
              <a:rPr lang="en-US" dirty="0"/>
              <a:t>Briefs, huddles, and debriefs are team meetings to manage the PLAN, the shared mental model of what the team is doing!</a:t>
            </a:r>
          </a:p>
          <a:p>
            <a:r>
              <a:rPr lang="en-US" dirty="0"/>
              <a:t>&gt;In the debrief, Know the PLAN, Share the PLAN, Review the RISKS</a:t>
            </a:r>
          </a:p>
          <a:p>
            <a:r>
              <a:rPr lang="en-US" dirty="0"/>
              <a:t>&gt;In the huddle, we adjust the PLAN,</a:t>
            </a:r>
          </a:p>
          <a:p>
            <a:r>
              <a:rPr lang="en-US" dirty="0"/>
              <a:t>&gt;In the debrief, we review the PLAN, did it go as planned, if not, why not, and what will we do differently both for the individual patient and the system as a whole. </a:t>
            </a:r>
          </a:p>
          <a:p>
            <a:r>
              <a:rPr lang="en-US" dirty="0"/>
              <a:t>As the National Partnership for Maternal Safety stated in their consensus bundle on obstetric hemorrhage, “Briefs, huddles, and debriefs need to be routine... help establish a culture of safety and ensure successful implementation of safety bundles.”</a:t>
            </a:r>
          </a:p>
          <a:p>
            <a:endParaRPr lang="en-US" dirty="0"/>
          </a:p>
          <a:p>
            <a:r>
              <a:rPr lang="en-US" dirty="0" err="1"/>
              <a:t>xxxxxx</a:t>
            </a:r>
            <a:endParaRPr lang="en-US" dirty="0"/>
          </a:p>
          <a:p>
            <a:r>
              <a:rPr lang="en-US" dirty="0"/>
              <a:t>These concepts are built into the hemorrhage bundle to remind members to communicate with the entire team. As briefings and huddles become more routine, members of response teams will have more awareness of their roles and they will be better able to use available resources. Teams will learn from each event, identify and correct systems issues, and continue to grow and improve. Furthermore, it is important for birthing facilities to support a culture in which all multidisciplinary team members are able to communicate their concerns and questions regarding care of obstetric</a:t>
            </a:r>
          </a:p>
          <a:p>
            <a:r>
              <a:rPr lang="en-US" dirty="0"/>
              <a:t>emergencies.51</a:t>
            </a:r>
          </a:p>
        </p:txBody>
      </p:sp>
      <p:sp>
        <p:nvSpPr>
          <p:cNvPr id="4" name="Slide Number Placeholder 3"/>
          <p:cNvSpPr>
            <a:spLocks noGrp="1"/>
          </p:cNvSpPr>
          <p:nvPr>
            <p:ph type="sldNum" sz="quarter" idx="5"/>
          </p:nvPr>
        </p:nvSpPr>
        <p:spPr/>
        <p:txBody>
          <a:bodyPr/>
          <a:lstStyle/>
          <a:p>
            <a:pPr defTabSz="458748">
              <a:defRPr/>
            </a:pPr>
            <a:fld id="{3A5D03AA-67DA-44DB-AE48-26AE19E9DC65}" type="slidenum">
              <a:rPr lang="en-US" sz="1200">
                <a:solidFill>
                  <a:prstClr val="black"/>
                </a:solidFill>
                <a:latin typeface="Calibri"/>
              </a:rPr>
              <a:pPr defTabSz="458748">
                <a:defRPr/>
              </a:pPr>
              <a:t>126</a:t>
            </a:fld>
            <a:endParaRPr lang="en-US" sz="1200">
              <a:solidFill>
                <a:prstClr val="black"/>
              </a:solidFill>
              <a:latin typeface="Calibri"/>
            </a:endParaRPr>
          </a:p>
        </p:txBody>
      </p:sp>
    </p:spTree>
    <p:extLst>
      <p:ext uri="{BB962C8B-B14F-4D97-AF65-F5344CB8AC3E}">
        <p14:creationId xmlns:p14="http://schemas.microsoft.com/office/powerpoint/2010/main" val="13589226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say that briefs, huddles, and debriefs initiate the teamwork system because during these meetings, team members can share what they know is going on around them and all team members develop a shared mental model of the situation, they can offer support to each other to better manage tasks and work load, which helps them to adapt to adapt and better manage complexity. </a:t>
            </a:r>
          </a:p>
          <a:p>
            <a:r>
              <a:rPr lang="en-US" dirty="0"/>
              <a:t>&gt; It is this ability to adapt, that leads to improvement in system and team performance and improved trust which is at the core of a culture of safety.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5D03AA-67DA-44DB-AE48-26AE19E9D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97839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10">
              <a:defRPr/>
            </a:pPr>
            <a:r>
              <a:rPr lang="en-US" dirty="0"/>
              <a:t>What you call the meeting is not as important as the facilitator of the meeting ensuring all team members have a shared mental model of the goal</a:t>
            </a:r>
          </a:p>
          <a:p>
            <a:pPr marL="177846" indent="-177846" defTabSz="948510">
              <a:buFont typeface="Arial" panose="020B0604020202020204" pitchFamily="34" charset="0"/>
              <a:buChar char="•"/>
              <a:defRPr/>
            </a:pPr>
            <a:r>
              <a:rPr lang="en-US" dirty="0"/>
              <a:t>Briefs are used to Plan and organize before an event such as nursing shift change, a surgical time-out, a whole hospital or department morning brief..... </a:t>
            </a:r>
          </a:p>
          <a:p>
            <a:pPr marL="177846" indent="-177846" defTabSz="948510">
              <a:buFont typeface="Arial" panose="020B0604020202020204" pitchFamily="34" charset="0"/>
              <a:buChar char="•"/>
              <a:defRPr/>
            </a:pPr>
            <a:r>
              <a:rPr lang="en-US" dirty="0"/>
              <a:t>A huddle is used to Adjust the plan due to changing circumstances and can be called by anyone who perceives the need</a:t>
            </a:r>
          </a:p>
          <a:p>
            <a:pPr marL="177846" indent="-177846" defTabSz="948510">
              <a:buFont typeface="Arial" panose="020B0604020202020204" pitchFamily="34" charset="0"/>
              <a:buChar char="•"/>
              <a:defRPr/>
            </a:pPr>
            <a:r>
              <a:rPr lang="en-US" dirty="0"/>
              <a:t>And a debrief is used to Review team performance after the plan is executed and an unexpected event has occurred. </a:t>
            </a:r>
          </a:p>
        </p:txBody>
      </p:sp>
      <p:sp>
        <p:nvSpPr>
          <p:cNvPr id="4" name="Slide Number Placeholder 3"/>
          <p:cNvSpPr>
            <a:spLocks noGrp="1"/>
          </p:cNvSpPr>
          <p:nvPr>
            <p:ph type="sldNum" sz="quarter" idx="5"/>
          </p:nvPr>
        </p:nvSpPr>
        <p:spPr/>
        <p:txBody>
          <a:bodyPr/>
          <a:lstStyle/>
          <a:p>
            <a:pPr defTabSz="458748">
              <a:defRPr/>
            </a:pPr>
            <a:fld id="{3A5D03AA-67DA-44DB-AE48-26AE19E9DC65}" type="slidenum">
              <a:rPr lang="en-US" sz="1200">
                <a:solidFill>
                  <a:prstClr val="black"/>
                </a:solidFill>
                <a:latin typeface="Calibri"/>
              </a:rPr>
              <a:pPr defTabSz="458748">
                <a:defRPr/>
              </a:pPr>
              <a:t>128</a:t>
            </a:fld>
            <a:endParaRPr lang="en-US" sz="1200">
              <a:solidFill>
                <a:prstClr val="black"/>
              </a:solidFill>
              <a:latin typeface="Calibri"/>
            </a:endParaRPr>
          </a:p>
        </p:txBody>
      </p:sp>
    </p:spTree>
    <p:extLst>
      <p:ext uri="{BB962C8B-B14F-4D97-AF65-F5344CB8AC3E}">
        <p14:creationId xmlns:p14="http://schemas.microsoft.com/office/powerpoint/2010/main" val="18995530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10">
              <a:defRPr/>
            </a:pPr>
            <a:r>
              <a:rPr lang="en-US" dirty="0"/>
              <a:t>What you call the meeting is not as important as the facilitator of the meeting ensuring all team members have a shared mental model of the goal</a:t>
            </a:r>
          </a:p>
          <a:p>
            <a:pPr marL="177846" indent="-177846" defTabSz="948510">
              <a:buFont typeface="Arial" panose="020B0604020202020204" pitchFamily="34" charset="0"/>
              <a:buChar char="•"/>
              <a:defRPr/>
            </a:pPr>
            <a:r>
              <a:rPr lang="en-US" dirty="0"/>
              <a:t>Briefs are used to Plan and organize before an event such as nursing shift change, a surgical time-out, a whole hospital or department morning brief..... </a:t>
            </a:r>
          </a:p>
          <a:p>
            <a:pPr marL="177846" indent="-177846" defTabSz="948510">
              <a:buFont typeface="Arial" panose="020B0604020202020204" pitchFamily="34" charset="0"/>
              <a:buChar char="•"/>
              <a:defRPr/>
            </a:pPr>
            <a:r>
              <a:rPr lang="en-US" dirty="0"/>
              <a:t>A huddle is used to Adjust the plan due to changing circumstances and can be called by anyone who perceives the need</a:t>
            </a:r>
          </a:p>
          <a:p>
            <a:pPr marL="177846" indent="-177846" defTabSz="948510">
              <a:buFont typeface="Arial" panose="020B0604020202020204" pitchFamily="34" charset="0"/>
              <a:buChar char="•"/>
              <a:defRPr/>
            </a:pPr>
            <a:r>
              <a:rPr lang="en-US" dirty="0"/>
              <a:t>And a debrief is used to Review team performance after the plan is executed and an unexpected event has occurred. </a:t>
            </a:r>
          </a:p>
        </p:txBody>
      </p:sp>
      <p:sp>
        <p:nvSpPr>
          <p:cNvPr id="4" name="Slide Number Placeholder 3"/>
          <p:cNvSpPr>
            <a:spLocks noGrp="1"/>
          </p:cNvSpPr>
          <p:nvPr>
            <p:ph type="sldNum" sz="quarter" idx="5"/>
          </p:nvPr>
        </p:nvSpPr>
        <p:spPr/>
        <p:txBody>
          <a:bodyPr/>
          <a:lstStyle/>
          <a:p>
            <a:pPr defTabSz="458748">
              <a:defRPr/>
            </a:pPr>
            <a:fld id="{3A5D03AA-67DA-44DB-AE48-26AE19E9DC65}" type="slidenum">
              <a:rPr lang="en-US" sz="1200">
                <a:solidFill>
                  <a:prstClr val="black"/>
                </a:solidFill>
                <a:latin typeface="Calibri"/>
              </a:rPr>
              <a:pPr defTabSz="458748">
                <a:defRPr/>
              </a:pPr>
              <a:t>129</a:t>
            </a:fld>
            <a:endParaRPr lang="en-US" sz="1200">
              <a:solidFill>
                <a:prstClr val="black"/>
              </a:solidFill>
              <a:latin typeface="Calibri"/>
            </a:endParaRPr>
          </a:p>
        </p:txBody>
      </p:sp>
    </p:spTree>
    <p:extLst>
      <p:ext uri="{BB962C8B-B14F-4D97-AF65-F5344CB8AC3E}">
        <p14:creationId xmlns:p14="http://schemas.microsoft.com/office/powerpoint/2010/main" val="944613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you understand that debriefs as team meetings, sensemaking conversations, that are facilitated by a leader to review the plan after an event. Now, let’s find out what we know about how to conduct effective debriefs and how an organization can support effective debriefs. </a:t>
            </a:r>
          </a:p>
          <a:p>
            <a:endParaRPr lang="en-US" dirty="0"/>
          </a:p>
        </p:txBody>
      </p:sp>
      <p:sp>
        <p:nvSpPr>
          <p:cNvPr id="4" name="Slide Number Placeholder 3"/>
          <p:cNvSpPr>
            <a:spLocks noGrp="1"/>
          </p:cNvSpPr>
          <p:nvPr>
            <p:ph type="sldNum" sz="quarter" idx="5"/>
          </p:nvPr>
        </p:nvSpPr>
        <p:spPr/>
        <p:txBody>
          <a:bodyPr/>
          <a:lstStyle/>
          <a:p>
            <a:fld id="{3A5D03AA-67DA-44DB-AE48-26AE19E9DC65}" type="slidenum">
              <a:rPr lang="en-US" smtClean="0"/>
              <a:t>130</a:t>
            </a:fld>
            <a:endParaRPr lang="en-US"/>
          </a:p>
        </p:txBody>
      </p:sp>
    </p:spTree>
    <p:extLst>
      <p:ext uri="{BB962C8B-B14F-4D97-AF65-F5344CB8AC3E}">
        <p14:creationId xmlns:p14="http://schemas.microsoft.com/office/powerpoint/2010/main" val="23871180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debriefs are short, structured, and conducted by a trained facilitator to achieve the goal of improved system outcomes. </a:t>
            </a:r>
          </a:p>
          <a:p>
            <a:r>
              <a:rPr lang="en-US" dirty="0"/>
              <a:t>Short means 3 – 5 minutes, and no longer than 10 minutes.</a:t>
            </a:r>
          </a:p>
          <a:p>
            <a:r>
              <a:rPr lang="en-US" dirty="0"/>
              <a:t>Structure is needed to...</a:t>
            </a:r>
          </a:p>
          <a:p>
            <a:r>
              <a:rPr lang="en-US" dirty="0"/>
              <a:t>Ensure focus on the specific event AND on how decisions were made...that is, we need structure to be sure we make sense of both the tasks done during the event and our thinking during our decision-making and teamwork. </a:t>
            </a:r>
          </a:p>
          <a:p>
            <a:r>
              <a:rPr lang="en-US" dirty="0"/>
              <a:t>Structure is needed to Avoid conflict, and finally, </a:t>
            </a:r>
          </a:p>
          <a:p>
            <a:r>
              <a:rPr lang="en-US" dirty="0"/>
              <a:t>Structure is needed so that we remember to Summarize what went well and what did not go well. </a:t>
            </a:r>
          </a:p>
          <a:p>
            <a:r>
              <a:rPr lang="en-US" dirty="0"/>
              <a:t>Think of a structured debrief as a mental guide that a trained facilitator completes. The guide is a tool to structure the sensemaking conversation that results in learning and systems improvement.  </a:t>
            </a:r>
          </a:p>
          <a:p>
            <a:r>
              <a:rPr lang="en-US" dirty="0" err="1"/>
              <a:t>xxxxx</a:t>
            </a:r>
            <a:endParaRPr lang="en-US" dirty="0"/>
          </a:p>
          <a:p>
            <a:endParaRPr lang="en-US" dirty="0"/>
          </a:p>
          <a:p>
            <a:endParaRPr lang="en-US" dirty="0"/>
          </a:p>
          <a:p>
            <a:r>
              <a:rPr lang="en-US" dirty="0"/>
              <a:t>Research with its origins in the military found that without structure, see Smith-Jentsch (2008)</a:t>
            </a:r>
          </a:p>
          <a:p>
            <a:endParaRPr lang="en-US" dirty="0"/>
          </a:p>
        </p:txBody>
      </p:sp>
      <p:sp>
        <p:nvSpPr>
          <p:cNvPr id="4" name="Slide Number Placeholder 3"/>
          <p:cNvSpPr>
            <a:spLocks noGrp="1"/>
          </p:cNvSpPr>
          <p:nvPr>
            <p:ph type="sldNum" sz="quarter" idx="5"/>
          </p:nvPr>
        </p:nvSpPr>
        <p:spPr/>
        <p:txBody>
          <a:bodyPr/>
          <a:lstStyle/>
          <a:p>
            <a:pPr defTabSz="458748">
              <a:defRPr/>
            </a:pPr>
            <a:fld id="{3A5D03AA-67DA-44DB-AE48-26AE19E9DC65}" type="slidenum">
              <a:rPr lang="en-US" sz="1200">
                <a:solidFill>
                  <a:prstClr val="black"/>
                </a:solidFill>
                <a:latin typeface="Calibri"/>
              </a:rPr>
              <a:pPr defTabSz="458748">
                <a:defRPr/>
              </a:pPr>
              <a:t>131</a:t>
            </a:fld>
            <a:endParaRPr lang="en-US" sz="1200">
              <a:solidFill>
                <a:prstClr val="black"/>
              </a:solidFill>
              <a:latin typeface="Calibri"/>
            </a:endParaRPr>
          </a:p>
        </p:txBody>
      </p:sp>
    </p:spTree>
    <p:extLst>
      <p:ext uri="{BB962C8B-B14F-4D97-AF65-F5344CB8AC3E}">
        <p14:creationId xmlns:p14="http://schemas.microsoft.com/office/powerpoint/2010/main" val="4141552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Definition of Just Culture</a:t>
            </a:r>
          </a:p>
          <a:p>
            <a:endParaRPr lang="en-US" b="1" i="0" baseline="0" dirty="0">
              <a:latin typeface="Arial" charset="0"/>
              <a:ea typeface="Arial" charset="0"/>
              <a:cs typeface="Arial" charset="0"/>
            </a:endParaRPr>
          </a:p>
          <a:p>
            <a:endParaRPr lang="en-US" b="0" i="0" dirty="0">
              <a:latin typeface="Arial" charset="0"/>
              <a:ea typeface="Arial" charset="0"/>
              <a:cs typeface="Arial" charset="0"/>
            </a:endParaRPr>
          </a:p>
          <a:p>
            <a:endParaRPr lang="en-US" b="1" i="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13</a:t>
            </a:fld>
            <a:endParaRPr lang="en-US"/>
          </a:p>
        </p:txBody>
      </p:sp>
    </p:spTree>
    <p:extLst>
      <p:ext uri="{BB962C8B-B14F-4D97-AF65-F5344CB8AC3E}">
        <p14:creationId xmlns:p14="http://schemas.microsoft.com/office/powerpoint/2010/main" val="21392655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think of debriefs as having a generic or an event specific structure. </a:t>
            </a:r>
          </a:p>
          <a:p>
            <a:r>
              <a:rPr lang="en-US" dirty="0"/>
              <a:t>You can use the generic structure for any event, but it is especially appropriate for system disruptions and non-clinical areas. Use the generic structure to debrief after an </a:t>
            </a:r>
            <a:r>
              <a:rPr lang="en-US" dirty="0" err="1"/>
              <a:t>EMR</a:t>
            </a:r>
            <a:r>
              <a:rPr lang="en-US" dirty="0"/>
              <a:t> shut-down or an operational change due to construction or staffing. Leaders in administrative and support areas such as env services and dietary can use the generic structure.</a:t>
            </a:r>
          </a:p>
          <a:p>
            <a:r>
              <a:rPr lang="en-US" dirty="0"/>
              <a:t>There are also event specific debriefs for peri-natal events, falls, and the sign-out period during a surgical procedure.</a:t>
            </a:r>
          </a:p>
          <a:p>
            <a:r>
              <a:rPr lang="en-US" dirty="0"/>
              <a:t>Facilitators need to be trained to keep the focus of the meeting on the sensemaking conversation. You will not achieve your goal of system improvement through learning if the focus during the debrief is checking boxes on a form. </a:t>
            </a:r>
          </a:p>
          <a:p>
            <a:r>
              <a:rPr lang="en-US" dirty="0"/>
              <a:t>Examples will be posted in our electronic toolkit on the NCPS web site.</a:t>
            </a:r>
          </a:p>
          <a:p>
            <a:endParaRPr lang="en-US" dirty="0"/>
          </a:p>
        </p:txBody>
      </p:sp>
      <p:sp>
        <p:nvSpPr>
          <p:cNvPr id="4" name="Slide Number Placeholder 3"/>
          <p:cNvSpPr>
            <a:spLocks noGrp="1"/>
          </p:cNvSpPr>
          <p:nvPr>
            <p:ph type="sldNum" sz="quarter" idx="5"/>
          </p:nvPr>
        </p:nvSpPr>
        <p:spPr/>
        <p:txBody>
          <a:bodyPr/>
          <a:lstStyle/>
          <a:p>
            <a:pPr defTabSz="458748">
              <a:defRPr/>
            </a:pPr>
            <a:fld id="{3A5D03AA-67DA-44DB-AE48-26AE19E9DC65}" type="slidenum">
              <a:rPr lang="en-US" sz="1200">
                <a:solidFill>
                  <a:prstClr val="black"/>
                </a:solidFill>
                <a:latin typeface="Calibri"/>
              </a:rPr>
              <a:pPr defTabSz="458748">
                <a:defRPr/>
              </a:pPr>
              <a:t>132</a:t>
            </a:fld>
            <a:endParaRPr lang="en-US" sz="1200">
              <a:solidFill>
                <a:prstClr val="black"/>
              </a:solidFill>
              <a:latin typeface="Calibri"/>
            </a:endParaRPr>
          </a:p>
        </p:txBody>
      </p:sp>
    </p:spTree>
    <p:extLst>
      <p:ext uri="{BB962C8B-B14F-4D97-AF65-F5344CB8AC3E}">
        <p14:creationId xmlns:p14="http://schemas.microsoft.com/office/powerpoint/2010/main" val="31451293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trained facilitator will use a generic or event specific structure to debrief AND they will keep in mind the environment or context of the debrief they want to create.</a:t>
            </a:r>
          </a:p>
          <a:p>
            <a:r>
              <a:rPr lang="en-US" dirty="0"/>
              <a:t>The biggest determinant of the success of a debrief is that each team member feels psychologically safe to speak up and share what they know about the event. </a:t>
            </a:r>
          </a:p>
          <a:p>
            <a:r>
              <a:rPr lang="en-US" dirty="0"/>
              <a:t>&gt;The facilitator creates this atmosphere of safety by keeping the focus on sensemaking about the event and </a:t>
            </a:r>
          </a:p>
          <a:p>
            <a:r>
              <a:rPr lang="en-US" dirty="0"/>
              <a:t>&gt; By encouraging the team to reflect about how they worked together...</a:t>
            </a:r>
          </a:p>
          <a:p>
            <a:r>
              <a:rPr lang="en-US" dirty="0"/>
              <a:t>&gt; However, the most important aspect of the environment of the debrief is support at the organizational level, which the facilitator cannot control. The main reason we aren’t using debriefs more frequently is lack of organizational support. The nature and role of organizational support for debriefs will be the focus of our 2</a:t>
            </a:r>
            <a:r>
              <a:rPr lang="en-US" baseline="30000" dirty="0"/>
              <a:t>nd</a:t>
            </a:r>
            <a:r>
              <a:rPr lang="en-US" dirty="0"/>
              <a:t> webinar. </a:t>
            </a:r>
          </a:p>
        </p:txBody>
      </p:sp>
      <p:sp>
        <p:nvSpPr>
          <p:cNvPr id="4" name="Slide Number Placeholder 3"/>
          <p:cNvSpPr>
            <a:spLocks noGrp="1"/>
          </p:cNvSpPr>
          <p:nvPr>
            <p:ph type="sldNum" sz="quarter" idx="5"/>
          </p:nvPr>
        </p:nvSpPr>
        <p:spPr/>
        <p:txBody>
          <a:bodyPr/>
          <a:lstStyle/>
          <a:p>
            <a:pPr defTabSz="458748">
              <a:defRPr/>
            </a:pPr>
            <a:fld id="{3A5D03AA-67DA-44DB-AE48-26AE19E9DC65}" type="slidenum">
              <a:rPr lang="en-US" sz="1200">
                <a:solidFill>
                  <a:prstClr val="black"/>
                </a:solidFill>
                <a:latin typeface="Calibri"/>
              </a:rPr>
              <a:pPr defTabSz="458748">
                <a:defRPr/>
              </a:pPr>
              <a:t>133</a:t>
            </a:fld>
            <a:endParaRPr lang="en-US" sz="1200">
              <a:solidFill>
                <a:prstClr val="black"/>
              </a:solidFill>
              <a:latin typeface="Calibri"/>
            </a:endParaRPr>
          </a:p>
        </p:txBody>
      </p:sp>
    </p:spTree>
    <p:extLst>
      <p:ext uri="{BB962C8B-B14F-4D97-AF65-F5344CB8AC3E}">
        <p14:creationId xmlns:p14="http://schemas.microsoft.com/office/powerpoint/2010/main" val="124213736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pocket guide for a generic debrief is available in the debrief toolkit on the NCPS website. Debrief facilitators can use this guide to structure their debriefs to achieve psychological safety, sensemaking, team reflexivity, and ultimately system improvement. </a:t>
            </a:r>
          </a:p>
          <a:p>
            <a:r>
              <a:rPr lang="en-US" dirty="0"/>
              <a:t>Let’s put structure and context together by using the pocket guide, which Dr. Nailon sent you yesterday via email. </a:t>
            </a:r>
          </a:p>
          <a:p>
            <a:r>
              <a:rPr lang="en-US" dirty="0"/>
              <a:t>At the beginning of the debrief, start by reviewing the objectives. </a:t>
            </a:r>
          </a:p>
          <a:p>
            <a:r>
              <a:rPr lang="en-US" dirty="0"/>
              <a:t>&gt; Create psychological safety by establishing the ground rules, listening, seeking the facts, calling on the team member with least status first, avoiding judgment, asking why to facilitate sensemaking, summarizing what was learned and thanking all team members for their participation.</a:t>
            </a:r>
          </a:p>
          <a:p>
            <a:r>
              <a:rPr lang="en-US" dirty="0"/>
              <a:t>&gt; Now, the facilitator is ready to start the debrief: Here is a short scenario...</a:t>
            </a:r>
          </a:p>
          <a:p>
            <a:r>
              <a:rPr lang="en-US" dirty="0"/>
              <a:t>Facilitator says: “We want to better understand what happened when we were short two CNAs today, why it happened, and how we can improve.”</a:t>
            </a:r>
          </a:p>
          <a:p>
            <a:r>
              <a:rPr lang="en-US" dirty="0"/>
              <a:t>Facilitator asks a CNA: “Jennie, what happened from your perspective?” Jennie says: “I didn’t get vitals done because I was over-whelmed answering call lights.” </a:t>
            </a:r>
          </a:p>
          <a:p>
            <a:r>
              <a:rPr lang="en-US" dirty="0"/>
              <a:t>Facilitator asks, John, a nurse: “What was different this time?” John says: “I was busy admitting two patients and didn’t notice Jennie was overwhelmed.” </a:t>
            </a:r>
          </a:p>
          <a:p>
            <a:r>
              <a:rPr lang="en-US" dirty="0"/>
              <a:t>Facilitators asks the team: “Why didn’t we notice Jennie was overwhelmed? How could we have prevented this?” Susie, a nurse, says: “We were all just focused on getting our own work done.”</a:t>
            </a:r>
          </a:p>
          <a:p>
            <a:r>
              <a:rPr lang="en-US" dirty="0"/>
              <a:t>Facilitator asks: “Do we need to change what we do when we are short-staffed? Jennie says: “The CNAs need to be able to ask for help.” Another nurse says: “Yes, we can take our own patients’ vital signs when we are short CNAs.”</a:t>
            </a:r>
          </a:p>
          <a:p>
            <a:r>
              <a:rPr lang="en-US" dirty="0"/>
              <a:t>Facilitators asks: “How can we be sure that an overwhelmed team member gets help?”  John says, “anyone who is overwhelmed should feel free to call a quick huddle.”</a:t>
            </a:r>
          </a:p>
          <a:p>
            <a:r>
              <a:rPr lang="en-US" dirty="0"/>
              <a:t>Facilitator summarizes: “going forward, when we are short CNAs, nurses will take their own vitals signs so the remaining CNAs can focus on call lights. And I will call a mid-morning and mid-afternoon huddle to check on work-loads so team members can ask for help. But, remember, anyone can call a huddle if you are over-whelmed and patient safety is at stake. Thank you for your participation and your honest answers. I’ll share what we learned here with other charge nurses and the QI team that coordinates debriefs. Finally, the facilitator completes the debrief log for her unit. This log is a very short form that identifies this event as a coordination error and that the lessons learned were the need to clarify nurse roles and call more frequent huddles when a unit is short staffed. </a:t>
            </a:r>
          </a:p>
          <a:p>
            <a:r>
              <a:rPr lang="en-US" dirty="0"/>
              <a:t>&gt;Note that the facilitator should be able to recognize whether errors made were at the individual level and/or the organizational level such, which include coordination and system errors. If you correctly diagnose the problem—the type of error—it is easier to plant the fix.  We’ll discuss these error types shortly.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5D03AA-67DA-44DB-AE48-26AE19E9D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2817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there is evidence that debriefs improve organizational resilience.... A systematic review of 36 studies sought to understand factors associated with resilient health care. Resilience refers to a system’s ability to manage complexity and changing conditions; especially in complex systems that include people and technology. Resilience requires the ability to anticipate (like planning during a brief), monitor and respond to changes (like adjusting during a huddle), and learn (</a:t>
            </a:r>
            <a:r>
              <a:rPr lang="en-US" dirty="0" err="1"/>
              <a:t>ike</a:t>
            </a:r>
            <a:r>
              <a:rPr lang="en-US" dirty="0"/>
              <a:t> reviewing performance during a debrief). The following factors contributed to resilience:</a:t>
            </a:r>
          </a:p>
          <a:p>
            <a:r>
              <a:rPr lang="en-US" dirty="0"/>
              <a:t>&gt; Read the factors using the laser pointer. </a:t>
            </a:r>
          </a:p>
          <a:p>
            <a:r>
              <a:rPr lang="en-US" dirty="0"/>
              <a:t>The authors concluded that Implementing briefs, huddles, and debriefs are key strategies to improve organizational resilience in response to internal and external challenges. </a:t>
            </a:r>
          </a:p>
        </p:txBody>
      </p:sp>
      <p:sp>
        <p:nvSpPr>
          <p:cNvPr id="4" name="Slide Number Placeholder 3"/>
          <p:cNvSpPr>
            <a:spLocks noGrp="1"/>
          </p:cNvSpPr>
          <p:nvPr>
            <p:ph type="sldNum" sz="quarter" idx="5"/>
          </p:nvPr>
        </p:nvSpPr>
        <p:spPr/>
        <p:txBody>
          <a:bodyPr lIns="88728" tIns="44364" rIns="88728" bIns="44364"/>
          <a:lstStyle/>
          <a:p>
            <a:pPr defTabSz="917378"/>
            <a:fld id="{3A5D03AA-67DA-44DB-AE48-26AE19E9DC65}" type="slidenum">
              <a:rPr lang="en-US">
                <a:solidFill>
                  <a:srgbClr val="000000"/>
                </a:solidFill>
              </a:rPr>
              <a:pPr defTabSz="917378"/>
              <a:t>135</a:t>
            </a:fld>
            <a:endParaRPr lang="en-US">
              <a:solidFill>
                <a:srgbClr val="000000"/>
              </a:solidFill>
            </a:endParaRPr>
          </a:p>
        </p:txBody>
      </p:sp>
    </p:spTree>
    <p:extLst>
      <p:ext uri="{BB962C8B-B14F-4D97-AF65-F5344CB8AC3E}">
        <p14:creationId xmlns:p14="http://schemas.microsoft.com/office/powerpoint/2010/main" val="9791193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5D03AA-67DA-44DB-AE48-26AE19E9D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8214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these are the tools we plan to include in the toolkit. If there is something else you would like to see, let us know.</a:t>
            </a:r>
          </a:p>
          <a:p>
            <a:r>
              <a:rPr lang="en-US" dirty="0"/>
              <a:t>The toolkit will be up by June 9.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5D03AA-67DA-44DB-AE48-26AE19E9D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08439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139</a:t>
            </a:fld>
            <a:endParaRPr lang="en-US"/>
          </a:p>
        </p:txBody>
      </p:sp>
    </p:spTree>
    <p:extLst>
      <p:ext uri="{BB962C8B-B14F-4D97-AF65-F5344CB8AC3E}">
        <p14:creationId xmlns:p14="http://schemas.microsoft.com/office/powerpoint/2010/main" val="227346835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Actual SEs are reportable to TJC per their policy…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is reportable to state?</a:t>
            </a:r>
          </a:p>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141</a:t>
            </a:fld>
            <a:endParaRPr lang="en-US"/>
          </a:p>
        </p:txBody>
      </p:sp>
    </p:spTree>
    <p:extLst>
      <p:ext uri="{BB962C8B-B14F-4D97-AF65-F5344CB8AC3E}">
        <p14:creationId xmlns:p14="http://schemas.microsoft.com/office/powerpoint/2010/main" val="248108516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why did it happen, and what can be done to prevent it from happening again?</a:t>
            </a:r>
          </a:p>
        </p:txBody>
      </p:sp>
      <p:sp>
        <p:nvSpPr>
          <p:cNvPr id="4" name="Slide Number Placeholder 3"/>
          <p:cNvSpPr>
            <a:spLocks noGrp="1"/>
          </p:cNvSpPr>
          <p:nvPr>
            <p:ph type="sldNum" sz="quarter" idx="10"/>
          </p:nvPr>
        </p:nvSpPr>
        <p:spPr/>
        <p:txBody>
          <a:bodyPr/>
          <a:lstStyle/>
          <a:p>
            <a:pPr defTabSz="458748">
              <a:defRPr/>
            </a:pPr>
            <a:fld id="{886DBB56-FF0B-4093-95FA-14939CDC5577}" type="slidenum">
              <a:rPr lang="en-US" sz="1200">
                <a:solidFill>
                  <a:prstClr val="black"/>
                </a:solidFill>
                <a:latin typeface="Calibri" panose="020F0502020204030204"/>
              </a:rPr>
              <a:pPr defTabSz="458748">
                <a:defRPr/>
              </a:pPr>
              <a:t>142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0266361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F45178ED-D89E-4915-80A3-1B2CFA438E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44" eaLnBrk="0" hangingPunct="0">
              <a:spcBef>
                <a:spcPct val="30000"/>
              </a:spcBef>
              <a:defRPr sz="1200">
                <a:solidFill>
                  <a:schemeClr val="tx1"/>
                </a:solidFill>
                <a:latin typeface="Arial" panose="020B0604020202020204" pitchFamily="34" charset="0"/>
              </a:defRPr>
            </a:lvl1pPr>
            <a:lvl2pPr marL="759666" indent="-292179" defTabSz="939844" eaLnBrk="0" hangingPunct="0">
              <a:spcBef>
                <a:spcPct val="30000"/>
              </a:spcBef>
              <a:defRPr sz="1200">
                <a:solidFill>
                  <a:schemeClr val="tx1"/>
                </a:solidFill>
                <a:latin typeface="Arial" panose="020B0604020202020204" pitchFamily="34" charset="0"/>
              </a:defRPr>
            </a:lvl2pPr>
            <a:lvl3pPr marL="1168718" indent="-233744" defTabSz="939844" eaLnBrk="0" hangingPunct="0">
              <a:spcBef>
                <a:spcPct val="30000"/>
              </a:spcBef>
              <a:defRPr sz="1200">
                <a:solidFill>
                  <a:schemeClr val="tx1"/>
                </a:solidFill>
                <a:latin typeface="Arial" panose="020B0604020202020204" pitchFamily="34" charset="0"/>
              </a:defRPr>
            </a:lvl3pPr>
            <a:lvl4pPr marL="1636205" indent="-233744" defTabSz="939844" eaLnBrk="0" hangingPunct="0">
              <a:spcBef>
                <a:spcPct val="30000"/>
              </a:spcBef>
              <a:defRPr sz="1200">
                <a:solidFill>
                  <a:schemeClr val="tx1"/>
                </a:solidFill>
                <a:latin typeface="Arial" panose="020B0604020202020204" pitchFamily="34" charset="0"/>
              </a:defRPr>
            </a:lvl4pPr>
            <a:lvl5pPr marL="2103692" indent="-233744" defTabSz="939844" eaLnBrk="0" hangingPunct="0">
              <a:spcBef>
                <a:spcPct val="30000"/>
              </a:spcBef>
              <a:defRPr sz="1200">
                <a:solidFill>
                  <a:schemeClr val="tx1"/>
                </a:solidFill>
                <a:latin typeface="Arial" panose="020B0604020202020204" pitchFamily="34" charset="0"/>
              </a:defRPr>
            </a:lvl5pPr>
            <a:lvl6pPr marL="2571179" indent="-233744" defTabSz="939844" eaLnBrk="0" fontAlgn="base" hangingPunct="0">
              <a:spcBef>
                <a:spcPct val="30000"/>
              </a:spcBef>
              <a:spcAft>
                <a:spcPct val="0"/>
              </a:spcAft>
              <a:defRPr sz="1200">
                <a:solidFill>
                  <a:schemeClr val="tx1"/>
                </a:solidFill>
                <a:latin typeface="Arial" panose="020B0604020202020204" pitchFamily="34" charset="0"/>
              </a:defRPr>
            </a:lvl6pPr>
            <a:lvl7pPr marL="3038666" indent="-233744" defTabSz="939844" eaLnBrk="0" fontAlgn="base" hangingPunct="0">
              <a:spcBef>
                <a:spcPct val="30000"/>
              </a:spcBef>
              <a:spcAft>
                <a:spcPct val="0"/>
              </a:spcAft>
              <a:defRPr sz="1200">
                <a:solidFill>
                  <a:schemeClr val="tx1"/>
                </a:solidFill>
                <a:latin typeface="Arial" panose="020B0604020202020204" pitchFamily="34" charset="0"/>
              </a:defRPr>
            </a:lvl7pPr>
            <a:lvl8pPr marL="3506153" indent="-233744" defTabSz="939844" eaLnBrk="0" fontAlgn="base" hangingPunct="0">
              <a:spcBef>
                <a:spcPct val="30000"/>
              </a:spcBef>
              <a:spcAft>
                <a:spcPct val="0"/>
              </a:spcAft>
              <a:defRPr sz="1200">
                <a:solidFill>
                  <a:schemeClr val="tx1"/>
                </a:solidFill>
                <a:latin typeface="Arial" panose="020B0604020202020204" pitchFamily="34" charset="0"/>
              </a:defRPr>
            </a:lvl8pPr>
            <a:lvl9pPr marL="3973640" indent="-233744" defTabSz="939844"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A01D49C-B285-41E4-9038-F3AAD44A8FD4}" type="slidenum">
              <a:rPr lang="en-US" altLang="en-US"/>
              <a:pPr eaLnBrk="1" hangingPunct="1">
                <a:spcBef>
                  <a:spcPct val="0"/>
                </a:spcBef>
              </a:pPr>
              <a:t>143</a:t>
            </a:fld>
            <a:endParaRPr lang="en-US" altLang="en-US"/>
          </a:p>
        </p:txBody>
      </p:sp>
      <p:sp>
        <p:nvSpPr>
          <p:cNvPr id="96259" name="Rectangle 2">
            <a:extLst>
              <a:ext uri="{FF2B5EF4-FFF2-40B4-BE49-F238E27FC236}">
                <a16:creationId xmlns:a16="http://schemas.microsoft.com/office/drawing/2014/main" id="{A9F05E9B-AA2E-46E8-9C85-C36CAAF166C7}"/>
              </a:ext>
            </a:extLst>
          </p:cNvPr>
          <p:cNvSpPr>
            <a:spLocks noGrp="1" noRot="1" noChangeAspect="1" noChangeArrowheads="1" noTextEdit="1"/>
          </p:cNvSpPr>
          <p:nvPr>
            <p:ph type="sldImg"/>
          </p:nvPr>
        </p:nvSpPr>
        <p:spPr>
          <a:xfrm>
            <a:off x="1238250" y="709613"/>
            <a:ext cx="4733925" cy="3549650"/>
          </a:xfrm>
          <a:ln/>
        </p:spPr>
      </p:sp>
      <p:sp>
        <p:nvSpPr>
          <p:cNvPr id="96260" name="Rectangle 3">
            <a:extLst>
              <a:ext uri="{FF2B5EF4-FFF2-40B4-BE49-F238E27FC236}">
                <a16:creationId xmlns:a16="http://schemas.microsoft.com/office/drawing/2014/main" id="{7F319D2F-7C0A-4B69-86BE-2DF7915937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latin typeface="Arial" panose="020B0604020202020204" pitchFamily="34" charset="0"/>
              </a:rPr>
              <a:t>You do not want someone facilitating the conversation  that comes to the table with the idea of “we already know what happened and I already have started fixing the problem”</a:t>
            </a:r>
          </a:p>
          <a:p>
            <a:pPr marL="227251" indent="-227251"/>
            <a:r>
              <a:rPr lang="en-US" altLang="en-US" dirty="0">
                <a:latin typeface="Arial" panose="020B0604020202020204" pitchFamily="34" charset="0"/>
              </a:rPr>
              <a:t>- Ideally the facilitator is not an administrator or director.  A peer is great.  QI director is great.  Someone who is process oriented and able to keep self and others on task.  They must have the ability to look at the whole process and not be narrowly focused on one or two issues.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Blade the 13 y/o black pug cared for by Drew, the 9 year old boy.</a:t>
            </a:r>
          </a:p>
        </p:txBody>
      </p:sp>
      <p:sp>
        <p:nvSpPr>
          <p:cNvPr id="4" name="Slide Number Placeholder 3"/>
          <p:cNvSpPr>
            <a:spLocks noGrp="1"/>
          </p:cNvSpPr>
          <p:nvPr>
            <p:ph type="sldNum" sz="quarter" idx="5"/>
          </p:nvPr>
        </p:nvSpPr>
        <p:spPr/>
        <p:txBody>
          <a:bodyPr/>
          <a:lstStyle/>
          <a:p>
            <a:fld id="{274ED727-8A40-BB4B-A404-BA89C1FAE5F3}" type="slidenum">
              <a:rPr lang="en-US" smtClean="0"/>
              <a:t>14</a:t>
            </a:fld>
            <a:endParaRPr lang="en-US"/>
          </a:p>
        </p:txBody>
      </p:sp>
    </p:spTree>
    <p:extLst>
      <p:ext uri="{BB962C8B-B14F-4D97-AF65-F5344CB8AC3E}">
        <p14:creationId xmlns:p14="http://schemas.microsoft.com/office/powerpoint/2010/main" val="170798522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144</a:t>
            </a:fld>
            <a:endParaRPr lang="en-US"/>
          </a:p>
        </p:txBody>
      </p:sp>
    </p:spTree>
    <p:extLst>
      <p:ext uri="{BB962C8B-B14F-4D97-AF65-F5344CB8AC3E}">
        <p14:creationId xmlns:p14="http://schemas.microsoft.com/office/powerpoint/2010/main" val="10098498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274ED727-8A40-BB4B-A404-BA89C1FAE5F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145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2582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D3A04B78-D879-4736-AA9C-246D8B181D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28" eaLnBrk="0" hangingPunct="0">
              <a:spcBef>
                <a:spcPct val="30000"/>
              </a:spcBef>
              <a:defRPr sz="1200">
                <a:solidFill>
                  <a:schemeClr val="tx1"/>
                </a:solidFill>
                <a:latin typeface="Arial" panose="020B0604020202020204" pitchFamily="34" charset="0"/>
              </a:defRPr>
            </a:lvl1pPr>
            <a:lvl2pPr marL="762240" indent="-293168" defTabSz="943028" eaLnBrk="0" hangingPunct="0">
              <a:spcBef>
                <a:spcPct val="30000"/>
              </a:spcBef>
              <a:defRPr sz="1200">
                <a:solidFill>
                  <a:schemeClr val="tx1"/>
                </a:solidFill>
                <a:latin typeface="Arial" panose="020B0604020202020204" pitchFamily="34" charset="0"/>
              </a:defRPr>
            </a:lvl2pPr>
            <a:lvl3pPr marL="1172679" indent="-234537" defTabSz="943028" eaLnBrk="0" hangingPunct="0">
              <a:spcBef>
                <a:spcPct val="30000"/>
              </a:spcBef>
              <a:defRPr sz="1200">
                <a:solidFill>
                  <a:schemeClr val="tx1"/>
                </a:solidFill>
                <a:latin typeface="Arial" panose="020B0604020202020204" pitchFamily="34" charset="0"/>
              </a:defRPr>
            </a:lvl3pPr>
            <a:lvl4pPr marL="1641749" indent="-234537" defTabSz="943028" eaLnBrk="0" hangingPunct="0">
              <a:spcBef>
                <a:spcPct val="30000"/>
              </a:spcBef>
              <a:defRPr sz="1200">
                <a:solidFill>
                  <a:schemeClr val="tx1"/>
                </a:solidFill>
                <a:latin typeface="Arial" panose="020B0604020202020204" pitchFamily="34" charset="0"/>
              </a:defRPr>
            </a:lvl4pPr>
            <a:lvl5pPr marL="2110820" indent="-234537" defTabSz="943028" eaLnBrk="0" hangingPunct="0">
              <a:spcBef>
                <a:spcPct val="30000"/>
              </a:spcBef>
              <a:defRPr sz="1200">
                <a:solidFill>
                  <a:schemeClr val="tx1"/>
                </a:solidFill>
                <a:latin typeface="Arial" panose="020B0604020202020204" pitchFamily="34" charset="0"/>
              </a:defRPr>
            </a:lvl5pPr>
            <a:lvl6pPr marL="2579891" indent="-234537" defTabSz="943028" eaLnBrk="0" fontAlgn="base" hangingPunct="0">
              <a:spcBef>
                <a:spcPct val="30000"/>
              </a:spcBef>
              <a:spcAft>
                <a:spcPct val="0"/>
              </a:spcAft>
              <a:defRPr sz="1200">
                <a:solidFill>
                  <a:schemeClr val="tx1"/>
                </a:solidFill>
                <a:latin typeface="Arial" panose="020B0604020202020204" pitchFamily="34" charset="0"/>
              </a:defRPr>
            </a:lvl6pPr>
            <a:lvl7pPr marL="3048961" indent="-234537" defTabSz="943028" eaLnBrk="0" fontAlgn="base" hangingPunct="0">
              <a:spcBef>
                <a:spcPct val="30000"/>
              </a:spcBef>
              <a:spcAft>
                <a:spcPct val="0"/>
              </a:spcAft>
              <a:defRPr sz="1200">
                <a:solidFill>
                  <a:schemeClr val="tx1"/>
                </a:solidFill>
                <a:latin typeface="Arial" panose="020B0604020202020204" pitchFamily="34" charset="0"/>
              </a:defRPr>
            </a:lvl7pPr>
            <a:lvl8pPr marL="3518034" indent="-234537" defTabSz="943028" eaLnBrk="0" fontAlgn="base" hangingPunct="0">
              <a:spcBef>
                <a:spcPct val="30000"/>
              </a:spcBef>
              <a:spcAft>
                <a:spcPct val="0"/>
              </a:spcAft>
              <a:defRPr sz="1200">
                <a:solidFill>
                  <a:schemeClr val="tx1"/>
                </a:solidFill>
                <a:latin typeface="Arial" panose="020B0604020202020204" pitchFamily="34" charset="0"/>
              </a:defRPr>
            </a:lvl8pPr>
            <a:lvl9pPr marL="3987104" indent="-234537" defTabSz="94302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defRPr/>
            </a:pPr>
            <a:fld id="{73AEFC09-06EA-4456-BCAE-64A931690360}" type="slidenum">
              <a:rPr lang="en-US" altLang="en-US">
                <a:solidFill>
                  <a:prstClr val="black"/>
                </a:solidFill>
              </a:rPr>
              <a:pPr eaLnBrk="1" hangingPunct="1">
                <a:spcBef>
                  <a:spcPct val="0"/>
                </a:spcBef>
                <a:defRPr/>
              </a:pPr>
              <a:t>147</a:t>
            </a:fld>
            <a:endParaRPr lang="en-US" altLang="en-US">
              <a:solidFill>
                <a:prstClr val="black"/>
              </a:solidFill>
            </a:endParaRPr>
          </a:p>
        </p:txBody>
      </p:sp>
      <p:sp>
        <p:nvSpPr>
          <p:cNvPr id="111619" name="Rectangle 2">
            <a:extLst>
              <a:ext uri="{FF2B5EF4-FFF2-40B4-BE49-F238E27FC236}">
                <a16:creationId xmlns:a16="http://schemas.microsoft.com/office/drawing/2014/main" id="{1F364340-E2B9-4BB1-9E8D-6D8A497FCEB5}"/>
              </a:ext>
            </a:extLst>
          </p:cNvPr>
          <p:cNvSpPr>
            <a:spLocks noGrp="1" noRot="1" noChangeAspect="1" noChangeArrowheads="1" noTextEdit="1"/>
          </p:cNvSpPr>
          <p:nvPr>
            <p:ph type="sldImg"/>
          </p:nvPr>
        </p:nvSpPr>
        <p:spPr>
          <a:xfrm>
            <a:off x="1257300" y="711200"/>
            <a:ext cx="4740275" cy="3554413"/>
          </a:xfrm>
          <a:ln/>
        </p:spPr>
      </p:sp>
      <p:sp>
        <p:nvSpPr>
          <p:cNvPr id="111620" name="Rectangle 3">
            <a:extLst>
              <a:ext uri="{FF2B5EF4-FFF2-40B4-BE49-F238E27FC236}">
                <a16:creationId xmlns:a16="http://schemas.microsoft.com/office/drawing/2014/main" id="{8835F62F-6956-4871-A4DA-E33B48F6F2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AT</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CA6CC5C-FDE1-462F-8253-F7DC4FA7A6F1}"/>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4DCED534-C209-439B-AA58-BE81250C94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AT</a:t>
            </a:r>
          </a:p>
          <a:p>
            <a:endParaRPr lang="en-US" altLang="en-US">
              <a:latin typeface="Arial" panose="020B0604020202020204" pitchFamily="34" charset="0"/>
            </a:endParaRPr>
          </a:p>
        </p:txBody>
      </p:sp>
      <p:sp>
        <p:nvSpPr>
          <p:cNvPr id="112644" name="Slide Number Placeholder 3">
            <a:extLst>
              <a:ext uri="{FF2B5EF4-FFF2-40B4-BE49-F238E27FC236}">
                <a16:creationId xmlns:a16="http://schemas.microsoft.com/office/drawing/2014/main" id="{E8132B59-B92A-4C39-A79C-0A847E9FD6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28" eaLnBrk="0" hangingPunct="0">
              <a:spcBef>
                <a:spcPct val="30000"/>
              </a:spcBef>
              <a:defRPr sz="1200">
                <a:solidFill>
                  <a:schemeClr val="tx1"/>
                </a:solidFill>
                <a:latin typeface="Arial" panose="020B0604020202020204" pitchFamily="34" charset="0"/>
              </a:defRPr>
            </a:lvl1pPr>
            <a:lvl2pPr marL="762240" indent="-293168" defTabSz="943028" eaLnBrk="0" hangingPunct="0">
              <a:spcBef>
                <a:spcPct val="30000"/>
              </a:spcBef>
              <a:defRPr sz="1200">
                <a:solidFill>
                  <a:schemeClr val="tx1"/>
                </a:solidFill>
                <a:latin typeface="Arial" panose="020B0604020202020204" pitchFamily="34" charset="0"/>
              </a:defRPr>
            </a:lvl2pPr>
            <a:lvl3pPr marL="1172679" indent="-234537" defTabSz="943028" eaLnBrk="0" hangingPunct="0">
              <a:spcBef>
                <a:spcPct val="30000"/>
              </a:spcBef>
              <a:defRPr sz="1200">
                <a:solidFill>
                  <a:schemeClr val="tx1"/>
                </a:solidFill>
                <a:latin typeface="Arial" panose="020B0604020202020204" pitchFamily="34" charset="0"/>
              </a:defRPr>
            </a:lvl3pPr>
            <a:lvl4pPr marL="1641749" indent="-234537" defTabSz="943028" eaLnBrk="0" hangingPunct="0">
              <a:spcBef>
                <a:spcPct val="30000"/>
              </a:spcBef>
              <a:defRPr sz="1200">
                <a:solidFill>
                  <a:schemeClr val="tx1"/>
                </a:solidFill>
                <a:latin typeface="Arial" panose="020B0604020202020204" pitchFamily="34" charset="0"/>
              </a:defRPr>
            </a:lvl4pPr>
            <a:lvl5pPr marL="2110820" indent="-234537" defTabSz="943028" eaLnBrk="0" hangingPunct="0">
              <a:spcBef>
                <a:spcPct val="30000"/>
              </a:spcBef>
              <a:defRPr sz="1200">
                <a:solidFill>
                  <a:schemeClr val="tx1"/>
                </a:solidFill>
                <a:latin typeface="Arial" panose="020B0604020202020204" pitchFamily="34" charset="0"/>
              </a:defRPr>
            </a:lvl5pPr>
            <a:lvl6pPr marL="2579891" indent="-234537" defTabSz="943028" eaLnBrk="0" fontAlgn="base" hangingPunct="0">
              <a:spcBef>
                <a:spcPct val="30000"/>
              </a:spcBef>
              <a:spcAft>
                <a:spcPct val="0"/>
              </a:spcAft>
              <a:defRPr sz="1200">
                <a:solidFill>
                  <a:schemeClr val="tx1"/>
                </a:solidFill>
                <a:latin typeface="Arial" panose="020B0604020202020204" pitchFamily="34" charset="0"/>
              </a:defRPr>
            </a:lvl6pPr>
            <a:lvl7pPr marL="3048961" indent="-234537" defTabSz="943028" eaLnBrk="0" fontAlgn="base" hangingPunct="0">
              <a:spcBef>
                <a:spcPct val="30000"/>
              </a:spcBef>
              <a:spcAft>
                <a:spcPct val="0"/>
              </a:spcAft>
              <a:defRPr sz="1200">
                <a:solidFill>
                  <a:schemeClr val="tx1"/>
                </a:solidFill>
                <a:latin typeface="Arial" panose="020B0604020202020204" pitchFamily="34" charset="0"/>
              </a:defRPr>
            </a:lvl7pPr>
            <a:lvl8pPr marL="3518034" indent="-234537" defTabSz="943028" eaLnBrk="0" fontAlgn="base" hangingPunct="0">
              <a:spcBef>
                <a:spcPct val="30000"/>
              </a:spcBef>
              <a:spcAft>
                <a:spcPct val="0"/>
              </a:spcAft>
              <a:defRPr sz="1200">
                <a:solidFill>
                  <a:schemeClr val="tx1"/>
                </a:solidFill>
                <a:latin typeface="Arial" panose="020B0604020202020204" pitchFamily="34" charset="0"/>
              </a:defRPr>
            </a:lvl8pPr>
            <a:lvl9pPr marL="3987104" indent="-234537" defTabSz="94302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defRPr/>
            </a:pPr>
            <a:fld id="{B03DBB8E-06F5-4B6C-9050-71684E105B7A}" type="slidenum">
              <a:rPr lang="en-US" altLang="en-US">
                <a:solidFill>
                  <a:prstClr val="black"/>
                </a:solidFill>
              </a:rPr>
              <a:pPr eaLnBrk="1" hangingPunct="1">
                <a:spcBef>
                  <a:spcPct val="0"/>
                </a:spcBef>
                <a:defRPr/>
              </a:pPr>
              <a:t>148</a:t>
            </a:fld>
            <a:endParaRPr lang="en-US" altLang="en-US">
              <a:solidFill>
                <a:prstClr val="black"/>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CA6CC5C-FDE1-462F-8253-F7DC4FA7A6F1}"/>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4DCED534-C209-439B-AA58-BE81250C94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AT</a:t>
            </a:r>
          </a:p>
          <a:p>
            <a:endParaRPr lang="en-US" altLang="en-US">
              <a:latin typeface="Arial" panose="020B0604020202020204" pitchFamily="34" charset="0"/>
            </a:endParaRPr>
          </a:p>
        </p:txBody>
      </p:sp>
      <p:sp>
        <p:nvSpPr>
          <p:cNvPr id="112644" name="Slide Number Placeholder 3">
            <a:extLst>
              <a:ext uri="{FF2B5EF4-FFF2-40B4-BE49-F238E27FC236}">
                <a16:creationId xmlns:a16="http://schemas.microsoft.com/office/drawing/2014/main" id="{E8132B59-B92A-4C39-A79C-0A847E9FD6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28" eaLnBrk="0" hangingPunct="0">
              <a:spcBef>
                <a:spcPct val="30000"/>
              </a:spcBef>
              <a:defRPr sz="1200">
                <a:solidFill>
                  <a:schemeClr val="tx1"/>
                </a:solidFill>
                <a:latin typeface="Arial" panose="020B0604020202020204" pitchFamily="34" charset="0"/>
              </a:defRPr>
            </a:lvl1pPr>
            <a:lvl2pPr marL="762240" indent="-293168" defTabSz="943028" eaLnBrk="0" hangingPunct="0">
              <a:spcBef>
                <a:spcPct val="30000"/>
              </a:spcBef>
              <a:defRPr sz="1200">
                <a:solidFill>
                  <a:schemeClr val="tx1"/>
                </a:solidFill>
                <a:latin typeface="Arial" panose="020B0604020202020204" pitchFamily="34" charset="0"/>
              </a:defRPr>
            </a:lvl2pPr>
            <a:lvl3pPr marL="1172679" indent="-234537" defTabSz="943028" eaLnBrk="0" hangingPunct="0">
              <a:spcBef>
                <a:spcPct val="30000"/>
              </a:spcBef>
              <a:defRPr sz="1200">
                <a:solidFill>
                  <a:schemeClr val="tx1"/>
                </a:solidFill>
                <a:latin typeface="Arial" panose="020B0604020202020204" pitchFamily="34" charset="0"/>
              </a:defRPr>
            </a:lvl3pPr>
            <a:lvl4pPr marL="1641749" indent="-234537" defTabSz="943028" eaLnBrk="0" hangingPunct="0">
              <a:spcBef>
                <a:spcPct val="30000"/>
              </a:spcBef>
              <a:defRPr sz="1200">
                <a:solidFill>
                  <a:schemeClr val="tx1"/>
                </a:solidFill>
                <a:latin typeface="Arial" panose="020B0604020202020204" pitchFamily="34" charset="0"/>
              </a:defRPr>
            </a:lvl4pPr>
            <a:lvl5pPr marL="2110820" indent="-234537" defTabSz="943028" eaLnBrk="0" hangingPunct="0">
              <a:spcBef>
                <a:spcPct val="30000"/>
              </a:spcBef>
              <a:defRPr sz="1200">
                <a:solidFill>
                  <a:schemeClr val="tx1"/>
                </a:solidFill>
                <a:latin typeface="Arial" panose="020B0604020202020204" pitchFamily="34" charset="0"/>
              </a:defRPr>
            </a:lvl5pPr>
            <a:lvl6pPr marL="2579891" indent="-234537" defTabSz="943028" eaLnBrk="0" fontAlgn="base" hangingPunct="0">
              <a:spcBef>
                <a:spcPct val="30000"/>
              </a:spcBef>
              <a:spcAft>
                <a:spcPct val="0"/>
              </a:spcAft>
              <a:defRPr sz="1200">
                <a:solidFill>
                  <a:schemeClr val="tx1"/>
                </a:solidFill>
                <a:latin typeface="Arial" panose="020B0604020202020204" pitchFamily="34" charset="0"/>
              </a:defRPr>
            </a:lvl6pPr>
            <a:lvl7pPr marL="3048961" indent="-234537" defTabSz="943028" eaLnBrk="0" fontAlgn="base" hangingPunct="0">
              <a:spcBef>
                <a:spcPct val="30000"/>
              </a:spcBef>
              <a:spcAft>
                <a:spcPct val="0"/>
              </a:spcAft>
              <a:defRPr sz="1200">
                <a:solidFill>
                  <a:schemeClr val="tx1"/>
                </a:solidFill>
                <a:latin typeface="Arial" panose="020B0604020202020204" pitchFamily="34" charset="0"/>
              </a:defRPr>
            </a:lvl7pPr>
            <a:lvl8pPr marL="3518034" indent="-234537" defTabSz="943028" eaLnBrk="0" fontAlgn="base" hangingPunct="0">
              <a:spcBef>
                <a:spcPct val="30000"/>
              </a:spcBef>
              <a:spcAft>
                <a:spcPct val="0"/>
              </a:spcAft>
              <a:defRPr sz="1200">
                <a:solidFill>
                  <a:schemeClr val="tx1"/>
                </a:solidFill>
                <a:latin typeface="Arial" panose="020B0604020202020204" pitchFamily="34" charset="0"/>
              </a:defRPr>
            </a:lvl8pPr>
            <a:lvl9pPr marL="3987104" indent="-234537" defTabSz="94302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43028" rtl="0" eaLnBrk="1" fontAlgn="auto" latinLnBrk="0" hangingPunct="1">
              <a:lnSpc>
                <a:spcPct val="100000"/>
              </a:lnSpc>
              <a:spcBef>
                <a:spcPct val="0"/>
              </a:spcBef>
              <a:spcAft>
                <a:spcPts val="0"/>
              </a:spcAft>
              <a:buClrTx/>
              <a:buSzTx/>
              <a:buFontTx/>
              <a:buNone/>
              <a:tabLst/>
              <a:defRPr/>
            </a:pPr>
            <a:fld id="{B03DBB8E-06F5-4B6C-9050-71684E105B7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3028" rtl="0" eaLnBrk="1" fontAlgn="auto" latinLnBrk="0" hangingPunct="1">
                <a:lnSpc>
                  <a:spcPct val="100000"/>
                </a:lnSpc>
                <a:spcBef>
                  <a:spcPct val="0"/>
                </a:spcBef>
                <a:spcAft>
                  <a:spcPts val="0"/>
                </a:spcAft>
                <a:buClrTx/>
                <a:buSzTx/>
                <a:buFontTx/>
                <a:buNone/>
                <a:tabLst/>
                <a:defRPr/>
              </a:pPr>
              <a:t>149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620652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CA6CC5C-FDE1-462F-8253-F7DC4FA7A6F1}"/>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4DCED534-C209-439B-AA58-BE81250C94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AT</a:t>
            </a:r>
          </a:p>
          <a:p>
            <a:endParaRPr lang="en-US" altLang="en-US">
              <a:latin typeface="Arial" panose="020B0604020202020204" pitchFamily="34" charset="0"/>
            </a:endParaRPr>
          </a:p>
        </p:txBody>
      </p:sp>
      <p:sp>
        <p:nvSpPr>
          <p:cNvPr id="112644" name="Slide Number Placeholder 3">
            <a:extLst>
              <a:ext uri="{FF2B5EF4-FFF2-40B4-BE49-F238E27FC236}">
                <a16:creationId xmlns:a16="http://schemas.microsoft.com/office/drawing/2014/main" id="{E8132B59-B92A-4C39-A79C-0A847E9FD6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28" eaLnBrk="0" hangingPunct="0">
              <a:spcBef>
                <a:spcPct val="30000"/>
              </a:spcBef>
              <a:defRPr sz="1200">
                <a:solidFill>
                  <a:schemeClr val="tx1"/>
                </a:solidFill>
                <a:latin typeface="Arial" panose="020B0604020202020204" pitchFamily="34" charset="0"/>
              </a:defRPr>
            </a:lvl1pPr>
            <a:lvl2pPr marL="762240" indent="-293168" defTabSz="943028" eaLnBrk="0" hangingPunct="0">
              <a:spcBef>
                <a:spcPct val="30000"/>
              </a:spcBef>
              <a:defRPr sz="1200">
                <a:solidFill>
                  <a:schemeClr val="tx1"/>
                </a:solidFill>
                <a:latin typeface="Arial" panose="020B0604020202020204" pitchFamily="34" charset="0"/>
              </a:defRPr>
            </a:lvl2pPr>
            <a:lvl3pPr marL="1172679" indent="-234537" defTabSz="943028" eaLnBrk="0" hangingPunct="0">
              <a:spcBef>
                <a:spcPct val="30000"/>
              </a:spcBef>
              <a:defRPr sz="1200">
                <a:solidFill>
                  <a:schemeClr val="tx1"/>
                </a:solidFill>
                <a:latin typeface="Arial" panose="020B0604020202020204" pitchFamily="34" charset="0"/>
              </a:defRPr>
            </a:lvl3pPr>
            <a:lvl4pPr marL="1641749" indent="-234537" defTabSz="943028" eaLnBrk="0" hangingPunct="0">
              <a:spcBef>
                <a:spcPct val="30000"/>
              </a:spcBef>
              <a:defRPr sz="1200">
                <a:solidFill>
                  <a:schemeClr val="tx1"/>
                </a:solidFill>
                <a:latin typeface="Arial" panose="020B0604020202020204" pitchFamily="34" charset="0"/>
              </a:defRPr>
            </a:lvl4pPr>
            <a:lvl5pPr marL="2110820" indent="-234537" defTabSz="943028" eaLnBrk="0" hangingPunct="0">
              <a:spcBef>
                <a:spcPct val="30000"/>
              </a:spcBef>
              <a:defRPr sz="1200">
                <a:solidFill>
                  <a:schemeClr val="tx1"/>
                </a:solidFill>
                <a:latin typeface="Arial" panose="020B0604020202020204" pitchFamily="34" charset="0"/>
              </a:defRPr>
            </a:lvl5pPr>
            <a:lvl6pPr marL="2579891" indent="-234537" defTabSz="943028" eaLnBrk="0" fontAlgn="base" hangingPunct="0">
              <a:spcBef>
                <a:spcPct val="30000"/>
              </a:spcBef>
              <a:spcAft>
                <a:spcPct val="0"/>
              </a:spcAft>
              <a:defRPr sz="1200">
                <a:solidFill>
                  <a:schemeClr val="tx1"/>
                </a:solidFill>
                <a:latin typeface="Arial" panose="020B0604020202020204" pitchFamily="34" charset="0"/>
              </a:defRPr>
            </a:lvl6pPr>
            <a:lvl7pPr marL="3048961" indent="-234537" defTabSz="943028" eaLnBrk="0" fontAlgn="base" hangingPunct="0">
              <a:spcBef>
                <a:spcPct val="30000"/>
              </a:spcBef>
              <a:spcAft>
                <a:spcPct val="0"/>
              </a:spcAft>
              <a:defRPr sz="1200">
                <a:solidFill>
                  <a:schemeClr val="tx1"/>
                </a:solidFill>
                <a:latin typeface="Arial" panose="020B0604020202020204" pitchFamily="34" charset="0"/>
              </a:defRPr>
            </a:lvl7pPr>
            <a:lvl8pPr marL="3518034" indent="-234537" defTabSz="943028" eaLnBrk="0" fontAlgn="base" hangingPunct="0">
              <a:spcBef>
                <a:spcPct val="30000"/>
              </a:spcBef>
              <a:spcAft>
                <a:spcPct val="0"/>
              </a:spcAft>
              <a:defRPr sz="1200">
                <a:solidFill>
                  <a:schemeClr val="tx1"/>
                </a:solidFill>
                <a:latin typeface="Arial" panose="020B0604020202020204" pitchFamily="34" charset="0"/>
              </a:defRPr>
            </a:lvl8pPr>
            <a:lvl9pPr marL="3987104" indent="-234537" defTabSz="94302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43028" rtl="0" eaLnBrk="1" fontAlgn="auto" latinLnBrk="0" hangingPunct="1">
              <a:lnSpc>
                <a:spcPct val="100000"/>
              </a:lnSpc>
              <a:spcBef>
                <a:spcPct val="0"/>
              </a:spcBef>
              <a:spcAft>
                <a:spcPts val="0"/>
              </a:spcAft>
              <a:buClrTx/>
              <a:buSzTx/>
              <a:buFontTx/>
              <a:buNone/>
              <a:tabLst/>
              <a:defRPr/>
            </a:pPr>
            <a:fld id="{B03DBB8E-06F5-4B6C-9050-71684E105B7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3028" rtl="0" eaLnBrk="1" fontAlgn="auto" latinLnBrk="0" hangingPunct="1">
                <a:lnSpc>
                  <a:spcPct val="100000"/>
                </a:lnSpc>
                <a:spcBef>
                  <a:spcPct val="0"/>
                </a:spcBef>
                <a:spcAft>
                  <a:spcPts val="0"/>
                </a:spcAft>
                <a:buClrTx/>
                <a:buSzTx/>
                <a:buFontTx/>
                <a:buNone/>
                <a:tabLst/>
                <a:defRPr/>
              </a:pPr>
              <a:t>150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41027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CA6CC5C-FDE1-462F-8253-F7DC4FA7A6F1}"/>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4DCED534-C209-439B-AA58-BE81250C94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AT</a:t>
            </a:r>
          </a:p>
          <a:p>
            <a:endParaRPr lang="en-US" altLang="en-US" dirty="0">
              <a:latin typeface="Arial" panose="020B0604020202020204" pitchFamily="34" charset="0"/>
            </a:endParaRPr>
          </a:p>
        </p:txBody>
      </p:sp>
      <p:sp>
        <p:nvSpPr>
          <p:cNvPr id="112644" name="Slide Number Placeholder 3">
            <a:extLst>
              <a:ext uri="{FF2B5EF4-FFF2-40B4-BE49-F238E27FC236}">
                <a16:creationId xmlns:a16="http://schemas.microsoft.com/office/drawing/2014/main" id="{E8132B59-B92A-4C39-A79C-0A847E9FD6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028" eaLnBrk="0" hangingPunct="0">
              <a:spcBef>
                <a:spcPct val="30000"/>
              </a:spcBef>
              <a:defRPr sz="1200">
                <a:solidFill>
                  <a:schemeClr val="tx1"/>
                </a:solidFill>
                <a:latin typeface="Arial" panose="020B0604020202020204" pitchFamily="34" charset="0"/>
              </a:defRPr>
            </a:lvl1pPr>
            <a:lvl2pPr marL="762240" indent="-293168" defTabSz="943028" eaLnBrk="0" hangingPunct="0">
              <a:spcBef>
                <a:spcPct val="30000"/>
              </a:spcBef>
              <a:defRPr sz="1200">
                <a:solidFill>
                  <a:schemeClr val="tx1"/>
                </a:solidFill>
                <a:latin typeface="Arial" panose="020B0604020202020204" pitchFamily="34" charset="0"/>
              </a:defRPr>
            </a:lvl2pPr>
            <a:lvl3pPr marL="1172679" indent="-234537" defTabSz="943028" eaLnBrk="0" hangingPunct="0">
              <a:spcBef>
                <a:spcPct val="30000"/>
              </a:spcBef>
              <a:defRPr sz="1200">
                <a:solidFill>
                  <a:schemeClr val="tx1"/>
                </a:solidFill>
                <a:latin typeface="Arial" panose="020B0604020202020204" pitchFamily="34" charset="0"/>
              </a:defRPr>
            </a:lvl3pPr>
            <a:lvl4pPr marL="1641749" indent="-234537" defTabSz="943028" eaLnBrk="0" hangingPunct="0">
              <a:spcBef>
                <a:spcPct val="30000"/>
              </a:spcBef>
              <a:defRPr sz="1200">
                <a:solidFill>
                  <a:schemeClr val="tx1"/>
                </a:solidFill>
                <a:latin typeface="Arial" panose="020B0604020202020204" pitchFamily="34" charset="0"/>
              </a:defRPr>
            </a:lvl4pPr>
            <a:lvl5pPr marL="2110820" indent="-234537" defTabSz="943028" eaLnBrk="0" hangingPunct="0">
              <a:spcBef>
                <a:spcPct val="30000"/>
              </a:spcBef>
              <a:defRPr sz="1200">
                <a:solidFill>
                  <a:schemeClr val="tx1"/>
                </a:solidFill>
                <a:latin typeface="Arial" panose="020B0604020202020204" pitchFamily="34" charset="0"/>
              </a:defRPr>
            </a:lvl5pPr>
            <a:lvl6pPr marL="2579891" indent="-234537" defTabSz="943028" eaLnBrk="0" fontAlgn="base" hangingPunct="0">
              <a:spcBef>
                <a:spcPct val="30000"/>
              </a:spcBef>
              <a:spcAft>
                <a:spcPct val="0"/>
              </a:spcAft>
              <a:defRPr sz="1200">
                <a:solidFill>
                  <a:schemeClr val="tx1"/>
                </a:solidFill>
                <a:latin typeface="Arial" panose="020B0604020202020204" pitchFamily="34" charset="0"/>
              </a:defRPr>
            </a:lvl6pPr>
            <a:lvl7pPr marL="3048961" indent="-234537" defTabSz="943028" eaLnBrk="0" fontAlgn="base" hangingPunct="0">
              <a:spcBef>
                <a:spcPct val="30000"/>
              </a:spcBef>
              <a:spcAft>
                <a:spcPct val="0"/>
              </a:spcAft>
              <a:defRPr sz="1200">
                <a:solidFill>
                  <a:schemeClr val="tx1"/>
                </a:solidFill>
                <a:latin typeface="Arial" panose="020B0604020202020204" pitchFamily="34" charset="0"/>
              </a:defRPr>
            </a:lvl7pPr>
            <a:lvl8pPr marL="3518034" indent="-234537" defTabSz="943028" eaLnBrk="0" fontAlgn="base" hangingPunct="0">
              <a:spcBef>
                <a:spcPct val="30000"/>
              </a:spcBef>
              <a:spcAft>
                <a:spcPct val="0"/>
              </a:spcAft>
              <a:defRPr sz="1200">
                <a:solidFill>
                  <a:schemeClr val="tx1"/>
                </a:solidFill>
                <a:latin typeface="Arial" panose="020B0604020202020204" pitchFamily="34" charset="0"/>
              </a:defRPr>
            </a:lvl8pPr>
            <a:lvl9pPr marL="3987104" indent="-234537" defTabSz="943028"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43028" rtl="0" eaLnBrk="1" fontAlgn="auto" latinLnBrk="0" hangingPunct="1">
              <a:lnSpc>
                <a:spcPct val="100000"/>
              </a:lnSpc>
              <a:spcBef>
                <a:spcPct val="0"/>
              </a:spcBef>
              <a:spcAft>
                <a:spcPts val="0"/>
              </a:spcAft>
              <a:buClrTx/>
              <a:buSzTx/>
              <a:buFontTx/>
              <a:buNone/>
              <a:tabLst/>
              <a:defRPr/>
            </a:pPr>
            <a:fld id="{B03DBB8E-06F5-4B6C-9050-71684E105B7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3028" rtl="0" eaLnBrk="1" fontAlgn="auto" latinLnBrk="0" hangingPunct="1">
                <a:lnSpc>
                  <a:spcPct val="100000"/>
                </a:lnSpc>
                <a:spcBef>
                  <a:spcPct val="0"/>
                </a:spcBef>
                <a:spcAft>
                  <a:spcPts val="0"/>
                </a:spcAft>
                <a:buClrTx/>
                <a:buSzTx/>
                <a:buFontTx/>
                <a:buNone/>
                <a:tabLst/>
                <a:defRPr/>
              </a:pPr>
              <a:t>151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64983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152</a:t>
            </a:fld>
            <a:endParaRPr lang="en-US"/>
          </a:p>
        </p:txBody>
      </p:sp>
    </p:spTree>
    <p:extLst>
      <p:ext uri="{BB962C8B-B14F-4D97-AF65-F5344CB8AC3E}">
        <p14:creationId xmlns:p14="http://schemas.microsoft.com/office/powerpoint/2010/main" val="4720571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4225326" y="9162263"/>
            <a:ext cx="3233614" cy="48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46" tIns="47922" rIns="95846" bIns="47922" anchor="b"/>
          <a:lstStyle>
            <a:lvl1pPr eaLnBrk="0" hangingPunct="0">
              <a:defRPr sz="1000">
                <a:solidFill>
                  <a:schemeClr val="bg1"/>
                </a:solidFill>
                <a:latin typeface="Arial" pitchFamily="34" charset="0"/>
              </a:defRPr>
            </a:lvl1pPr>
            <a:lvl2pPr marL="742950" indent="-285750" eaLnBrk="0" hangingPunct="0">
              <a:defRPr sz="1000">
                <a:solidFill>
                  <a:schemeClr val="bg1"/>
                </a:solidFill>
                <a:latin typeface="Arial" pitchFamily="34" charset="0"/>
              </a:defRPr>
            </a:lvl2pPr>
            <a:lvl3pPr marL="1143000" indent="-228600" eaLnBrk="0" hangingPunct="0">
              <a:defRPr sz="1000">
                <a:solidFill>
                  <a:schemeClr val="bg1"/>
                </a:solidFill>
                <a:latin typeface="Arial" pitchFamily="34" charset="0"/>
              </a:defRPr>
            </a:lvl3pPr>
            <a:lvl4pPr marL="1600200" indent="-228600" eaLnBrk="0" hangingPunct="0">
              <a:defRPr sz="1000">
                <a:solidFill>
                  <a:schemeClr val="bg1"/>
                </a:solidFill>
                <a:latin typeface="Arial" pitchFamily="34" charset="0"/>
              </a:defRPr>
            </a:lvl4pPr>
            <a:lvl5pPr marL="2057400" indent="-228600" eaLnBrk="0" hangingPunct="0">
              <a:defRPr sz="1000">
                <a:solidFill>
                  <a:schemeClr val="bg1"/>
                </a:solidFill>
                <a:latin typeface="Arial" pitchFamily="34" charset="0"/>
              </a:defRPr>
            </a:lvl5pPr>
            <a:lvl6pPr marL="2514600" indent="-228600" eaLnBrk="0" fontAlgn="base" hangingPunct="0">
              <a:spcBef>
                <a:spcPct val="0"/>
              </a:spcBef>
              <a:spcAft>
                <a:spcPct val="0"/>
              </a:spcAft>
              <a:defRPr sz="1000">
                <a:solidFill>
                  <a:schemeClr val="bg1"/>
                </a:solidFill>
                <a:latin typeface="Arial" pitchFamily="34" charset="0"/>
              </a:defRPr>
            </a:lvl6pPr>
            <a:lvl7pPr marL="2971800" indent="-228600" eaLnBrk="0" fontAlgn="base" hangingPunct="0">
              <a:spcBef>
                <a:spcPct val="0"/>
              </a:spcBef>
              <a:spcAft>
                <a:spcPct val="0"/>
              </a:spcAft>
              <a:defRPr sz="1000">
                <a:solidFill>
                  <a:schemeClr val="bg1"/>
                </a:solidFill>
                <a:latin typeface="Arial" pitchFamily="34" charset="0"/>
              </a:defRPr>
            </a:lvl7pPr>
            <a:lvl8pPr marL="3429000" indent="-228600" eaLnBrk="0" fontAlgn="base" hangingPunct="0">
              <a:spcBef>
                <a:spcPct val="0"/>
              </a:spcBef>
              <a:spcAft>
                <a:spcPct val="0"/>
              </a:spcAft>
              <a:defRPr sz="1000">
                <a:solidFill>
                  <a:schemeClr val="bg1"/>
                </a:solidFill>
                <a:latin typeface="Arial" pitchFamily="34" charset="0"/>
              </a:defRPr>
            </a:lvl8pPr>
            <a:lvl9pPr marL="3886200" indent="-228600" eaLnBrk="0" fontAlgn="base" hangingPunct="0">
              <a:spcBef>
                <a:spcPct val="0"/>
              </a:spcBef>
              <a:spcAft>
                <a:spcPct val="0"/>
              </a:spcAft>
              <a:defRPr sz="1000">
                <a:solidFill>
                  <a:schemeClr val="bg1"/>
                </a:solidFill>
                <a:latin typeface="Arial" pitchFamily="34" charset="0"/>
              </a:defRPr>
            </a:lvl9pPr>
          </a:lstStyle>
          <a:p>
            <a:pPr algn="r" defTabSz="914268" eaLnBrk="1" hangingPunct="1">
              <a:defRPr/>
            </a:pPr>
            <a:fld id="{010D38D4-427A-4C93-9CEE-A6C0F0BEDBAF}" type="slidenum">
              <a:rPr lang="en-US" altLang="en-US" sz="1300">
                <a:solidFill>
                  <a:prstClr val="black"/>
                </a:solidFill>
              </a:rPr>
              <a:pPr algn="r" defTabSz="914268" eaLnBrk="1" hangingPunct="1">
                <a:defRPr/>
              </a:pPr>
              <a:t>153</a:t>
            </a:fld>
            <a:endParaRPr lang="en-US" altLang="en-US" sz="1300">
              <a:solidFill>
                <a:prstClr val="black"/>
              </a:solidFill>
            </a:endParaRPr>
          </a:p>
        </p:txBody>
      </p:sp>
      <p:sp>
        <p:nvSpPr>
          <p:cNvPr id="93187" name="Rectangle 2"/>
          <p:cNvSpPr>
            <a:spLocks noGrp="1" noRot="1" noChangeAspect="1" noChangeArrowheads="1" noTextEdit="1"/>
          </p:cNvSpPr>
          <p:nvPr>
            <p:ph type="sldImg"/>
          </p:nvPr>
        </p:nvSpPr>
        <p:spPr>
          <a:xfrm>
            <a:off x="1320800" y="722313"/>
            <a:ext cx="4824413" cy="3617912"/>
          </a:xfrm>
          <a:ln/>
        </p:spPr>
      </p:sp>
      <p:sp>
        <p:nvSpPr>
          <p:cNvPr id="93188" name="Rectangle 3"/>
          <p:cNvSpPr>
            <a:spLocks noGrp="1" noChangeArrowheads="1"/>
          </p:cNvSpPr>
          <p:nvPr>
            <p:ph type="body" idx="1"/>
          </p:nvPr>
        </p:nvSpPr>
        <p:spPr>
          <a:xfrm>
            <a:off x="746742" y="4583604"/>
            <a:ext cx="5968838" cy="43430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46" tIns="47922" rIns="95846" bIns="47922">
            <a:normAutofit fontScale="92500" lnSpcReduction="20000"/>
          </a:bodyPr>
          <a:lstStyle/>
          <a:p>
            <a:pPr eaLnBrk="1" hangingPunct="1"/>
            <a:r>
              <a:rPr lang="en-US" altLang="en-US" dirty="0">
                <a:latin typeface="Arial" pitchFamily="34" charset="0"/>
              </a:rPr>
              <a:t>Based upon James Reason’s work, there are four key components of a culture of safety. First, reporting practices must be supported by an atmosphere of trust and a culture that seeks to establish a shared accountability between management and individual employees. Management is accountable for the role system design may play in adverse events, and individuals are accountable for the role behavioral choices may play.  Reporting and just cultures support behaviors that establish a flexible/teamwork culture--open communication, situation monitoring, seeking and offering task assistance, and advocating  for patients. Reporting, just, and flexible cultures support the use of tools such as root cause analysis and process mapping that enable organizations to learn from their experience. As Reason indicates, it is the deliberate engineering of interactions between the practices of reporting, just, flexible, and learning cultures that results in a safe, informed culture. </a:t>
            </a:r>
          </a:p>
          <a:p>
            <a:pPr eaLnBrk="1" hangingPunct="1"/>
            <a:r>
              <a:rPr lang="en-US" altLang="en-US" dirty="0">
                <a:latin typeface="Arial" pitchFamily="34" charset="0"/>
              </a:rPr>
              <a:t>Reporting</a:t>
            </a:r>
          </a:p>
          <a:p>
            <a:pPr eaLnBrk="1" hangingPunct="1"/>
            <a:r>
              <a:rPr lang="en-US" altLang="en-US" dirty="0">
                <a:latin typeface="Arial" pitchFamily="34" charset="0"/>
              </a:rPr>
              <a:t>“Any safety information system depends crucially on the willing participation of the workforce, the people in direct contact with the hazards. To achieve this, it is necessary to implement a </a:t>
            </a:r>
            <a:r>
              <a:rPr lang="en-US" altLang="en-US" i="1" dirty="0">
                <a:latin typeface="Arial" pitchFamily="34" charset="0"/>
              </a:rPr>
              <a:t>reporting culture—</a:t>
            </a:r>
            <a:r>
              <a:rPr lang="en-US" altLang="en-US" dirty="0">
                <a:latin typeface="Arial" pitchFamily="34" charset="0"/>
              </a:rPr>
              <a:t>an organization in which people are prepared to report their errors and near-misses.”</a:t>
            </a:r>
          </a:p>
          <a:p>
            <a:pPr eaLnBrk="1" hangingPunct="1"/>
            <a:r>
              <a:rPr lang="en-US" altLang="en-US" dirty="0">
                <a:latin typeface="Arial" pitchFamily="34" charset="0"/>
              </a:rPr>
              <a:t>Just</a:t>
            </a:r>
          </a:p>
          <a:p>
            <a:pPr eaLnBrk="1" hangingPunct="1"/>
            <a:r>
              <a:rPr lang="en-US" altLang="en-US" dirty="0">
                <a:latin typeface="Arial" pitchFamily="34" charset="0"/>
              </a:rPr>
              <a:t>“What is needed is a </a:t>
            </a:r>
            <a:r>
              <a:rPr lang="en-US" altLang="en-US" i="1" dirty="0">
                <a:latin typeface="Arial" pitchFamily="34" charset="0"/>
              </a:rPr>
              <a:t>just culture</a:t>
            </a:r>
            <a:r>
              <a:rPr lang="en-US" altLang="en-US" dirty="0">
                <a:latin typeface="Arial" pitchFamily="34" charset="0"/>
              </a:rPr>
              <a:t>, an atmosphere of trust in which people are encouraged, even rewarded, for providing essential safety-related information—but in which they are also clear about where the line must be drawn between acceptable and unacceptable behavior.”</a:t>
            </a:r>
            <a:endParaRPr lang="en-US" altLang="en-US" b="1" dirty="0">
              <a:latin typeface="Arial" pitchFamily="34" charset="0"/>
            </a:endParaRPr>
          </a:p>
          <a:p>
            <a:pPr eaLnBrk="1" hangingPunct="1"/>
            <a:r>
              <a:rPr lang="en-US" altLang="en-US" dirty="0">
                <a:latin typeface="Arial" pitchFamily="34" charset="0"/>
              </a:rPr>
              <a:t>Flexible</a:t>
            </a:r>
          </a:p>
          <a:p>
            <a:pPr eaLnBrk="1" hangingPunct="1"/>
            <a:r>
              <a:rPr lang="en-US" altLang="en-US" dirty="0">
                <a:latin typeface="Arial" pitchFamily="34" charset="0"/>
              </a:rPr>
              <a:t>“A </a:t>
            </a:r>
            <a:r>
              <a:rPr lang="en-US" altLang="en-US" i="1" dirty="0">
                <a:latin typeface="Arial" pitchFamily="34" charset="0"/>
              </a:rPr>
              <a:t>flexible culture</a:t>
            </a:r>
            <a:r>
              <a:rPr lang="en-US" altLang="en-US" dirty="0">
                <a:latin typeface="Arial" pitchFamily="34" charset="0"/>
              </a:rPr>
              <a:t> takes a number of forms, but in many cases it involves shifting from the conventional hierarchical mode to a flatter professional structure, where control passes to task experts on the spot, and then reverts back to the traditional bureaucratic mode once the emergency has passed.”</a:t>
            </a:r>
          </a:p>
          <a:p>
            <a:pPr eaLnBrk="1" hangingPunct="1"/>
            <a:r>
              <a:rPr lang="en-US" altLang="en-US" dirty="0">
                <a:latin typeface="Arial" pitchFamily="34" charset="0"/>
              </a:rPr>
              <a:t>Learning</a:t>
            </a:r>
          </a:p>
          <a:p>
            <a:pPr eaLnBrk="1" hangingPunct="1"/>
            <a:r>
              <a:rPr lang="en-US" altLang="en-US" dirty="0">
                <a:latin typeface="Arial" pitchFamily="34" charset="0"/>
              </a:rPr>
              <a:t>“An organization must possess a </a:t>
            </a:r>
            <a:r>
              <a:rPr lang="en-US" altLang="en-US" i="1" dirty="0">
                <a:latin typeface="Arial" pitchFamily="34" charset="0"/>
              </a:rPr>
              <a:t>learning culture—</a:t>
            </a:r>
            <a:r>
              <a:rPr lang="en-US" altLang="en-US" dirty="0">
                <a:latin typeface="Arial" pitchFamily="34" charset="0"/>
              </a:rPr>
              <a:t>the willingness and the competence to draw the right conclusions from its safety information system, and the will to implement major reforms when their need is indicated. . . In most important respects, an informed culture </a:t>
            </a:r>
            <a:r>
              <a:rPr lang="en-US" altLang="en-US" i="1" dirty="0">
                <a:latin typeface="Arial" pitchFamily="34" charset="0"/>
              </a:rPr>
              <a:t>is</a:t>
            </a:r>
            <a:r>
              <a:rPr lang="en-US" altLang="en-US" dirty="0">
                <a:latin typeface="Arial" pitchFamily="34" charset="0"/>
              </a:rPr>
              <a:t> a safety culture.” </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36241258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8">
              <a:defRPr/>
            </a:pPr>
            <a:r>
              <a:rPr lang="en-US" b="0" i="0" baseline="0" dirty="0">
                <a:latin typeface="Arial" charset="0"/>
                <a:ea typeface="Arial" charset="0"/>
                <a:cs typeface="Arial" charset="0"/>
              </a:rPr>
              <a:t>Outcomes (positive or negative)  are determined by the interaction between system design, risk we are willing to tolerate, and behavioral choices. </a:t>
            </a:r>
          </a:p>
          <a:p>
            <a:pPr defTabSz="914268">
              <a:defRPr/>
            </a:pPr>
            <a:r>
              <a:rPr lang="en-US" b="0" i="0" baseline="0" dirty="0">
                <a:latin typeface="Arial" charset="0"/>
                <a:ea typeface="Arial" charset="0"/>
                <a:cs typeface="Arial" charset="0"/>
              </a:rPr>
              <a:t>When an error happens, what is your current focus...the severity of the outcome or the system that produced the error</a:t>
            </a:r>
          </a:p>
          <a:p>
            <a:r>
              <a:rPr lang="en-US" b="0" i="0" baseline="0" dirty="0">
                <a:latin typeface="Arial" charset="0"/>
                <a:ea typeface="Arial" charset="0"/>
                <a:cs typeface="Arial" charset="0"/>
              </a:rPr>
              <a:t>This is the model you will learn to change your culture from a focus on errors as outcomes, to a focus on the structures and processes such as system design, risk, and behavioral choices that produce those outcomes A key principle is to change the organization’s focus from errors as outcomes, to an analysis of how system design, risk, and behavioral choices produces those outcomes. </a:t>
            </a:r>
          </a:p>
          <a:p>
            <a:r>
              <a:rPr lang="en-US" b="0" i="0" baseline="0" dirty="0">
                <a:latin typeface="Arial" charset="0"/>
                <a:ea typeface="Arial" charset="0"/>
                <a:cs typeface="Arial" charset="0"/>
              </a:rPr>
              <a:t>Risk = likelihood of an event x severity of the event.</a:t>
            </a:r>
          </a:p>
          <a:p>
            <a:r>
              <a:rPr lang="en-US" b="0" i="0" baseline="0" dirty="0">
                <a:latin typeface="Arial" charset="0"/>
                <a:ea typeface="Arial" charset="0"/>
                <a:cs typeface="Arial" charset="0"/>
              </a:rPr>
              <a:t>&gt;There are 5 specific skills needed to support a just culture and achieve better outcomes. Reflecting the principle of shared accountability... Managers are primarily accountable for skills .... 1,2,4,5 and employees are accountable for 3. </a:t>
            </a:r>
            <a:endParaRPr lang="en-US"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45171" rtl="0" eaLnBrk="1" fontAlgn="auto" latinLnBrk="0" hangingPunct="1">
              <a:lnSpc>
                <a:spcPct val="100000"/>
              </a:lnSpc>
              <a:spcBef>
                <a:spcPts val="0"/>
              </a:spcBef>
              <a:spcAft>
                <a:spcPts val="0"/>
              </a:spcAft>
              <a:buClrTx/>
              <a:buSzTx/>
              <a:buFontTx/>
              <a:buNone/>
              <a:tabLst/>
              <a:defRPr/>
            </a:pPr>
            <a:fld id="{274ED727-8A40-BB4B-A404-BA89C1FAE5F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5171" rtl="0" eaLnBrk="1" fontAlgn="auto" latinLnBrk="0" hangingPunct="1">
                <a:lnSpc>
                  <a:spcPct val="100000"/>
                </a:lnSpc>
                <a:spcBef>
                  <a:spcPts val="0"/>
                </a:spcBef>
                <a:spcAft>
                  <a:spcPts val="0"/>
                </a:spcAft>
                <a:buClrTx/>
                <a:buSzTx/>
                <a:buFontTx/>
                <a:buNone/>
                <a:tabLst/>
                <a:defRPr/>
              </a:pPr>
              <a:t>154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470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15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300186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pictures are better than words at describing the components of a system.</a:t>
            </a:r>
          </a:p>
          <a:p>
            <a:r>
              <a:rPr lang="en-US" dirty="0"/>
              <a:t>Briefs, huddles, and debriefs are team meetings to manage the PLAN, the shared mental model of what the team is doing!</a:t>
            </a:r>
          </a:p>
          <a:p>
            <a:r>
              <a:rPr lang="en-US" dirty="0"/>
              <a:t>&gt;In the debrief, Know the PLAN, Share the PLAN, Review the RISKS</a:t>
            </a:r>
          </a:p>
          <a:p>
            <a:r>
              <a:rPr lang="en-US" dirty="0"/>
              <a:t>&gt;In the huddle, we adjust the PLAN,</a:t>
            </a:r>
          </a:p>
          <a:p>
            <a:r>
              <a:rPr lang="en-US" dirty="0"/>
              <a:t>&gt;In the debrief, we review the PLAN, did it go as planned, if not, why not, and what will we do differently both for the individual patient and the system as a whole. </a:t>
            </a:r>
          </a:p>
          <a:p>
            <a:r>
              <a:rPr lang="en-US" dirty="0"/>
              <a:t>As the National Partnership for Maternal Safety stated in their consensus bundle on obstetric hemorrhage, “Briefs, huddles, and debriefs need to be routine... help establish a culture of safety and ensure successful implementation of safety bundles.”</a:t>
            </a:r>
          </a:p>
          <a:p>
            <a:endParaRPr lang="en-US" dirty="0"/>
          </a:p>
          <a:p>
            <a:r>
              <a:rPr lang="en-US" dirty="0" err="1"/>
              <a:t>xxxxxx</a:t>
            </a:r>
            <a:endParaRPr lang="en-US" dirty="0"/>
          </a:p>
          <a:p>
            <a:r>
              <a:rPr lang="en-US" dirty="0"/>
              <a:t>These concepts are built into the hemorrhage bundle to remind members to communicate with the entire team. As briefings and huddles become more routine, members of response teams will have more awareness of their roles and they will be better able to use available resources. Teams will learn from each event, identify and correct systems issues, and continue to grow and improve. Furthermore, it is important for birthing facilities to support a culture in which all multidisciplinary team members are able to communicate their concerns and questions regarding care of obstetric</a:t>
            </a:r>
          </a:p>
          <a:p>
            <a:r>
              <a:rPr lang="en-US" dirty="0"/>
              <a:t>emergencies.51</a:t>
            </a:r>
          </a:p>
        </p:txBody>
      </p:sp>
      <p:sp>
        <p:nvSpPr>
          <p:cNvPr id="4" name="Slide Number Placeholder 3"/>
          <p:cNvSpPr>
            <a:spLocks noGrp="1"/>
          </p:cNvSpPr>
          <p:nvPr>
            <p:ph type="sldNum" sz="quarter" idx="5"/>
          </p:nvPr>
        </p:nvSpPr>
        <p:spPr/>
        <p:txBody>
          <a:bodyPr/>
          <a:lstStyle/>
          <a:p>
            <a:pPr marL="0" marR="0" lvl="0" indent="0" algn="r" defTabSz="458748" rtl="0" eaLnBrk="1" fontAlgn="auto" latinLnBrk="0" hangingPunct="1">
              <a:lnSpc>
                <a:spcPct val="100000"/>
              </a:lnSpc>
              <a:spcBef>
                <a:spcPts val="0"/>
              </a:spcBef>
              <a:spcAft>
                <a:spcPts val="0"/>
              </a:spcAft>
              <a:buClrTx/>
              <a:buSzTx/>
              <a:buFontTx/>
              <a:buNone/>
              <a:tabLst/>
              <a:defRPr/>
            </a:pPr>
            <a:fld id="{3A5D03AA-67DA-44DB-AE48-26AE19E9DC6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8748"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6990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6DBB56-FF0B-4093-95FA-14939CDC5577}" type="slidenum">
              <a:rPr lang="en-US" smtClean="0"/>
              <a:pPr>
                <a:defRPr/>
              </a:pPr>
              <a:t>156</a:t>
            </a:fld>
            <a:endParaRPr lang="en-US"/>
          </a:p>
        </p:txBody>
      </p:sp>
    </p:spTree>
    <p:extLst>
      <p:ext uri="{BB962C8B-B14F-4D97-AF65-F5344CB8AC3E}">
        <p14:creationId xmlns:p14="http://schemas.microsoft.com/office/powerpoint/2010/main" val="36378103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1271"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271" eaLnBrk="0" fontAlgn="base" hangingPunct="0">
                <a:spcBef>
                  <a:spcPct val="0"/>
                </a:spcBef>
                <a:spcAft>
                  <a:spcPct val="0"/>
                </a:spcAft>
                <a:defRPr/>
              </a:pPr>
              <a:t>157</a:t>
            </a:fld>
            <a:endParaRPr lang="en-US" altLang="en-US" dirty="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7550731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Rogers’ bell-shaped curve graphically represents the variability in organizational and individual adoption of innovation. This curve is consistent with what we know it often requires years for an innovation to be widely adopted. </a:t>
            </a:r>
          </a:p>
        </p:txBody>
      </p:sp>
      <p:sp>
        <p:nvSpPr>
          <p:cNvPr id="89092" name="Slide Number Placeholder 3"/>
          <p:cNvSpPr>
            <a:spLocks noGrp="1"/>
          </p:cNvSpPr>
          <p:nvPr>
            <p:ph type="sldNum" sz="quarter" idx="4294967295"/>
          </p:nvPr>
        </p:nvSpPr>
        <p:spPr bwMode="auto">
          <a:xfrm>
            <a:off x="4083384" y="8989105"/>
            <a:ext cx="3124986" cy="473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5383" indent="-294379" eaLnBrk="0" hangingPunct="0">
              <a:defRPr>
                <a:solidFill>
                  <a:schemeClr val="tx1"/>
                </a:solidFill>
                <a:latin typeface="Arial" pitchFamily="34" charset="0"/>
              </a:defRPr>
            </a:lvl2pPr>
            <a:lvl3pPr marL="1177512" indent="-235500" eaLnBrk="0" hangingPunct="0">
              <a:defRPr>
                <a:solidFill>
                  <a:schemeClr val="tx1"/>
                </a:solidFill>
                <a:latin typeface="Arial" pitchFamily="34" charset="0"/>
              </a:defRPr>
            </a:lvl3pPr>
            <a:lvl4pPr marL="1648519" indent="-235500" eaLnBrk="0" hangingPunct="0">
              <a:defRPr>
                <a:solidFill>
                  <a:schemeClr val="tx1"/>
                </a:solidFill>
                <a:latin typeface="Arial" pitchFamily="34" charset="0"/>
              </a:defRPr>
            </a:lvl4pPr>
            <a:lvl5pPr marL="2119522" indent="-235500" eaLnBrk="0" hangingPunct="0">
              <a:defRPr>
                <a:solidFill>
                  <a:schemeClr val="tx1"/>
                </a:solidFill>
                <a:latin typeface="Arial" pitchFamily="34" charset="0"/>
              </a:defRPr>
            </a:lvl5pPr>
            <a:lvl6pPr marL="2590527" indent="-235500" eaLnBrk="0" fontAlgn="base" hangingPunct="0">
              <a:spcBef>
                <a:spcPct val="0"/>
              </a:spcBef>
              <a:spcAft>
                <a:spcPct val="0"/>
              </a:spcAft>
              <a:defRPr>
                <a:solidFill>
                  <a:schemeClr val="tx1"/>
                </a:solidFill>
                <a:latin typeface="Arial" pitchFamily="34" charset="0"/>
              </a:defRPr>
            </a:lvl6pPr>
            <a:lvl7pPr marL="3061535" indent="-235500" eaLnBrk="0" fontAlgn="base" hangingPunct="0">
              <a:spcBef>
                <a:spcPct val="0"/>
              </a:spcBef>
              <a:spcAft>
                <a:spcPct val="0"/>
              </a:spcAft>
              <a:defRPr>
                <a:solidFill>
                  <a:schemeClr val="tx1"/>
                </a:solidFill>
                <a:latin typeface="Arial" pitchFamily="34" charset="0"/>
              </a:defRPr>
            </a:lvl7pPr>
            <a:lvl8pPr marL="3532538" indent="-235500" eaLnBrk="0" fontAlgn="base" hangingPunct="0">
              <a:spcBef>
                <a:spcPct val="0"/>
              </a:spcBef>
              <a:spcAft>
                <a:spcPct val="0"/>
              </a:spcAft>
              <a:defRPr>
                <a:solidFill>
                  <a:schemeClr val="tx1"/>
                </a:solidFill>
                <a:latin typeface="Arial" pitchFamily="34" charset="0"/>
              </a:defRPr>
            </a:lvl8pPr>
            <a:lvl9pPr marL="4003545" indent="-235500" eaLnBrk="0" fontAlgn="base" hangingPunct="0">
              <a:spcBef>
                <a:spcPct val="0"/>
              </a:spcBef>
              <a:spcAft>
                <a:spcPct val="0"/>
              </a:spcAft>
              <a:defRPr>
                <a:solidFill>
                  <a:schemeClr val="tx1"/>
                </a:solidFill>
                <a:latin typeface="Arial" pitchFamily="34" charset="0"/>
              </a:defRPr>
            </a:lvl9pPr>
          </a:lstStyle>
          <a:p>
            <a:pPr eaLnBrk="1" hangingPunct="1"/>
            <a:fld id="{6CF907DB-0576-4393-BED8-BE506B07767B}" type="slidenum">
              <a:rPr lang="en-US" altLang="en-US">
                <a:solidFill>
                  <a:srgbClr val="000000"/>
                </a:solidFill>
              </a:rPr>
              <a:pPr eaLnBrk="1" hangingPunct="1"/>
              <a:t>158</a:t>
            </a:fld>
            <a:endParaRPr lang="en-US" altLang="en-US" dirty="0">
              <a:solidFill>
                <a:srgbClr val="000000"/>
              </a:solidFill>
            </a:endParaRPr>
          </a:p>
        </p:txBody>
      </p:sp>
    </p:spTree>
    <p:extLst>
      <p:ext uri="{BB962C8B-B14F-4D97-AF65-F5344CB8AC3E}">
        <p14:creationId xmlns:p14="http://schemas.microsoft.com/office/powerpoint/2010/main" val="41054035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b="0" dirty="0"/>
              <a:t>As Everett Rogers, author of Diffusion of Innovations, indicated, the potential adopter of an innovation must believe that the innovation:</a:t>
            </a:r>
          </a:p>
          <a:p>
            <a:pPr marL="236044" indent="-236044">
              <a:buFont typeface="+mj-lt"/>
              <a:buAutoNum type="arabicPeriod"/>
              <a:defRPr/>
            </a:pPr>
            <a:r>
              <a:rPr lang="en-US" b="0" dirty="0"/>
              <a:t>Provides a relative advantage…it is better than the old way of doing thing</a:t>
            </a:r>
          </a:p>
          <a:p>
            <a:pPr marL="236044" indent="-236044">
              <a:buFont typeface="+mj-lt"/>
              <a:buAutoNum type="arabicPeriod"/>
              <a:defRPr/>
            </a:pPr>
            <a:r>
              <a:rPr lang="en-US" b="0" dirty="0"/>
              <a:t>Is compatible with existing mission and values of the organization</a:t>
            </a:r>
          </a:p>
          <a:p>
            <a:pPr marL="236044" indent="-236044">
              <a:buFont typeface="+mj-lt"/>
              <a:buAutoNum type="arabicPeriod"/>
              <a:defRPr/>
            </a:pPr>
            <a:r>
              <a:rPr lang="en-US" b="0" dirty="0"/>
              <a:t>Is not overly complex</a:t>
            </a:r>
          </a:p>
          <a:p>
            <a:pPr marL="236044" indent="-236044">
              <a:buFont typeface="+mj-lt"/>
              <a:buAutoNum type="arabicPeriod"/>
              <a:defRPr/>
            </a:pPr>
            <a:r>
              <a:rPr lang="en-US" b="0" dirty="0"/>
              <a:t>Is trialable…staff can try out the innovation on a limited basis and learn by doing</a:t>
            </a:r>
          </a:p>
          <a:p>
            <a:pPr marL="236044" indent="-236044">
              <a:buFont typeface="+mj-lt"/>
              <a:buAutoNum type="arabicPeriod"/>
              <a:defRPr/>
            </a:pPr>
            <a:r>
              <a:rPr lang="en-US" b="0" dirty="0"/>
              <a:t>Is observable…staff observe others engaged in the change and the feedback they receive is positive</a:t>
            </a:r>
          </a:p>
          <a:p>
            <a:pPr marL="236044" indent="-236044">
              <a:buFont typeface="+mj-lt"/>
              <a:buAutoNum type="arabicPeriod"/>
              <a:defRPr/>
            </a:pPr>
            <a:endParaRPr lang="en-US" b="0" dirty="0"/>
          </a:p>
          <a:p>
            <a:pPr eaLnBrk="1" hangingPunct="1">
              <a:defRPr/>
            </a:pPr>
            <a:r>
              <a:rPr lang="en-US" b="0" dirty="0"/>
              <a:t>The components of the Just Culture program are consistent with these attributes: three ways to deliver the curriculum and an emphasis on coaching and action planning in the context of improving safety culture.</a:t>
            </a:r>
          </a:p>
        </p:txBody>
      </p:sp>
      <p:sp>
        <p:nvSpPr>
          <p:cNvPr id="91140" name="Slide Number Placeholder 3"/>
          <p:cNvSpPr>
            <a:spLocks noGrp="1"/>
          </p:cNvSpPr>
          <p:nvPr>
            <p:ph type="sldNum" sz="quarter" idx="4294967295"/>
          </p:nvPr>
        </p:nvSpPr>
        <p:spPr bwMode="auto">
          <a:xfrm>
            <a:off x="4083384" y="8989105"/>
            <a:ext cx="3124986" cy="4735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5383" indent="-294379" eaLnBrk="0" hangingPunct="0">
              <a:defRPr>
                <a:solidFill>
                  <a:schemeClr val="tx1"/>
                </a:solidFill>
                <a:latin typeface="Arial" pitchFamily="34" charset="0"/>
              </a:defRPr>
            </a:lvl2pPr>
            <a:lvl3pPr marL="1177512" indent="-235500" eaLnBrk="0" hangingPunct="0">
              <a:defRPr>
                <a:solidFill>
                  <a:schemeClr val="tx1"/>
                </a:solidFill>
                <a:latin typeface="Arial" pitchFamily="34" charset="0"/>
              </a:defRPr>
            </a:lvl3pPr>
            <a:lvl4pPr marL="1648519" indent="-235500" eaLnBrk="0" hangingPunct="0">
              <a:defRPr>
                <a:solidFill>
                  <a:schemeClr val="tx1"/>
                </a:solidFill>
                <a:latin typeface="Arial" pitchFamily="34" charset="0"/>
              </a:defRPr>
            </a:lvl4pPr>
            <a:lvl5pPr marL="2119522" indent="-235500" eaLnBrk="0" hangingPunct="0">
              <a:defRPr>
                <a:solidFill>
                  <a:schemeClr val="tx1"/>
                </a:solidFill>
                <a:latin typeface="Arial" pitchFamily="34" charset="0"/>
              </a:defRPr>
            </a:lvl5pPr>
            <a:lvl6pPr marL="2590527" indent="-235500" eaLnBrk="0" fontAlgn="base" hangingPunct="0">
              <a:spcBef>
                <a:spcPct val="0"/>
              </a:spcBef>
              <a:spcAft>
                <a:spcPct val="0"/>
              </a:spcAft>
              <a:defRPr>
                <a:solidFill>
                  <a:schemeClr val="tx1"/>
                </a:solidFill>
                <a:latin typeface="Arial" pitchFamily="34" charset="0"/>
              </a:defRPr>
            </a:lvl6pPr>
            <a:lvl7pPr marL="3061535" indent="-235500" eaLnBrk="0" fontAlgn="base" hangingPunct="0">
              <a:spcBef>
                <a:spcPct val="0"/>
              </a:spcBef>
              <a:spcAft>
                <a:spcPct val="0"/>
              </a:spcAft>
              <a:defRPr>
                <a:solidFill>
                  <a:schemeClr val="tx1"/>
                </a:solidFill>
                <a:latin typeface="Arial" pitchFamily="34" charset="0"/>
              </a:defRPr>
            </a:lvl7pPr>
            <a:lvl8pPr marL="3532538" indent="-235500" eaLnBrk="0" fontAlgn="base" hangingPunct="0">
              <a:spcBef>
                <a:spcPct val="0"/>
              </a:spcBef>
              <a:spcAft>
                <a:spcPct val="0"/>
              </a:spcAft>
              <a:defRPr>
                <a:solidFill>
                  <a:schemeClr val="tx1"/>
                </a:solidFill>
                <a:latin typeface="Arial" pitchFamily="34" charset="0"/>
              </a:defRPr>
            </a:lvl8pPr>
            <a:lvl9pPr marL="4003545" indent="-235500" eaLnBrk="0" fontAlgn="base" hangingPunct="0">
              <a:spcBef>
                <a:spcPct val="0"/>
              </a:spcBef>
              <a:spcAft>
                <a:spcPct val="0"/>
              </a:spcAft>
              <a:defRPr>
                <a:solidFill>
                  <a:schemeClr val="tx1"/>
                </a:solidFill>
                <a:latin typeface="Arial" pitchFamily="34" charset="0"/>
              </a:defRPr>
            </a:lvl9pPr>
          </a:lstStyle>
          <a:p>
            <a:pPr eaLnBrk="1" hangingPunct="1"/>
            <a:fld id="{37936FE7-E63B-4819-BAF9-E96A2256ED5F}" type="slidenum">
              <a:rPr lang="en-US" altLang="en-US">
                <a:solidFill>
                  <a:srgbClr val="000000"/>
                </a:solidFill>
              </a:rPr>
              <a:pPr eaLnBrk="1" hangingPunct="1"/>
              <a:t>159</a:t>
            </a:fld>
            <a:endParaRPr lang="en-US" altLang="en-US" dirty="0">
              <a:solidFill>
                <a:srgbClr val="000000"/>
              </a:solidFill>
            </a:endParaRPr>
          </a:p>
        </p:txBody>
      </p:sp>
    </p:spTree>
    <p:extLst>
      <p:ext uri="{BB962C8B-B14F-4D97-AF65-F5344CB8AC3E}">
        <p14:creationId xmlns:p14="http://schemas.microsoft.com/office/powerpoint/2010/main" val="24956686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5D03AA-67DA-44DB-AE48-26AE19E9D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80645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framework reveals the essential role of management support for implementing complex innovations. Our survey results revealed that there lack of buy-in from Clinical and non-clinical leaders is a barrier to implementing debriefs in NE hospitals. </a:t>
            </a:r>
          </a:p>
          <a:p>
            <a:r>
              <a:rPr lang="en-US" dirty="0"/>
              <a:t>&gt; So, at the organizational level we need to identify the need that debriefs will meet and at the individual level, we need to educate leaders about how and why debriefs work, and the evidence that exists that reveals their effectiveness. </a:t>
            </a:r>
          </a:p>
          <a:p>
            <a:pPr marL="171450" indent="-171450">
              <a:buFont typeface="Wingdings" panose="05000000000000000000" pitchFamily="2" charset="2"/>
              <a:buChar char="Ø"/>
            </a:pPr>
            <a:r>
              <a:rPr lang="en-US" dirty="0"/>
              <a:t>With management support, you will have the resources/structures you need to implement effective debriefs.  </a:t>
            </a:r>
          </a:p>
          <a:p>
            <a:pPr marL="171450" indent="-171450">
              <a:buFont typeface="Wingdings" panose="05000000000000000000" pitchFamily="2" charset="2"/>
              <a:buChar char="Ø"/>
            </a:pPr>
            <a:r>
              <a:rPr lang="en-US" dirty="0"/>
              <a:t>When debriefs are effective you confirm to individuals that they were right to support these efforts and achieve the goal of system improvement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5D03AA-67DA-44DB-AE48-26AE19E9DC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5493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unit/department leader has to decide to implement the Just Culture principles and tools and Debriefs; then receive confirmation for their choice</a:t>
            </a:r>
          </a:p>
          <a:p>
            <a:r>
              <a:rPr lang="en-US" dirty="0"/>
              <a:t>The organization must decide whether use of the Just Culture principles and tools and Debriefs is how you will improve organizational learning and resilience.</a:t>
            </a:r>
          </a:p>
          <a:p>
            <a:r>
              <a:rPr lang="en-US" dirty="0"/>
              <a:t>If these decisions are made, then the organization must:</a:t>
            </a:r>
          </a:p>
          <a:p>
            <a:r>
              <a:rPr lang="en-US" dirty="0"/>
              <a:t>Restructure the organization to support the implementation …</a:t>
            </a:r>
          </a:p>
          <a:p>
            <a:r>
              <a:rPr lang="en-US" dirty="0"/>
              <a:t>Clarify roles and responsibilities associated with the implementation…</a:t>
            </a:r>
          </a:p>
          <a:p>
            <a:r>
              <a:rPr lang="en-US" dirty="0"/>
              <a:t>Routinize Just Culture and Debriefs principles and tools by changing policy/procedure, job descriptions, performance appraisals</a:t>
            </a:r>
          </a:p>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162</a:t>
            </a:fld>
            <a:endParaRPr lang="en-US"/>
          </a:p>
        </p:txBody>
      </p:sp>
    </p:spTree>
    <p:extLst>
      <p:ext uri="{BB962C8B-B14F-4D97-AF65-F5344CB8AC3E}">
        <p14:creationId xmlns:p14="http://schemas.microsoft.com/office/powerpoint/2010/main" val="28436174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163</a:t>
            </a:fld>
            <a:endParaRPr lang="en-US" dirty="0"/>
          </a:p>
        </p:txBody>
      </p:sp>
    </p:spTree>
    <p:extLst>
      <p:ext uri="{BB962C8B-B14F-4D97-AF65-F5344CB8AC3E}">
        <p14:creationId xmlns:p14="http://schemas.microsoft.com/office/powerpoint/2010/main" val="960893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164</a:t>
            </a:fld>
            <a:endParaRPr lang="en-US" dirty="0"/>
          </a:p>
        </p:txBody>
      </p:sp>
    </p:spTree>
    <p:extLst>
      <p:ext uri="{BB962C8B-B14F-4D97-AF65-F5344CB8AC3E}">
        <p14:creationId xmlns:p14="http://schemas.microsoft.com/office/powerpoint/2010/main" val="415803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16</a:t>
            </a:fld>
            <a:endParaRPr lang="en-US"/>
          </a:p>
        </p:txBody>
      </p:sp>
    </p:spTree>
    <p:extLst>
      <p:ext uri="{BB962C8B-B14F-4D97-AF65-F5344CB8AC3E}">
        <p14:creationId xmlns:p14="http://schemas.microsoft.com/office/powerpoint/2010/main" val="1103915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17</a:t>
            </a:fld>
            <a:endParaRPr lang="en-US"/>
          </a:p>
        </p:txBody>
      </p:sp>
    </p:spTree>
    <p:extLst>
      <p:ext uri="{BB962C8B-B14F-4D97-AF65-F5344CB8AC3E}">
        <p14:creationId xmlns:p14="http://schemas.microsoft.com/office/powerpoint/2010/main" val="1142748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18</a:t>
            </a:fld>
            <a:endParaRPr lang="en-US"/>
          </a:p>
        </p:txBody>
      </p:sp>
    </p:spTree>
    <p:extLst>
      <p:ext uri="{BB962C8B-B14F-4D97-AF65-F5344CB8AC3E}">
        <p14:creationId xmlns:p14="http://schemas.microsoft.com/office/powerpoint/2010/main" val="43897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19</a:t>
            </a:fld>
            <a:endParaRPr lang="en-US"/>
          </a:p>
        </p:txBody>
      </p:sp>
    </p:spTree>
    <p:extLst>
      <p:ext uri="{BB962C8B-B14F-4D97-AF65-F5344CB8AC3E}">
        <p14:creationId xmlns:p14="http://schemas.microsoft.com/office/powerpoint/2010/main" val="11376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Marx is an engineer and attorney, who has extended James Reason’s concepts of just culture be integrating systems engineering, human factors, and the law . David Marx developed the Just Culture Company, formerly called Outcome Engenuity, that offers training programs in Just Culture and root cause analysis.</a:t>
            </a:r>
          </a:p>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2</a:t>
            </a:fld>
            <a:endParaRPr lang="en-US"/>
          </a:p>
        </p:txBody>
      </p:sp>
    </p:spTree>
    <p:extLst>
      <p:ext uri="{BB962C8B-B14F-4D97-AF65-F5344CB8AC3E}">
        <p14:creationId xmlns:p14="http://schemas.microsoft.com/office/powerpoint/2010/main" val="3607005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8">
              <a:defRPr/>
            </a:pPr>
            <a:r>
              <a:rPr lang="en-US" b="0" i="0" baseline="0" dirty="0">
                <a:latin typeface="Arial" charset="0"/>
                <a:ea typeface="Arial" charset="0"/>
                <a:cs typeface="Arial" charset="0"/>
              </a:rPr>
              <a:t>Outcomes (positive or negative)  are determined by the interaction between system design, risk we are willing to tolerate, and behavioral choices. </a:t>
            </a:r>
          </a:p>
          <a:p>
            <a:pPr defTabSz="914268">
              <a:defRPr/>
            </a:pPr>
            <a:r>
              <a:rPr lang="en-US" b="0" i="0" baseline="0" dirty="0">
                <a:latin typeface="Arial" charset="0"/>
                <a:ea typeface="Arial" charset="0"/>
                <a:cs typeface="Arial" charset="0"/>
              </a:rPr>
              <a:t>When an error happens, what is your current focus...the severity of the outcome or the system that produced the error</a:t>
            </a:r>
          </a:p>
          <a:p>
            <a:r>
              <a:rPr lang="en-US" b="0" i="0" baseline="0" dirty="0">
                <a:latin typeface="Arial" charset="0"/>
                <a:ea typeface="Arial" charset="0"/>
                <a:cs typeface="Arial" charset="0"/>
              </a:rPr>
              <a:t>This is the model you will learn to change your culture from a focus on errors as outcomes, to a focus on the structures and processes such as system design, risk, and behavioral choices that produce those outcomes A key principle is to change the organization’s focus from errors as outcomes, to an analysis of how system design, risk, and behavioral choices produces those outcomes. </a:t>
            </a:r>
          </a:p>
          <a:p>
            <a:r>
              <a:rPr lang="en-US" b="0" i="0" baseline="0" dirty="0">
                <a:latin typeface="Arial" charset="0"/>
                <a:ea typeface="Arial" charset="0"/>
                <a:cs typeface="Arial" charset="0"/>
              </a:rPr>
              <a:t>Risk = likelihood of an event x severity of the event.</a:t>
            </a:r>
          </a:p>
          <a:p>
            <a:r>
              <a:rPr lang="en-US" b="0" i="0" baseline="0" dirty="0">
                <a:latin typeface="Arial" charset="0"/>
                <a:ea typeface="Arial" charset="0"/>
                <a:cs typeface="Arial" charset="0"/>
              </a:rPr>
              <a:t>&gt;There are 5 specific skills needed to support a just culture and achieve better outcomes. Reflecting the principle of shared accountability... Managers are primarily accountable for skills .... 1,2,4,5 and employees are accountable for 3. </a:t>
            </a:r>
            <a:endParaRPr lang="en-US"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45171">
              <a:defRPr/>
            </a:pPr>
            <a:fld id="{274ED727-8A40-BB4B-A404-BA89C1FAE5F3}" type="slidenum">
              <a:rPr lang="en-US">
                <a:solidFill>
                  <a:prstClr val="black"/>
                </a:solidFill>
                <a:latin typeface="Calibri" panose="020F0502020204030204"/>
              </a:rPr>
              <a:pPr defTabSz="945171">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1429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89">
              <a:defRPr/>
            </a:pPr>
            <a:fld id="{274ED727-8A40-BB4B-A404-BA89C1FAE5F3}" type="slidenum">
              <a:rPr lang="en-US">
                <a:solidFill>
                  <a:prstClr val="black"/>
                </a:solidFill>
                <a:latin typeface="Calibri" panose="020F0502020204030204"/>
              </a:rPr>
              <a:pPr defTabSz="914389">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589485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struggle to know how to best respond to individual employee behaviors? </a:t>
            </a:r>
          </a:p>
          <a:p>
            <a:r>
              <a:rPr lang="en-US" dirty="0"/>
              <a:t>In this 3rd objective we will explore why we struggle to know how to best respond to individual employee behaviors. We’ll look at two different outcomes to the event to understand outcome/severity bias and why it complicates how we respond to individual employee behaviors?</a:t>
            </a:r>
          </a:p>
          <a:p>
            <a:endParaRPr lang="en-US" dirty="0"/>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22</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4978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a typeface="Arial" charset="0"/>
                <a:cs typeface="Arial" charset="0"/>
              </a:rPr>
              <a:t>What is outcome/severity</a:t>
            </a:r>
            <a:r>
              <a:rPr lang="en-US" b="0" i="0" baseline="0" dirty="0">
                <a:ea typeface="Arial" charset="0"/>
                <a:cs typeface="Arial" charset="0"/>
              </a:rPr>
              <a:t> bias?  </a:t>
            </a:r>
          </a:p>
          <a:p>
            <a:pPr algn="l"/>
            <a:r>
              <a:rPr lang="en-US" b="0" i="0" baseline="0" dirty="0">
                <a:ea typeface="Arial" charset="0"/>
                <a:cs typeface="Arial" charset="0"/>
              </a:rPr>
              <a:t>When leadership allows the severity of the outcome/ level of harm to drive its response to an employee’s behavioral choice and system design.</a:t>
            </a:r>
          </a:p>
          <a:p>
            <a:pPr algn="l"/>
            <a:endParaRPr lang="en-US" b="1" i="0" dirty="0">
              <a:ea typeface="Arial" charset="0"/>
              <a:cs typeface="Arial" charset="0"/>
            </a:endParaRPr>
          </a:p>
          <a:p>
            <a:pPr defTabSz="966369" eaLnBrk="0" fontAlgn="base" hangingPunct="0">
              <a:spcBef>
                <a:spcPct val="0"/>
              </a:spcBef>
              <a:spcAft>
                <a:spcPct val="0"/>
              </a:spcAft>
              <a:defRPr/>
            </a:pPr>
            <a:r>
              <a:rPr lang="en-US" dirty="0">
                <a:ea typeface="Times New Roman" charset="0"/>
                <a:cs typeface="Times New Roman" charset="0"/>
              </a:rPr>
              <a:t>Outcome bias affects us all – on individual, organizational, and even societal levels.  In the first case, punishing someone who has committed an error that causes harm might turn out to be an overreaction. Human errors are inevitable; each of us makes mistakes. </a:t>
            </a:r>
            <a:r>
              <a:rPr lang="en-US" b="1" dirty="0">
                <a:ea typeface="Times New Roman" charset="0"/>
                <a:cs typeface="Times New Roman" charset="0"/>
              </a:rPr>
              <a:t>After we’ve made a mistake </a:t>
            </a:r>
            <a:r>
              <a:rPr lang="en-US" dirty="0">
                <a:ea typeface="Times New Roman" charset="0"/>
                <a:cs typeface="Times New Roman" charset="0"/>
              </a:rPr>
              <a:t>with an adverse outcome, we usually understand the risk involved and work to make improved choices and our approach to the task in the future.</a:t>
            </a:r>
            <a:r>
              <a:rPr lang="en-US" dirty="0">
                <a:solidFill>
                  <a:prstClr val="black"/>
                </a:solidFill>
                <a:ea typeface="Times New Roman" charset="0"/>
                <a:cs typeface="Times New Roman" charset="0"/>
              </a:rPr>
              <a:t> Outcome bias can involve the following:</a:t>
            </a:r>
          </a:p>
          <a:p>
            <a:pPr marL="181194" indent="-181194" defTabSz="914170">
              <a:buFont typeface="Arial" charset="0"/>
              <a:buChar char="•"/>
              <a:defRPr/>
            </a:pPr>
            <a:r>
              <a:rPr lang="en-US" dirty="0">
                <a:solidFill>
                  <a:prstClr val="black"/>
                </a:solidFill>
                <a:ea typeface="Times New Roman" charset="0"/>
                <a:cs typeface="Times New Roman" charset="0"/>
              </a:rPr>
              <a:t>Punishing or disciplining a person simply because there was a severe outcome</a:t>
            </a:r>
          </a:p>
          <a:p>
            <a:pPr marL="181194" indent="-181194" defTabSz="914170">
              <a:buFont typeface="Arial" charset="0"/>
              <a:buChar char="•"/>
              <a:defRPr/>
            </a:pPr>
            <a:r>
              <a:rPr lang="en-US" dirty="0">
                <a:solidFill>
                  <a:prstClr val="black"/>
                </a:solidFill>
                <a:ea typeface="Times New Roman" charset="0"/>
                <a:cs typeface="Times New Roman" charset="0"/>
              </a:rPr>
              <a:t>Not addressing the behavior at all when no adverse outcome results, even though harm could have occurred in similar circumstances</a:t>
            </a:r>
          </a:p>
          <a:p>
            <a:pPr marL="181194" indent="-181194" defTabSz="914170">
              <a:buFont typeface="Arial" charset="0"/>
              <a:buChar char="•"/>
              <a:defRPr/>
            </a:pPr>
            <a:r>
              <a:rPr lang="en-US" dirty="0">
                <a:solidFill>
                  <a:prstClr val="black"/>
                </a:solidFill>
                <a:ea typeface="Times New Roman" charset="0"/>
                <a:cs typeface="Times New Roman" charset="0"/>
              </a:rPr>
              <a:t>Addressing an entire system based on one adverse outcome</a:t>
            </a:r>
          </a:p>
          <a:p>
            <a:pPr marL="181194" indent="-181194" defTabSz="914170">
              <a:buFont typeface="Arial" charset="0"/>
              <a:buChar char="•"/>
              <a:defRPr/>
            </a:pPr>
            <a:r>
              <a:rPr lang="en-US" dirty="0">
                <a:solidFill>
                  <a:prstClr val="black"/>
                </a:solidFill>
                <a:ea typeface="Times New Roman" charset="0"/>
                <a:cs typeface="Times New Roman" charset="0"/>
              </a:rPr>
              <a:t>Not addressing flawed system design that could lead to an event because nothing bad has happened…yet.  “no harm, no foul”</a:t>
            </a:r>
            <a:endParaRPr lang="en-US" dirty="0">
              <a:solidFill>
                <a:prstClr val="black"/>
              </a:solidFill>
              <a:ea typeface="Arial" charset="0"/>
              <a:cs typeface="Arial" charset="0"/>
            </a:endParaRPr>
          </a:p>
          <a:p>
            <a:r>
              <a:rPr lang="en-US" b="0" i="0" baseline="0" dirty="0">
                <a:ea typeface="Arial" charset="0"/>
                <a:cs typeface="Arial" charset="0"/>
              </a:rPr>
              <a:t>Not giving in to outcome bias will require explicit leadership from senior leaders and managers. </a:t>
            </a:r>
          </a:p>
          <a:p>
            <a:endParaRPr lang="en-US" b="1" i="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23</a:t>
            </a:fld>
            <a:endParaRPr lang="en-US"/>
          </a:p>
        </p:txBody>
      </p:sp>
    </p:spTree>
    <p:extLst>
      <p:ext uri="{BB962C8B-B14F-4D97-AF65-F5344CB8AC3E}">
        <p14:creationId xmlns:p14="http://schemas.microsoft.com/office/powerpoint/2010/main" val="2339570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D03AA-67DA-44DB-AE48-26AE19E9DC65}" type="slidenum">
              <a:rPr lang="en-US" smtClean="0"/>
              <a:t>24</a:t>
            </a:fld>
            <a:endParaRPr lang="en-US"/>
          </a:p>
        </p:txBody>
      </p:sp>
    </p:spTree>
    <p:extLst>
      <p:ext uri="{BB962C8B-B14F-4D97-AF65-F5344CB8AC3E}">
        <p14:creationId xmlns:p14="http://schemas.microsoft.com/office/powerpoint/2010/main" val="740167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D03AA-67DA-44DB-AE48-26AE19E9DC65}" type="slidenum">
              <a:rPr lang="en-US" smtClean="0"/>
              <a:t>25</a:t>
            </a:fld>
            <a:endParaRPr lang="en-US"/>
          </a:p>
        </p:txBody>
      </p:sp>
    </p:spTree>
    <p:extLst>
      <p:ext uri="{BB962C8B-B14F-4D97-AF65-F5344CB8AC3E}">
        <p14:creationId xmlns:p14="http://schemas.microsoft.com/office/powerpoint/2010/main" val="1424662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charset="0"/>
                <a:ea typeface="Arial" charset="0"/>
                <a:cs typeface="Arial" charset="0"/>
              </a:rPr>
              <a:t>Objective(s):  </a:t>
            </a:r>
            <a:r>
              <a:rPr lang="en-US" dirty="0">
                <a:latin typeface="Arial" charset="0"/>
                <a:ea typeface="Arial" charset="0"/>
                <a:cs typeface="Arial" charset="0"/>
              </a:rPr>
              <a:t>What tragic effects result from Outcome Bias.</a:t>
            </a:r>
          </a:p>
          <a:p>
            <a:endParaRPr lang="en-US" dirty="0">
              <a:latin typeface="Arial" charset="0"/>
              <a:ea typeface="Arial" charset="0"/>
              <a:cs typeface="Arial" charset="0"/>
            </a:endParaRPr>
          </a:p>
          <a:p>
            <a:r>
              <a:rPr lang="en-US" dirty="0">
                <a:ea typeface="Times New Roman" charset="0"/>
                <a:cs typeface="Times New Roman" charset="0"/>
              </a:rPr>
              <a:t>While many people will want to blame someone when something goes wrong, this is a dangerous game to play if we believe it is the best strategy for reducing the risk of future events. Overreacting can potentially cause harm to our culture by once again driving reporting of human error below the surface, so that individuals are hesitant to come forward to admit their mistakes and risky choices for fear of discipline or punishment. In this punitive environment, managers are unable to see the mistakes and risky behaviors that are hidden from view.</a:t>
            </a:r>
          </a:p>
          <a:p>
            <a:endParaRPr lang="en-US" b="1" dirty="0">
              <a:ea typeface="Times New Roman" charset="0"/>
              <a:cs typeface="Times New Roman" charset="0"/>
            </a:endParaRPr>
          </a:p>
          <a:p>
            <a:r>
              <a:rPr lang="en-US" dirty="0">
                <a:ea typeface="Times New Roman" charset="0"/>
                <a:cs typeface="Times New Roman" charset="0"/>
              </a:rPr>
              <a:t>The second form of the outcome bias is failing to take appropriate action when harm does not occur. Many organizations struggle to hold people and systems accountable consistently. Often, risky behaviors may be frowned upon, yet when nothing bad happens as a result, we are lulled into complacency, thinking that the behavior wasn’t that bad, and we move on. In other instances, we may ‘turn a blind eye’ to the behavior or even reward an employee who is getting great outcomes, while circumventing our processes and requirements. In these circumstances, we are actually reinforcing at-risk or reckless choices because no harm occurred.</a:t>
            </a:r>
          </a:p>
          <a:p>
            <a:endParaRPr lang="en-US" dirty="0">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26</a:t>
            </a:fld>
            <a:endParaRPr lang="en-US"/>
          </a:p>
        </p:txBody>
      </p:sp>
    </p:spTree>
    <p:extLst>
      <p:ext uri="{BB962C8B-B14F-4D97-AF65-F5344CB8AC3E}">
        <p14:creationId xmlns:p14="http://schemas.microsoft.com/office/powerpoint/2010/main" val="41948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14268">
              <a:defRPr/>
            </a:pPr>
            <a:fld id="{274ED727-8A40-BB4B-A404-BA89C1FAE5F3}" type="slidenum">
              <a:rPr lang="en-US">
                <a:solidFill>
                  <a:prstClr val="black"/>
                </a:solidFill>
                <a:latin typeface="Calibri" panose="020F0502020204030204"/>
              </a:rPr>
              <a:pPr defTabSz="914268">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2509709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a:latin typeface="Arial" charset="0"/>
                <a:ea typeface="Arial" charset="0"/>
                <a:cs typeface="Arial" charset="0"/>
              </a:rPr>
              <a:t>A Just Culture is neither blame free nor punitive culture; it is a system of shared accountability.</a:t>
            </a:r>
          </a:p>
          <a:p>
            <a:pPr marL="171425" indent="-171425">
              <a:buFont typeface="Wingdings" panose="05000000000000000000" pitchFamily="2" charset="2"/>
              <a:buChar char="Ø"/>
            </a:pPr>
            <a:r>
              <a:rPr lang="en-US" b="0" i="0" baseline="0" dirty="0">
                <a:latin typeface="Arial" charset="0"/>
                <a:ea typeface="Arial" charset="0"/>
                <a:cs typeface="Arial" charset="0"/>
              </a:rPr>
              <a:t>Employees and providers are accountable for Behavioral Choices Report errors</a:t>
            </a:r>
          </a:p>
          <a:p>
            <a:pPr marL="171425" indent="-171425">
              <a:buFont typeface="Wingdings" panose="05000000000000000000" pitchFamily="2" charset="2"/>
              <a:buChar char="Ø"/>
            </a:pPr>
            <a:r>
              <a:rPr lang="en-US" b="0" i="0" baseline="0" dirty="0">
                <a:latin typeface="Arial" charset="0"/>
                <a:ea typeface="Arial" charset="0"/>
                <a:cs typeface="Arial" charset="0"/>
              </a:rPr>
              <a:t>Managers and senior leaders and accountable for System Design and how they Respond to Employee Behaviors </a:t>
            </a:r>
          </a:p>
          <a:p>
            <a:endParaRPr lang="en-US" b="0" i="0" baseline="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pPr defTabSz="945171">
              <a:defRPr/>
            </a:pPr>
            <a:fld id="{274ED727-8A40-BB4B-A404-BA89C1FAE5F3}" type="slidenum">
              <a:rPr lang="en-US">
                <a:solidFill>
                  <a:prstClr val="black"/>
                </a:solidFill>
                <a:latin typeface="Calibri" panose="020F0502020204030204"/>
              </a:rPr>
              <a:pPr defTabSz="945171">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853852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accept the fact that we are all fallible. </a:t>
            </a:r>
          </a:p>
          <a:p>
            <a:r>
              <a:rPr lang="en-US" dirty="0"/>
              <a:t>In this objective we will explore how limits to human decision making result in cognitive bias, behavioral drift and errors.</a:t>
            </a:r>
          </a:p>
          <a:p>
            <a:endParaRPr lang="en-US" dirty="0"/>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29</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41481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latin typeface="Arial" charset="0"/>
                <a:ea typeface="Arial" charset="0"/>
                <a:cs typeface="Arial" charset="0"/>
              </a:rPr>
              <a:t>Objective(s):</a:t>
            </a:r>
            <a:r>
              <a:rPr lang="en-US" b="0" i="0" baseline="0" dirty="0">
                <a:latin typeface="Arial" charset="0"/>
                <a:ea typeface="Arial" charset="0"/>
                <a:cs typeface="Arial" charset="0"/>
              </a:rPr>
              <a:t>  Establish the flow of the day and the goal of our time together.</a:t>
            </a:r>
          </a:p>
          <a:p>
            <a:endParaRPr lang="en-US" b="1" i="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3</a:t>
            </a:fld>
            <a:endParaRPr lang="en-US"/>
          </a:p>
        </p:txBody>
      </p:sp>
    </p:spTree>
    <p:extLst>
      <p:ext uri="{BB962C8B-B14F-4D97-AF65-F5344CB8AC3E}">
        <p14:creationId xmlns:p14="http://schemas.microsoft.com/office/powerpoint/2010/main" val="1464426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Introduction to the P.I.D.A. Model (Perception, Interpretation, Decision, Action)…how we perceive what is going on around us, interpret the signals and make a decision as to how to respond. </a:t>
            </a:r>
          </a:p>
          <a:p>
            <a:endParaRPr lang="en-US" b="1" i="0" baseline="0" dirty="0">
              <a:latin typeface="Arial" charset="0"/>
              <a:ea typeface="Arial" charset="0"/>
              <a:cs typeface="Arial" charset="0"/>
            </a:endParaRPr>
          </a:p>
          <a:p>
            <a:pPr defTabSz="934772">
              <a:defRPr/>
            </a:pPr>
            <a:r>
              <a:rPr lang="en-US" b="1" i="0" baseline="0" dirty="0">
                <a:latin typeface="Arial" charset="0"/>
                <a:ea typeface="Arial" charset="0"/>
                <a:cs typeface="Arial" charset="0"/>
              </a:rPr>
              <a:t>Guidance to Instructor(s):  </a:t>
            </a:r>
            <a:r>
              <a:rPr lang="en-US" b="0" i="0" baseline="0" dirty="0">
                <a:latin typeface="Arial" charset="0"/>
                <a:ea typeface="Arial" charset="0"/>
                <a:cs typeface="Arial" charset="0"/>
              </a:rPr>
              <a:t>Guidance on how to put yourself in someone else’s shoes and determine intentions.  This will be revisited in the Reasonable Person Standard and when using the Algorithm. Teach the process first…1. passive through 5 senses, 2. standard interpretation is practical problem solving; then “is this risky?” 3. Decision regarding level of mental effort: do I need conscious effort; if not, I can be on auto pilot; 4. Take action</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Because there are four steps in the PIDA process, we can improve system design at each step of the process: 1. increase information, 2. ensure we consider level of risk, 3. identify when we need to think slow (</a:t>
            </a:r>
            <a:r>
              <a:rPr lang="en-US" b="0" i="0" baseline="0" dirty="0" err="1">
                <a:latin typeface="Arial" charset="0"/>
                <a:ea typeface="Arial" charset="0"/>
                <a:cs typeface="Arial" charset="0"/>
              </a:rPr>
              <a:t>eg</a:t>
            </a:r>
            <a:r>
              <a:rPr lang="en-US" b="0" i="0" baseline="0" dirty="0">
                <a:latin typeface="Arial" charset="0"/>
                <a:ea typeface="Arial" charset="0"/>
                <a:cs typeface="Arial" charset="0"/>
              </a:rPr>
              <a:t> high alert meds, surgical timeout, 7 rights of medication administration, two identifiers, consciously link fall interventions to specific risk factors and not a score, what else?  Humans have two ways of thinking and attending to information in the world around them (we allocate our attention to two systems)</a:t>
            </a:r>
          </a:p>
          <a:p>
            <a:endParaRPr lang="en-US" b="0" i="0" baseline="0" dirty="0">
              <a:latin typeface="Arial" charset="0"/>
              <a:ea typeface="Arial" charset="0"/>
              <a:cs typeface="Arial" charset="0"/>
            </a:endParaRPr>
          </a:p>
          <a:p>
            <a:r>
              <a:rPr lang="en-US" b="0" i="0" baseline="0" dirty="0">
                <a:latin typeface="Arial" charset="0"/>
                <a:ea typeface="Arial" charset="0"/>
                <a:cs typeface="Arial" charset="0"/>
              </a:rPr>
              <a:t>System 1—Thinking fast…automatic, fast, no effort, no sense of voluntary control…leads to cognitive biases: </a:t>
            </a:r>
          </a:p>
          <a:p>
            <a:pPr marL="607942" lvl="1" indent="-165802">
              <a:buFont typeface="Arial" panose="020B0604020202020204" pitchFamily="34" charset="0"/>
              <a:buChar char="•"/>
            </a:pPr>
            <a:r>
              <a:rPr lang="en-US" b="0" i="0" baseline="0" dirty="0">
                <a:latin typeface="Arial" charset="0"/>
                <a:ea typeface="Arial" charset="0"/>
                <a:cs typeface="Arial" charset="0"/>
              </a:rPr>
              <a:t>Inattentional blindness—Intense focus on a task can make people effectively ignore other stimuli </a:t>
            </a:r>
          </a:p>
          <a:p>
            <a:pPr marL="607942" lvl="1" indent="-165802">
              <a:buFont typeface="Arial" panose="020B0604020202020204" pitchFamily="34" charset="0"/>
              <a:buChar char="•"/>
            </a:pPr>
            <a:r>
              <a:rPr lang="en-US" b="0" i="0" baseline="0" dirty="0">
                <a:latin typeface="Arial" charset="0"/>
                <a:ea typeface="Arial" charset="0"/>
                <a:cs typeface="Arial" charset="0"/>
              </a:rPr>
              <a:t>Anchoring—reliance on an initial piece of information, which may be irrelevant, to make subsequent judgments</a:t>
            </a:r>
          </a:p>
          <a:p>
            <a:pPr marL="607942" lvl="1" indent="-165802">
              <a:buFont typeface="Arial" panose="020B0604020202020204" pitchFamily="34" charset="0"/>
              <a:buChar char="•"/>
            </a:pPr>
            <a:r>
              <a:rPr lang="en-US" b="0" i="0" baseline="0" dirty="0">
                <a:latin typeface="Arial" charset="0"/>
                <a:ea typeface="Arial" charset="0"/>
                <a:cs typeface="Arial" charset="0"/>
              </a:rPr>
              <a:t>Availability—make judgments about probability of an event based on ease (availability) of recalling examples</a:t>
            </a:r>
          </a:p>
          <a:p>
            <a:pPr marL="607942" lvl="1" indent="-165802">
              <a:buFont typeface="Arial" panose="020B0604020202020204" pitchFamily="34" charset="0"/>
              <a:buChar char="•"/>
            </a:pPr>
            <a:r>
              <a:rPr lang="en-US" b="0" i="0" baseline="0" dirty="0">
                <a:latin typeface="Arial" charset="0"/>
                <a:ea typeface="Arial" charset="0"/>
                <a:cs typeface="Arial" charset="0"/>
              </a:rPr>
              <a:t>Choices (prospect theory)—we are loss-averse; we are more likely to act to avoid a loss than to achieve a gain</a:t>
            </a:r>
          </a:p>
          <a:p>
            <a:pPr marL="607942" lvl="1" indent="-165802">
              <a:buFont typeface="Arial" panose="020B0604020202020204" pitchFamily="34" charset="0"/>
              <a:buChar char="•"/>
            </a:pPr>
            <a:r>
              <a:rPr lang="en-US" b="0" i="0" baseline="0" dirty="0">
                <a:latin typeface="Arial" charset="0"/>
                <a:ea typeface="Arial" charset="0"/>
                <a:cs typeface="Arial" charset="0"/>
              </a:rPr>
              <a:t>Framing—context in which choices are presented</a:t>
            </a:r>
          </a:p>
          <a:p>
            <a:pPr marL="607942" lvl="1" indent="-165802">
              <a:buFont typeface="Arial" panose="020B0604020202020204" pitchFamily="34" charset="0"/>
              <a:buChar char="•"/>
            </a:pPr>
            <a:r>
              <a:rPr lang="en-US" b="0" i="0" baseline="0" dirty="0">
                <a:latin typeface="Arial" charset="0"/>
                <a:ea typeface="Arial" charset="0"/>
                <a:cs typeface="Arial" charset="0"/>
              </a:rPr>
              <a:t>Substitution bias—substitute the answer to a simple question when you are really trying to answer a more complex question</a:t>
            </a:r>
          </a:p>
          <a:p>
            <a:pPr marL="607942" lvl="1" indent="-165802">
              <a:buFont typeface="Arial" panose="020B0604020202020204" pitchFamily="34" charset="0"/>
              <a:buChar char="•"/>
            </a:pPr>
            <a:r>
              <a:rPr lang="en-US" b="0" i="0" baseline="0" dirty="0">
                <a:latin typeface="Arial" charset="0"/>
                <a:ea typeface="Arial" charset="0"/>
                <a:cs typeface="Arial" charset="0"/>
              </a:rPr>
              <a:t>WYSIATI (What you see is all there is)</a:t>
            </a:r>
          </a:p>
          <a:p>
            <a:r>
              <a:rPr lang="en-US" b="0" i="0" baseline="0" dirty="0">
                <a:latin typeface="Arial" charset="0"/>
                <a:ea typeface="Arial" charset="0"/>
                <a:cs typeface="Arial" charset="0"/>
              </a:rPr>
              <a:t>System 2—Thinking slow…conscious decision to allocate attention to a specific mental activity</a:t>
            </a:r>
          </a:p>
          <a:p>
            <a:endParaRPr lang="en-US" b="1" i="0" baseline="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30</a:t>
            </a:fld>
            <a:endParaRPr lang="en-US"/>
          </a:p>
        </p:txBody>
      </p:sp>
    </p:spTree>
    <p:extLst>
      <p:ext uri="{BB962C8B-B14F-4D97-AF65-F5344CB8AC3E}">
        <p14:creationId xmlns:p14="http://schemas.microsoft.com/office/powerpoint/2010/main" val="1481774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5486C87-3AB9-4CCE-84A2-B0477D22D151}"/>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C9E5C671-B9EA-4D70-85C9-2BDABC9273CE}"/>
              </a:ext>
            </a:extLst>
          </p:cNvPr>
          <p:cNvSpPr>
            <a:spLocks noGrp="1"/>
          </p:cNvSpPr>
          <p:nvPr>
            <p:ph type="body" idx="1"/>
          </p:nvPr>
        </p:nvSpPr>
        <p:spPr>
          <a:xfrm>
            <a:off x="957472" y="4487333"/>
            <a:ext cx="5173317" cy="42645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r>
              <a:rPr lang="en-US" altLang="en-US" sz="1100" dirty="0">
                <a:latin typeface="Arial" panose="020B0604020202020204" pitchFamily="34" charset="0"/>
                <a:ea typeface="ヒラギノ角ゴ Pro W3"/>
                <a:cs typeface="ヒラギノ角ゴ Pro W3"/>
              </a:rPr>
              <a:t>Control of our attention is shared by two systems</a:t>
            </a:r>
          </a:p>
          <a:p>
            <a:pPr eaLnBrk="1" hangingPunct="1"/>
            <a:endParaRPr lang="en-US" altLang="en-US" sz="1100" dirty="0">
              <a:latin typeface="Arial" panose="020B0604020202020204" pitchFamily="34" charset="0"/>
              <a:ea typeface="ヒラギノ角ゴ Pro W3"/>
              <a:cs typeface="ヒラギノ角ゴ Pro W3"/>
            </a:endParaRPr>
          </a:p>
          <a:p>
            <a:pPr eaLnBrk="1" hangingPunct="1"/>
            <a:endParaRPr lang="en-US" altLang="en-US" sz="1100" dirty="0">
              <a:latin typeface="Arial" panose="020B0604020202020204" pitchFamily="34" charset="0"/>
              <a:ea typeface="ヒラギノ角ゴ Pro W3"/>
              <a:cs typeface="ヒラギノ角ゴ Pro W3"/>
            </a:endParaRPr>
          </a:p>
          <a:p>
            <a:pPr eaLnBrk="1" hangingPunct="1"/>
            <a:endParaRPr lang="en-US" altLang="en-US" sz="1100" dirty="0">
              <a:latin typeface="Arial" panose="020B0604020202020204" pitchFamily="34" charset="0"/>
              <a:ea typeface="ヒラギノ角ゴ Pro W3"/>
              <a:cs typeface="ヒラギノ角ゴ Pro W3"/>
            </a:endParaRPr>
          </a:p>
          <a:p>
            <a:pPr eaLnBrk="1" hangingPunct="1"/>
            <a:endParaRPr lang="en-US" altLang="en-US" sz="1100" dirty="0">
              <a:latin typeface="Arial" panose="020B0604020202020204" pitchFamily="34" charset="0"/>
              <a:ea typeface="ヒラギノ角ゴ Pro W3"/>
              <a:cs typeface="ヒラギノ角ゴ Pro W3"/>
            </a:endParaRPr>
          </a:p>
          <a:p>
            <a:pPr eaLnBrk="1" hangingPunct="1"/>
            <a:endParaRPr lang="en-US" altLang="en-US" sz="1100" dirty="0">
              <a:latin typeface="Arial" panose="020B0604020202020204" pitchFamily="34" charset="0"/>
              <a:ea typeface="ヒラギノ角ゴ Pro W3"/>
              <a:cs typeface="ヒラギノ角ゴ Pro W3"/>
            </a:endParaRPr>
          </a:p>
        </p:txBody>
      </p:sp>
      <p:sp>
        <p:nvSpPr>
          <p:cNvPr id="45060" name="Slide Number Placeholder 3">
            <a:extLst>
              <a:ext uri="{FF2B5EF4-FFF2-40B4-BE49-F238E27FC236}">
                <a16:creationId xmlns:a16="http://schemas.microsoft.com/office/drawing/2014/main" id="{96394C05-8F59-4161-A0E1-D04D32772E20}"/>
              </a:ext>
            </a:extLst>
          </p:cNvPr>
          <p:cNvSpPr>
            <a:spLocks noGrp="1"/>
          </p:cNvSpPr>
          <p:nvPr>
            <p:ph type="sldNum" sz="quarter" idx="5"/>
          </p:nvPr>
        </p:nvSpPr>
        <p:spPr>
          <a:xfrm>
            <a:off x="3993876" y="8842092"/>
            <a:ext cx="3057939" cy="4656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3" tIns="45855" rIns="91713" bIns="45855"/>
          <a:lstStyle>
            <a:lvl1pPr defTabSz="931906">
              <a:spcBef>
                <a:spcPct val="30000"/>
              </a:spcBef>
              <a:defRPr sz="1200">
                <a:solidFill>
                  <a:schemeClr val="tx1"/>
                </a:solidFill>
                <a:latin typeface="Times New Roman" panose="02020603050405020304" pitchFamily="18" charset="0"/>
              </a:defRPr>
            </a:lvl1pPr>
            <a:lvl2pPr marL="717862" indent="-274963" defTabSz="931906">
              <a:spcBef>
                <a:spcPct val="30000"/>
              </a:spcBef>
              <a:defRPr sz="1200">
                <a:solidFill>
                  <a:schemeClr val="tx1"/>
                </a:solidFill>
                <a:latin typeface="Times New Roman" panose="02020603050405020304" pitchFamily="18" charset="0"/>
              </a:defRPr>
            </a:lvl2pPr>
            <a:lvl3pPr marL="1104787" indent="-218981" defTabSz="931906">
              <a:spcBef>
                <a:spcPct val="30000"/>
              </a:spcBef>
              <a:defRPr sz="1200">
                <a:solidFill>
                  <a:schemeClr val="tx1"/>
                </a:solidFill>
                <a:latin typeface="Times New Roman" panose="02020603050405020304" pitchFamily="18" charset="0"/>
              </a:defRPr>
            </a:lvl3pPr>
            <a:lvl4pPr marL="1546043" indent="-218981" defTabSz="931906">
              <a:spcBef>
                <a:spcPct val="30000"/>
              </a:spcBef>
              <a:defRPr sz="1200">
                <a:solidFill>
                  <a:schemeClr val="tx1"/>
                </a:solidFill>
                <a:latin typeface="Times New Roman" panose="02020603050405020304" pitchFamily="18" charset="0"/>
              </a:defRPr>
            </a:lvl4pPr>
            <a:lvl5pPr marL="1988946" indent="-218981" defTabSz="931906">
              <a:spcBef>
                <a:spcPct val="30000"/>
              </a:spcBef>
              <a:defRPr sz="1200">
                <a:solidFill>
                  <a:schemeClr val="tx1"/>
                </a:solidFill>
                <a:latin typeface="Times New Roman" panose="02020603050405020304" pitchFamily="18" charset="0"/>
              </a:defRPr>
            </a:lvl5pPr>
            <a:lvl6pPr marL="2463129" indent="-218981" defTabSz="931906" eaLnBrk="0" fontAlgn="base" hangingPunct="0">
              <a:spcBef>
                <a:spcPct val="30000"/>
              </a:spcBef>
              <a:spcAft>
                <a:spcPct val="0"/>
              </a:spcAft>
              <a:defRPr sz="1200">
                <a:solidFill>
                  <a:schemeClr val="tx1"/>
                </a:solidFill>
                <a:latin typeface="Times New Roman" panose="02020603050405020304" pitchFamily="18" charset="0"/>
              </a:defRPr>
            </a:lvl6pPr>
            <a:lvl7pPr marL="2937315" indent="-218981" defTabSz="931906" eaLnBrk="0" fontAlgn="base" hangingPunct="0">
              <a:spcBef>
                <a:spcPct val="30000"/>
              </a:spcBef>
              <a:spcAft>
                <a:spcPct val="0"/>
              </a:spcAft>
              <a:defRPr sz="1200">
                <a:solidFill>
                  <a:schemeClr val="tx1"/>
                </a:solidFill>
                <a:latin typeface="Times New Roman" panose="02020603050405020304" pitchFamily="18" charset="0"/>
              </a:defRPr>
            </a:lvl7pPr>
            <a:lvl8pPr marL="3411501" indent="-218981" defTabSz="931906" eaLnBrk="0" fontAlgn="base" hangingPunct="0">
              <a:spcBef>
                <a:spcPct val="30000"/>
              </a:spcBef>
              <a:spcAft>
                <a:spcPct val="0"/>
              </a:spcAft>
              <a:defRPr sz="1200">
                <a:solidFill>
                  <a:schemeClr val="tx1"/>
                </a:solidFill>
                <a:latin typeface="Times New Roman" panose="02020603050405020304" pitchFamily="18" charset="0"/>
              </a:defRPr>
            </a:lvl8pPr>
            <a:lvl9pPr marL="3885687" indent="-218981" defTabSz="931906"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defRPr/>
            </a:pPr>
            <a:fld id="{13FBB77C-F21E-442B-BA6F-130C0BF56276}" type="slidenum">
              <a:rPr lang="en-US" altLang="en-US" sz="1700">
                <a:solidFill>
                  <a:prstClr val="black"/>
                </a:solidFill>
                <a:latin typeface="Arial" panose="020B0604020202020204" pitchFamily="34" charset="0"/>
                <a:ea typeface="ヒラギノ角ゴ Pro W3"/>
                <a:cs typeface="ヒラギノ角ゴ Pro W3"/>
              </a:rPr>
              <a:pPr>
                <a:spcBef>
                  <a:spcPct val="0"/>
                </a:spcBef>
                <a:defRPr/>
              </a:pPr>
              <a:t>31</a:t>
            </a:fld>
            <a:endParaRPr lang="en-US" altLang="en-US" sz="1700">
              <a:solidFill>
                <a:prstClr val="black"/>
              </a:solidFill>
              <a:latin typeface="Arial" panose="020B0604020202020204" pitchFamily="34" charset="0"/>
              <a:ea typeface="ヒラギノ角ゴ Pro W3"/>
              <a:cs typeface="ヒラギノ角ゴ Pro W3"/>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multitask but only if the tasks are easy and undemanding; intense focus on a task can make people effectively ignore other stimuli (e.g. The invisible gorilla)</a:t>
            </a:r>
          </a:p>
          <a:p>
            <a:endParaRPr lang="en-US" dirty="0"/>
          </a:p>
          <a:p>
            <a:r>
              <a:rPr lang="en-US" dirty="0"/>
              <a:t>Google Daniel Simon Monkey Business Illusion...show this video example of inattentional blindness and then refer learners to the references to learn about other types of cognitive bias. </a:t>
            </a:r>
          </a:p>
          <a:p>
            <a:endParaRPr lang="en-US" dirty="0"/>
          </a:p>
          <a:p>
            <a:r>
              <a:rPr lang="en-US" dirty="0">
                <a:hlinkClick r:id="rId3"/>
              </a:rPr>
              <a:t>The Monkey Business Illusion - YouTube</a:t>
            </a:r>
            <a:endParaRPr lang="en-US" dirty="0"/>
          </a:p>
          <a:p>
            <a:endParaRPr lang="en-US" dirty="0"/>
          </a:p>
          <a:p>
            <a:r>
              <a:rPr lang="en-US" dirty="0" err="1"/>
              <a:t>Chabris</a:t>
            </a:r>
            <a:r>
              <a:rPr lang="en-US" dirty="0"/>
              <a:t> C &amp; Simons D. The Invisible Gorilla: How Our Intuitions Deceive Us. New York: Random House; 2010. </a:t>
            </a:r>
          </a:p>
          <a:p>
            <a:r>
              <a:rPr lang="en-US" dirty="0"/>
              <a:t>Kahneman D. Thinking Fast and Slow. New York: Farrar, Straus and Giroux, 2011.</a:t>
            </a:r>
          </a:p>
          <a:p>
            <a:r>
              <a:rPr lang="en-US" dirty="0"/>
              <a:t>https://en.wikipedia.org/wiki/Thinking,_Fast_and_Slow</a:t>
            </a:r>
          </a:p>
          <a:p>
            <a:endParaRPr lang="en-US" dirty="0"/>
          </a:p>
        </p:txBody>
      </p:sp>
      <p:sp>
        <p:nvSpPr>
          <p:cNvPr id="4" name="Slide Number Placeholder 3"/>
          <p:cNvSpPr>
            <a:spLocks noGrp="1"/>
          </p:cNvSpPr>
          <p:nvPr>
            <p:ph type="sldNum" sz="quarter" idx="5"/>
          </p:nvPr>
        </p:nvSpPr>
        <p:spPr/>
        <p:txBody>
          <a:bodyPr lIns="88128" tIns="44063" rIns="88128" bIns="44063"/>
          <a:lstStyle/>
          <a:p>
            <a:fld id="{274ED727-8A40-BB4B-A404-BA89C1FAE5F3}" type="slidenum">
              <a:rPr lang="en-US" smtClean="0"/>
              <a:t>32</a:t>
            </a:fld>
            <a:endParaRPr lang="en-US"/>
          </a:p>
        </p:txBody>
      </p:sp>
    </p:spTree>
    <p:extLst>
      <p:ext uri="{BB962C8B-B14F-4D97-AF65-F5344CB8AC3E}">
        <p14:creationId xmlns:p14="http://schemas.microsoft.com/office/powerpoint/2010/main" val="1007619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Choices (prospect theory)—we are loss-averse; we are more likely to act to avoid a loss than to achieve a gain</a:t>
            </a:r>
          </a:p>
          <a:p>
            <a:r>
              <a:rPr lang="en-US" dirty="0"/>
              <a:t>Framing—context in which choices are presented</a:t>
            </a:r>
          </a:p>
          <a:p>
            <a:r>
              <a:rPr lang="en-US" dirty="0"/>
              <a:t>Substitution bias—substitute the answer to a simple question when you are really trying to answer a more complex question</a:t>
            </a:r>
          </a:p>
          <a:p>
            <a:r>
              <a:rPr lang="en-US" dirty="0"/>
              <a:t>WYSIATI (What you see is all there is)</a:t>
            </a:r>
          </a:p>
          <a:p>
            <a:endParaRPr lang="en-US" dirty="0"/>
          </a:p>
          <a:p>
            <a:r>
              <a:rPr lang="en-US" dirty="0" err="1"/>
              <a:t>Chabris</a:t>
            </a:r>
            <a:r>
              <a:rPr lang="en-US" dirty="0"/>
              <a:t> C &amp; Simons D. The Invisible Gorilla: How Our Intuitions Deceive Us. New York: Random House; 2010. </a:t>
            </a:r>
          </a:p>
          <a:p>
            <a:r>
              <a:rPr lang="en-US" dirty="0"/>
              <a:t>Kahneman D. Thinking Fast and Slow. New York: Farrar, Straus and Giroux, 2011.</a:t>
            </a:r>
          </a:p>
          <a:p>
            <a:r>
              <a:rPr lang="en-US" dirty="0"/>
              <a:t>https://en.wikipedia.org/wiki/Thinking,_Fast_and_Slow</a:t>
            </a:r>
          </a:p>
          <a:p>
            <a:endParaRPr lang="en-US" dirty="0"/>
          </a:p>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33</a:t>
            </a:fld>
            <a:endParaRPr lang="en-US"/>
          </a:p>
        </p:txBody>
      </p:sp>
    </p:spTree>
    <p:extLst>
      <p:ext uri="{BB962C8B-B14F-4D97-AF65-F5344CB8AC3E}">
        <p14:creationId xmlns:p14="http://schemas.microsoft.com/office/powerpoint/2010/main" val="93881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baseline="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34</a:t>
            </a:fld>
            <a:endParaRPr lang="en-US"/>
          </a:p>
        </p:txBody>
      </p:sp>
    </p:spTree>
    <p:extLst>
      <p:ext uri="{BB962C8B-B14F-4D97-AF65-F5344CB8AC3E}">
        <p14:creationId xmlns:p14="http://schemas.microsoft.com/office/powerpoint/2010/main" val="1966877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To Drift is Human.</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pPr defTabSz="934772">
              <a:defRPr/>
            </a:pPr>
            <a:r>
              <a:rPr lang="en-US" b="1" i="0" baseline="0" dirty="0">
                <a:latin typeface="Arial" charset="0"/>
                <a:ea typeface="Arial" charset="0"/>
                <a:cs typeface="Arial" charset="0"/>
              </a:rPr>
              <a:t>Guidance to Instructor(s):  </a:t>
            </a:r>
            <a:r>
              <a:rPr lang="en-US" b="1" dirty="0"/>
              <a:t>To Drift is Human</a:t>
            </a:r>
            <a:r>
              <a:rPr lang="en-US" b="1" baseline="0" dirty="0"/>
              <a:t> (p. 14).</a:t>
            </a: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35</a:t>
            </a:fld>
            <a:endParaRPr lang="en-US"/>
          </a:p>
        </p:txBody>
      </p:sp>
    </p:spTree>
    <p:extLst>
      <p:ext uri="{BB962C8B-B14F-4D97-AF65-F5344CB8AC3E}">
        <p14:creationId xmlns:p14="http://schemas.microsoft.com/office/powerpoint/2010/main" val="679348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36</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01044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8">
              <a:defRPr/>
            </a:pPr>
            <a:r>
              <a:rPr lang="en-US" b="0" i="0" baseline="0" dirty="0">
                <a:latin typeface="Arial" charset="0"/>
                <a:ea typeface="Arial" charset="0"/>
                <a:cs typeface="Arial" charset="0"/>
              </a:rPr>
              <a:t>Outcomes (positive or negative)  are determined by the interaction between system design, risk we are willing to tolerate, and behavioral choices. </a:t>
            </a:r>
          </a:p>
          <a:p>
            <a:pPr defTabSz="914268">
              <a:defRPr/>
            </a:pPr>
            <a:r>
              <a:rPr lang="en-US" b="0" i="0" baseline="0" dirty="0">
                <a:latin typeface="Arial" charset="0"/>
                <a:ea typeface="Arial" charset="0"/>
                <a:cs typeface="Arial" charset="0"/>
              </a:rPr>
              <a:t>When an error happens, what is your current focus...the severity of the outcome or the system that produced the error</a:t>
            </a:r>
          </a:p>
          <a:p>
            <a:r>
              <a:rPr lang="en-US" b="0" i="0" baseline="0" dirty="0">
                <a:latin typeface="Arial" charset="0"/>
                <a:ea typeface="Arial" charset="0"/>
                <a:cs typeface="Arial" charset="0"/>
              </a:rPr>
              <a:t>This is the model you will learn to change your culture from a focus on errors as outcomes, to a focus on the structures and processes such as system design, risk, and behavioral choices that produce those outcomes A key principle is to change the organization’s focus from errors as outcomes, to an analysis of how system design, risk, and behavioral choices produces those outcomes. </a:t>
            </a:r>
          </a:p>
          <a:p>
            <a:r>
              <a:rPr lang="en-US" b="0" i="0" baseline="0" dirty="0">
                <a:latin typeface="Arial" charset="0"/>
                <a:ea typeface="Arial" charset="0"/>
                <a:cs typeface="Arial" charset="0"/>
              </a:rPr>
              <a:t>Risk = likelihood of an event x severity of the event.</a:t>
            </a:r>
          </a:p>
          <a:p>
            <a:r>
              <a:rPr lang="en-US" b="0" i="0" baseline="0" dirty="0">
                <a:latin typeface="Arial" charset="0"/>
                <a:ea typeface="Arial" charset="0"/>
                <a:cs typeface="Arial" charset="0"/>
              </a:rPr>
              <a:t>&gt;There are 5 specific skills needed to support a just culture and achieve better outcomes. Reflecting the principle of shared accountability... Managers are primarily accountable for skills .... 1,2,4,5 and employees are accountable for 3. </a:t>
            </a:r>
            <a:endParaRPr lang="en-US"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45171">
              <a:defRPr/>
            </a:pPr>
            <a:fld id="{274ED727-8A40-BB4B-A404-BA89C1FAE5F3}" type="slidenum">
              <a:rPr lang="en-US">
                <a:solidFill>
                  <a:prstClr val="black"/>
                </a:solidFill>
                <a:latin typeface="Calibri" panose="020F0502020204030204"/>
              </a:rPr>
              <a:pPr defTabSz="945171">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2809757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772"/>
            <a:r>
              <a:rPr lang="en-US" dirty="0"/>
              <a:t>A system is a set of elements that interact to produce an outcome. There are different ways to think about these elements; one way is to think in terms of structure, process, and outcome. In systems thinking, we want to understand the “big picture” --how all of the elements interact dynamically to produce an outcome. </a:t>
            </a:r>
          </a:p>
          <a:p>
            <a:pPr defTabSz="934772"/>
            <a:endParaRPr lang="en-US" dirty="0"/>
          </a:p>
          <a:p>
            <a:r>
              <a:rPr lang="en-US" dirty="0"/>
              <a:t>Within Donabedian’s framework, outcomes are defined as changes in individuals and populations due to healthcare, and structure refers to how care is organized, financed, and delivered. Structure determines a system’s capacity for work and may be the primary determinant of the quality of care a system can deliver. Process refers to actions taken; how people use structures to produce outcomes. Donabedian’s structure-process-outcome framework is a system of interacting elements that is causal in nature—improving outcomes requires innovation in structure and/or process. The relationships between S-P-O are probabilistic; that is EB structures are more likely to produce EB processes, that lead to desired outcomes. </a:t>
            </a:r>
          </a:p>
          <a:p>
            <a:endParaRPr lang="en-US" dirty="0"/>
          </a:p>
          <a:p>
            <a:r>
              <a:rPr lang="en-US" dirty="0"/>
              <a:t>Think of the S-P-O framework as an explanatory framework…in complex social interventions, it explains why we think an innovation might change outcomes. </a:t>
            </a:r>
          </a:p>
          <a:p>
            <a:endParaRPr lang="en-US" dirty="0"/>
          </a:p>
          <a:p>
            <a:r>
              <a:rPr lang="en-US" dirty="0"/>
              <a:t>So many of our quality initiatives look to process and technology and we pay too little attention to the human side…how people are trained and organized.</a:t>
            </a:r>
          </a:p>
          <a:p>
            <a:endParaRPr lang="en-US" dirty="0"/>
          </a:p>
          <a:p>
            <a:r>
              <a:rPr lang="en-US" dirty="0"/>
              <a:t>A word about outcomes….we often measure processes as proxies for outcomes because they can take time to develop. Thus, Donabedian asserted that a complete assessment of quality requires measurement of S-P-and O.</a:t>
            </a:r>
          </a:p>
          <a:p>
            <a:endParaRPr lang="en-US" dirty="0"/>
          </a:p>
          <a:p>
            <a:r>
              <a:rPr lang="en-US" dirty="0"/>
              <a:t>As a health services researcher, I have found that we often pay too little attention to structure. According to Donabedian’s framework, what might training in Just Culture do for your organization?</a:t>
            </a:r>
          </a:p>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38</a:t>
            </a:fld>
            <a:endParaRPr lang="en-US"/>
          </a:p>
        </p:txBody>
      </p:sp>
    </p:spTree>
    <p:extLst>
      <p:ext uri="{BB962C8B-B14F-4D97-AF65-F5344CB8AC3E}">
        <p14:creationId xmlns:p14="http://schemas.microsoft.com/office/powerpoint/2010/main" val="1745748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6975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https://artpetty.com/about-art-petty/   </a:t>
            </a:r>
          </a:p>
          <a:p>
            <a:endParaRPr lang="en-US" dirty="0"/>
          </a:p>
          <a:p>
            <a:r>
              <a:rPr lang="en-US" dirty="0"/>
              <a:t>Participative leadership is a type of democratic leadership style in which subordinates are intentionally involved in organizational decision making. Goals of participative leadership include enhancing employees’ sense of ownership of their work, improving overall decision making, and integrating workers’ personal goals with those of the organization, write </a:t>
            </a:r>
            <a:r>
              <a:rPr lang="en-US" dirty="0" err="1"/>
              <a:t>Qiang</a:t>
            </a:r>
            <a:r>
              <a:rPr lang="en-US" dirty="0"/>
              <a:t> Wang, Hong Hou, and </a:t>
            </a:r>
            <a:r>
              <a:rPr lang="en-US" dirty="0" err="1"/>
              <a:t>Zhibin</a:t>
            </a:r>
            <a:r>
              <a:rPr lang="en-US" dirty="0"/>
              <a:t> Li in a 2022 review of participative leadership for Frontiers in Psychology.</a:t>
            </a:r>
          </a:p>
        </p:txBody>
      </p:sp>
      <p:sp>
        <p:nvSpPr>
          <p:cNvPr id="4" name="Slide Number Placeholder 3"/>
          <p:cNvSpPr>
            <a:spLocks noGrp="1"/>
          </p:cNvSpPr>
          <p:nvPr>
            <p:ph type="sldNum" sz="quarter" idx="5"/>
          </p:nvPr>
        </p:nvSpPr>
        <p:spPr/>
        <p:txBody>
          <a:bodyPr/>
          <a:lstStyle/>
          <a:p>
            <a:pPr defTabSz="917498">
              <a:defRPr/>
            </a:pPr>
            <a:fld id="{274ED727-8A40-BB4B-A404-BA89C1FAE5F3}" type="slidenum">
              <a:rPr lang="en-US">
                <a:solidFill>
                  <a:prstClr val="black"/>
                </a:solidFill>
                <a:latin typeface="Calibri" panose="020F0502020204030204"/>
              </a:rPr>
              <a:pPr defTabSz="917498">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2871028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40</a:t>
            </a:fld>
            <a:endParaRPr lang="en-US"/>
          </a:p>
        </p:txBody>
      </p:sp>
    </p:spTree>
    <p:extLst>
      <p:ext uri="{BB962C8B-B14F-4D97-AF65-F5344CB8AC3E}">
        <p14:creationId xmlns:p14="http://schemas.microsoft.com/office/powerpoint/2010/main" val="1604643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41</a:t>
            </a:fld>
            <a:endParaRPr lang="en-US"/>
          </a:p>
        </p:txBody>
      </p:sp>
    </p:spTree>
    <p:extLst>
      <p:ext uri="{BB962C8B-B14F-4D97-AF65-F5344CB8AC3E}">
        <p14:creationId xmlns:p14="http://schemas.microsoft.com/office/powerpoint/2010/main" val="2137186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pPr defTabSz="914268">
              <a:defRPr/>
            </a:pPr>
            <a:fld id="{274ED727-8A40-BB4B-A404-BA89C1FAE5F3}" type="slidenum">
              <a:rPr lang="en-US">
                <a:solidFill>
                  <a:prstClr val="black"/>
                </a:solidFill>
                <a:latin typeface="Calibri" panose="020F0502020204030204"/>
              </a:rPr>
              <a:pPr defTabSz="914268">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13085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43</a:t>
            </a:fld>
            <a:endParaRPr lang="en-US"/>
          </a:p>
        </p:txBody>
      </p:sp>
    </p:spTree>
    <p:extLst>
      <p:ext uri="{BB962C8B-B14F-4D97-AF65-F5344CB8AC3E}">
        <p14:creationId xmlns:p14="http://schemas.microsoft.com/office/powerpoint/2010/main" val="1998367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Setting up for a hypothetical that will analyze a risky behavior that had system design precursors.</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Guidance to Instructor(s):  </a:t>
            </a:r>
            <a:r>
              <a:rPr lang="en-US" b="0" i="0" baseline="0" dirty="0">
                <a:latin typeface="Arial" charset="0"/>
                <a:ea typeface="Arial" charset="0"/>
                <a:cs typeface="Arial" charset="0"/>
              </a:rPr>
              <a:t>This happened in at least two hospitals.</a:t>
            </a:r>
            <a:endParaRPr lang="en-US" b="1" i="0" baseline="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44</a:t>
            </a:fld>
            <a:endParaRPr lang="en-US"/>
          </a:p>
        </p:txBody>
      </p:sp>
    </p:spTree>
    <p:extLst>
      <p:ext uri="{BB962C8B-B14F-4D97-AF65-F5344CB8AC3E}">
        <p14:creationId xmlns:p14="http://schemas.microsoft.com/office/powerpoint/2010/main" val="30446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Setting up for a hypothetical that will analyze a risky behavior that had system design precursors.</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Guidance to Instructor(s):  </a:t>
            </a:r>
            <a:r>
              <a:rPr lang="en-US" b="0" i="0" baseline="0" dirty="0">
                <a:latin typeface="Arial" charset="0"/>
                <a:ea typeface="Arial" charset="0"/>
                <a:cs typeface="Arial" charset="0"/>
              </a:rPr>
              <a:t>This is one news report for one hospital, but this happened in at least two hospitals.</a:t>
            </a:r>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Tip(s) for Instructor(s):  </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Instructor(s) Notes: </a:t>
            </a:r>
            <a:endParaRPr lang="en-US" b="1" i="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pPr defTabSz="914268">
              <a:defRPr/>
            </a:pPr>
            <a:fld id="{274ED727-8A40-BB4B-A404-BA89C1FAE5F3}" type="slidenum">
              <a:rPr lang="en-US">
                <a:solidFill>
                  <a:prstClr val="black"/>
                </a:solidFill>
                <a:latin typeface="Calibri" panose="020F0502020204030204"/>
              </a:rPr>
              <a:pPr defTabSz="914268">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622560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Summarize System Design. As a manager you have control over system reliability … we should design systems that anticipate human error, detect errors before they become critical and address the consequences of our errors. The best systems predict where humans will make mistakes and where system design will fail.</a:t>
            </a:r>
          </a:p>
          <a:p>
            <a:endParaRPr lang="en-US" b="1" i="0" baseline="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46</a:t>
            </a:fld>
            <a:endParaRPr lang="en-US"/>
          </a:p>
        </p:txBody>
      </p:sp>
    </p:spTree>
    <p:extLst>
      <p:ext uri="{BB962C8B-B14F-4D97-AF65-F5344CB8AC3E}">
        <p14:creationId xmlns:p14="http://schemas.microsoft.com/office/powerpoint/2010/main" val="21417024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47</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60553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4280">
              <a:defRPr/>
            </a:pPr>
            <a:r>
              <a:rPr lang="en-US" dirty="0">
                <a:solidFill>
                  <a:prstClr val="black"/>
                </a:solidFill>
                <a:latin typeface="Calibri" panose="020F0502020204030204"/>
              </a:rPr>
              <a:t>Just culture shifts the focus from errors and outcomes to system design and behavioral choices. </a:t>
            </a:r>
            <a:r>
              <a:rPr lang="en-US" b="1" dirty="0">
                <a:solidFill>
                  <a:prstClr val="black"/>
                </a:solidFill>
                <a:latin typeface="Arial" charset="0"/>
                <a:ea typeface="Arial" charset="0"/>
                <a:cs typeface="Arial" charset="0"/>
              </a:rPr>
              <a:t>As Leaders, we need to know how to respond to errors and the range of behaviors appropriately, fairly, and consistently. </a:t>
            </a:r>
          </a:p>
          <a:p>
            <a:pPr defTabSz="934772">
              <a:defRPr/>
            </a:pPr>
            <a:endParaRPr lang="en-US" b="1" dirty="0">
              <a:solidFill>
                <a:prstClr val="black"/>
              </a:solidFill>
              <a:latin typeface="Arial" charset="0"/>
              <a:ea typeface="Arial" charset="0"/>
              <a:cs typeface="Arial" charset="0"/>
            </a:endParaRPr>
          </a:p>
          <a:p>
            <a:pPr defTabSz="914268">
              <a:defRPr/>
            </a:pPr>
            <a:endParaRPr lang="en-US" b="1" dirty="0">
              <a:solidFill>
                <a:prstClr val="black"/>
              </a:solidFill>
              <a:latin typeface="Arial" charset="0"/>
              <a:ea typeface="Arial" charset="0"/>
              <a:cs typeface="Arial" charset="0"/>
            </a:endParaRPr>
          </a:p>
          <a:p>
            <a:pPr defTabSz="914268">
              <a:defRPr/>
            </a:pPr>
            <a:endParaRPr lang="en-US"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45171">
              <a:defRPr/>
            </a:pPr>
            <a:fld id="{274ED727-8A40-BB4B-A404-BA89C1FAE5F3}" type="slidenum">
              <a:rPr lang="en-US">
                <a:solidFill>
                  <a:prstClr val="black"/>
                </a:solidFill>
                <a:latin typeface="Calibri" panose="020F0502020204030204"/>
              </a:rPr>
              <a:pPr defTabSz="945171">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22160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Unfortunately, we are inescapably fallible creatures.  We are going to do things we never intended to do.  We’ll use words like </a:t>
            </a:r>
            <a:r>
              <a:rPr lang="en-US" b="1" dirty="0">
                <a:latin typeface="Calibri" panose="020F0502020204030204" pitchFamily="34" charset="0"/>
                <a:ea typeface="Calibri" panose="020F0502020204030204" pitchFamily="34" charset="0"/>
                <a:cs typeface="Times New Roman" panose="02020603050405020304" pitchFamily="18" charset="0"/>
              </a:rPr>
              <a:t>mistake, slip, and lapse</a:t>
            </a:r>
            <a:r>
              <a:rPr lang="en-US" dirty="0">
                <a:latin typeface="Calibri" panose="020F0502020204030204" pitchFamily="34" charset="0"/>
                <a:ea typeface="Calibri" panose="020F0502020204030204" pitchFamily="34" charset="0"/>
                <a:cs typeface="Times New Roman" panose="02020603050405020304" pitchFamily="18" charset="0"/>
              </a:rPr>
              <a:t> to describe a </a:t>
            </a:r>
            <a:r>
              <a:rPr lang="en-US" b="1" dirty="0">
                <a:latin typeface="Calibri" panose="020F0502020204030204" pitchFamily="34" charset="0"/>
                <a:ea typeface="Calibri" panose="020F0502020204030204" pitchFamily="34" charset="0"/>
                <a:cs typeface="Times New Roman" panose="02020603050405020304" pitchFamily="18" charset="0"/>
              </a:rPr>
              <a:t>category of behavior</a:t>
            </a:r>
            <a:r>
              <a:rPr lang="en-US" dirty="0">
                <a:latin typeface="Calibri" panose="020F0502020204030204" pitchFamily="34" charset="0"/>
                <a:ea typeface="Calibri" panose="020F0502020204030204" pitchFamily="34" charset="0"/>
                <a:cs typeface="Times New Roman" panose="02020603050405020304" pitchFamily="18" charset="0"/>
              </a:rPr>
              <a:t> we call </a:t>
            </a:r>
            <a:r>
              <a:rPr lang="en-US" b="1" dirty="0">
                <a:latin typeface="Calibri" panose="020F0502020204030204" pitchFamily="34" charset="0"/>
                <a:ea typeface="Calibri" panose="020F0502020204030204" pitchFamily="34" charset="0"/>
                <a:cs typeface="Times New Roman" panose="02020603050405020304" pitchFamily="18" charset="0"/>
              </a:rPr>
              <a:t>human error.</a:t>
            </a:r>
            <a:r>
              <a:rPr lang="en-US" dirty="0">
                <a:latin typeface="Calibri" panose="020F0502020204030204" pitchFamily="34" charset="0"/>
                <a:ea typeface="Calibri" panose="020F0502020204030204" pitchFamily="34" charset="0"/>
                <a:cs typeface="Times New Roman" panose="02020603050405020304" pitchFamily="18" charset="0"/>
              </a:rPr>
              <a:t>  Misspelling or mispronouncing a word I know is a good example of human error.  </a:t>
            </a:r>
            <a:r>
              <a:rPr lang="en-US" b="1" dirty="0">
                <a:latin typeface="Calibri" panose="020F0502020204030204" pitchFamily="34" charset="0"/>
                <a:ea typeface="Calibri" panose="020F0502020204030204" pitchFamily="34" charset="0"/>
                <a:cs typeface="Times New Roman" panose="02020603050405020304" pitchFamily="18" charset="0"/>
              </a:rPr>
              <a:t>Human errors are the actions we never intend.</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If you were to count the errors we each make throughout the day, the total would likely be in the hundreds.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Beyond our propensity to error, humans are blessed with free will.  </a:t>
            </a:r>
            <a:r>
              <a:rPr lang="en-US" b="1" dirty="0">
                <a:latin typeface="Calibri" panose="020F0502020204030204" pitchFamily="34" charset="0"/>
                <a:ea typeface="Calibri" panose="020F0502020204030204" pitchFamily="34" charset="0"/>
                <a:cs typeface="Times New Roman" panose="02020603050405020304" pitchFamily="18" charset="0"/>
              </a:rPr>
              <a:t>This means we will make choices that are sometimes less than optimal.</a:t>
            </a:r>
            <a:r>
              <a:rPr lang="en-US" dirty="0">
                <a:latin typeface="Calibri" panose="020F0502020204030204" pitchFamily="34" charset="0"/>
                <a:ea typeface="Calibri" panose="020F0502020204030204" pitchFamily="34" charset="0"/>
                <a:cs typeface="Times New Roman" panose="02020603050405020304" pitchFamily="18" charset="0"/>
              </a:rPr>
              <a:t>  We will also make choices that are </a:t>
            </a:r>
            <a:r>
              <a:rPr lang="en-US" b="1" dirty="0">
                <a:latin typeface="Calibri" panose="020F0502020204030204" pitchFamily="34" charset="0"/>
                <a:ea typeface="Calibri" panose="020F0502020204030204" pitchFamily="34" charset="0"/>
                <a:cs typeface="Times New Roman" panose="02020603050405020304" pitchFamily="18" charset="0"/>
              </a:rPr>
              <a:t>entirely self-serving</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potentially putting others at risk of harm</a:t>
            </a:r>
            <a:r>
              <a:rPr lang="en-US" dirty="0">
                <a:latin typeface="Calibri" panose="020F0502020204030204" pitchFamily="34" charset="0"/>
                <a:ea typeface="Calibri" panose="020F0502020204030204" pitchFamily="34" charset="0"/>
                <a:cs typeface="Times New Roman" panose="02020603050405020304" pitchFamily="18" charset="0"/>
              </a:rPr>
              <a:t>.  How many of you sometimes go through a yellow light?  Or roll through a stop sign in a familiar intersection?  Or drive a few miles an hour over the speed limit?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914268">
              <a:defRPr/>
            </a:pPr>
            <a:endParaRPr lang="en-US" b="1" dirty="0">
              <a:solidFill>
                <a:prstClr val="black"/>
              </a:solidFill>
              <a:latin typeface="Arial" charset="0"/>
              <a:ea typeface="Arial" charset="0"/>
              <a:cs typeface="Arial"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49</a:t>
            </a:fld>
            <a:endParaRPr lang="en-US"/>
          </a:p>
        </p:txBody>
      </p:sp>
    </p:spTree>
    <p:extLst>
      <p:ext uri="{BB962C8B-B14F-4D97-AF65-F5344CB8AC3E}">
        <p14:creationId xmlns:p14="http://schemas.microsoft.com/office/powerpoint/2010/main" val="591643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CUSTOMIZED for Box Butte General Hospital</a:t>
            </a:r>
          </a:p>
          <a:p>
            <a:r>
              <a:rPr lang="en-US" b="1" i="0" dirty="0">
                <a:latin typeface="Arial" charset="0"/>
                <a:ea typeface="Arial" charset="0"/>
                <a:cs typeface="Arial" charset="0"/>
              </a:rPr>
              <a:t>Objective(s):</a:t>
            </a:r>
            <a:r>
              <a:rPr lang="en-US" b="1" i="0" baseline="0" dirty="0">
                <a:latin typeface="Arial" charset="0"/>
                <a:ea typeface="Arial" charset="0"/>
                <a:cs typeface="Arial" charset="0"/>
              </a:rPr>
              <a:t>  </a:t>
            </a:r>
            <a:r>
              <a:rPr lang="en-US" b="0" i="0" baseline="0" dirty="0">
                <a:latin typeface="Arial" charset="0"/>
                <a:ea typeface="Arial" charset="0"/>
                <a:cs typeface="Arial" charset="0"/>
              </a:rPr>
              <a:t>Centering and focusing the audience; providing the problem you wish to solve.</a:t>
            </a:r>
          </a:p>
          <a:p>
            <a:endParaRPr lang="en-US" b="1" i="0" baseline="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5</a:t>
            </a:fld>
            <a:endParaRPr lang="en-US"/>
          </a:p>
        </p:txBody>
      </p:sp>
    </p:spTree>
    <p:extLst>
      <p:ext uri="{BB962C8B-B14F-4D97-AF65-F5344CB8AC3E}">
        <p14:creationId xmlns:p14="http://schemas.microsoft.com/office/powerpoint/2010/main" val="203669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latin typeface="Arial" charset="0"/>
                <a:ea typeface="Arial" charset="0"/>
                <a:cs typeface="Arial" charset="0"/>
              </a:rPr>
              <a:t>As we move into the bottom section here, we will discuss the intention of the act itself – “risk-taking”, rather than the intention to cause an outcome – “harm”</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(The definitions are not provided, as we will take a closer look at these in the following slides.)</a:t>
            </a:r>
          </a:p>
          <a:p>
            <a:endParaRPr lang="en-US" b="1" i="0" baseline="0" dirty="0">
              <a:latin typeface="Arial" charset="0"/>
              <a:ea typeface="Arial" charset="0"/>
              <a:cs typeface="Arial" charset="0"/>
            </a:endParaRPr>
          </a:p>
          <a:p>
            <a:pPr defTabSz="914268">
              <a:defRPr/>
            </a:pPr>
            <a:r>
              <a:rPr lang="en-US" b="1" dirty="0">
                <a:solidFill>
                  <a:prstClr val="black"/>
                </a:solidFill>
                <a:latin typeface="Arial" charset="0"/>
                <a:ea typeface="Arial" charset="0"/>
                <a:cs typeface="Arial" charset="0"/>
              </a:rPr>
              <a:t>These are the three core behaviors we will focus on as we learn to respond to human behavior in the workplace, appropriately and consistently.  We will rarely, if ever, see the top two behaviors in our workplace.  </a:t>
            </a:r>
          </a:p>
          <a:p>
            <a:pPr defTabSz="914268">
              <a:defRPr/>
            </a:pPr>
            <a:endParaRPr lang="en-US" b="1" dirty="0">
              <a:solidFill>
                <a:prstClr val="black"/>
              </a:solidFill>
              <a:latin typeface="Arial" charset="0"/>
              <a:ea typeface="Arial" charset="0"/>
              <a:cs typeface="Arial" charset="0"/>
            </a:endParaRPr>
          </a:p>
          <a:p>
            <a:pPr defTabSz="914268">
              <a:defRPr/>
            </a:pPr>
            <a:r>
              <a:rPr lang="en-US" b="1" dirty="0">
                <a:solidFill>
                  <a:prstClr val="black"/>
                </a:solidFill>
                <a:latin typeface="Arial" charset="0"/>
                <a:ea typeface="Arial" charset="0"/>
                <a:cs typeface="Arial" charset="0"/>
              </a:rPr>
              <a:t>Reckless, at-risk, and human error are also sometimes referred to as the three “manageable” behaviors.  </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 </a:t>
            </a:r>
            <a:r>
              <a:rPr lang="en-US" b="0" i="0" baseline="0" dirty="0">
                <a:latin typeface="Arial" charset="0"/>
                <a:ea typeface="Arial" charset="0"/>
                <a:cs typeface="Arial" charset="0"/>
              </a:rPr>
              <a:t>Don’t go into detail here for reckless, at-risk, and human error.  The following slides will take a closer look at these.</a:t>
            </a:r>
          </a:p>
          <a:p>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14268">
              <a:defRPr/>
            </a:pPr>
            <a:fld id="{274ED727-8A40-BB4B-A404-BA89C1FAE5F3}" type="slidenum">
              <a:rPr lang="en-US">
                <a:solidFill>
                  <a:prstClr val="black"/>
                </a:solidFill>
                <a:latin typeface="Calibri" panose="020F0502020204030204"/>
              </a:rPr>
              <a:pPr defTabSz="914268">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1127340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b="1" u="sng" dirty="0">
                <a:ea typeface="Times New Roman" charset="0"/>
                <a:cs typeface="Times New Roman" charset="0"/>
              </a:rPr>
              <a:t>To err is human</a:t>
            </a:r>
            <a:r>
              <a:rPr lang="en-US" sz="1300" b="1" dirty="0">
                <a:ea typeface="Times New Roman" charset="0"/>
                <a:cs typeface="Times New Roman" charset="0"/>
              </a:rPr>
              <a:t>. We have all heard the phrase, but what does it really mean? We define </a:t>
            </a:r>
            <a:r>
              <a:rPr lang="en-US" sz="1300" b="1" i="1" u="sng" dirty="0">
                <a:ea typeface="Times New Roman" charset="0"/>
                <a:cs typeface="Times New Roman" charset="0"/>
              </a:rPr>
              <a:t>human error as inadvertently doing other than what should have been done: a slip, lapse, or mistake.</a:t>
            </a:r>
            <a:r>
              <a:rPr lang="en-US" b="1" i="0" u="sng" baseline="0" dirty="0">
                <a:latin typeface="Arial" charset="0"/>
                <a:ea typeface="Arial" charset="0"/>
                <a:cs typeface="Arial" charset="0"/>
              </a:rPr>
              <a:t> </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Again - </a:t>
            </a:r>
            <a:r>
              <a:rPr lang="en-US" b="1" i="0" u="sng" baseline="0" dirty="0">
                <a:latin typeface="Arial" charset="0"/>
                <a:ea typeface="Arial" charset="0"/>
                <a:cs typeface="Arial" charset="0"/>
              </a:rPr>
              <a:t>Human Error is not a choice!</a:t>
            </a:r>
          </a:p>
          <a:p>
            <a:endParaRPr lang="en-US" b="1" i="0" u="sng" baseline="0" dirty="0">
              <a:latin typeface="Arial" charset="0"/>
              <a:ea typeface="Arial" charset="0"/>
              <a:cs typeface="Arial" charset="0"/>
            </a:endParaRPr>
          </a:p>
          <a:p>
            <a:r>
              <a:rPr lang="en-US" dirty="0">
                <a:latin typeface="Arial" charset="0"/>
                <a:ea typeface="Arial" charset="0"/>
                <a:cs typeface="Arial" charset="0"/>
              </a:rPr>
              <a:t>Slip – doing something other than intended, lapse – an omission (forgot to do something) – mistake of fact (perceived something incorrectly – looked at A and saw B)</a:t>
            </a:r>
          </a:p>
          <a:p>
            <a:r>
              <a:rPr lang="en-US" i="1" dirty="0">
                <a:ea typeface="Times New Roman" charset="0"/>
                <a:cs typeface="Times New Roman" charset="0"/>
              </a:rPr>
              <a:t>How do people generally feel when they have made a mistake? (embarrassed, ashamed, at fault)</a:t>
            </a:r>
          </a:p>
          <a:p>
            <a:endParaRPr lang="en-US" i="1" dirty="0">
              <a:ea typeface="Times New Roman" charset="0"/>
              <a:cs typeface="Times New Roman" charset="0"/>
            </a:endParaRPr>
          </a:p>
          <a:p>
            <a:r>
              <a:rPr lang="en-US" b="1" i="1" dirty="0">
                <a:ea typeface="Times New Roman" charset="0"/>
                <a:cs typeface="Times New Roman" charset="0"/>
              </a:rPr>
              <a:t>Ask someone to share an example of when they made an error.  (or give example of Tylenol pm given to kids going to school).</a:t>
            </a:r>
          </a:p>
          <a:p>
            <a:r>
              <a:rPr lang="en-US" i="1" u="sng" dirty="0">
                <a:ea typeface="Times New Roman" charset="0"/>
                <a:cs typeface="Times New Roman" charset="0"/>
              </a:rPr>
              <a:t>Respond: </a:t>
            </a:r>
            <a:r>
              <a:rPr lang="en-US" i="1" dirty="0">
                <a:ea typeface="Times New Roman" charset="0"/>
                <a:cs typeface="Times New Roman" charset="0"/>
              </a:rPr>
              <a:t>When we determine that a human error has occurred – the response to the individual is to console the person. The consoling conversation is one that acknowledges the event, the emotions of the employee and seeks to provide an appropriate comforting response.  They are human.  This was not what was intended. </a:t>
            </a:r>
          </a:p>
          <a:p>
            <a:r>
              <a:rPr lang="en-US" i="1" u="sng" dirty="0">
                <a:ea typeface="Times New Roman" charset="0"/>
                <a:cs typeface="Times New Roman" charset="0"/>
              </a:rPr>
              <a:t>Manage: Don’t stop there! </a:t>
            </a:r>
            <a:r>
              <a:rPr lang="en-US" i="1" dirty="0">
                <a:ea typeface="Times New Roman" charset="0"/>
                <a:cs typeface="Times New Roman" charset="0"/>
              </a:rPr>
              <a:t>As a leader, you will also want to understand what system factors may have contributed to the error.  </a:t>
            </a:r>
          </a:p>
          <a:p>
            <a:endParaRPr lang="en-US" sz="1300" b="1" i="1" dirty="0">
              <a:ea typeface="Times New Roman" charset="0"/>
              <a:cs typeface="Times New Roman" charset="0"/>
            </a:endParaRPr>
          </a:p>
          <a:p>
            <a:r>
              <a:rPr lang="en-US" sz="1300" b="1" i="1" dirty="0">
                <a:ea typeface="Times New Roman" charset="0"/>
                <a:cs typeface="Times New Roman" charset="0"/>
              </a:rPr>
              <a:t>Example of a human error – running a red light.  Why?  Didn’t see it.  Why?  Distracted. Unfamiliar route. Rain/snow.  Looked away for a moment? </a:t>
            </a:r>
          </a:p>
          <a:p>
            <a:r>
              <a:rPr lang="en-US" sz="1300" b="1" i="1" dirty="0">
                <a:ea typeface="Times New Roman" charset="0"/>
                <a:cs typeface="Times New Roman" charset="0"/>
              </a:rPr>
              <a:t>Healthcare example – can you give me an example from your organization?  </a:t>
            </a:r>
            <a:r>
              <a:rPr lang="en-US" sz="1300" i="1" dirty="0">
                <a:ea typeface="Times New Roman" charset="0"/>
                <a:cs typeface="Times New Roman" charset="0"/>
              </a:rPr>
              <a:t>– wrong medication.  Why?  Look-alike sound alike. Workflow interruption, distraction.  Lighting. No process for independent double check. </a:t>
            </a:r>
          </a:p>
          <a:p>
            <a:endParaRPr lang="en-US" sz="1300" b="1" dirty="0">
              <a:ea typeface="Times New Roman" charset="0"/>
              <a:cs typeface="Times New Roman" charset="0"/>
            </a:endParaRPr>
          </a:p>
          <a:p>
            <a:r>
              <a:rPr lang="en-US" sz="1300" b="1" dirty="0">
                <a:ea typeface="Times New Roman" charset="0"/>
                <a:cs typeface="Times New Roman" charset="0"/>
              </a:rPr>
              <a:t>Console (p. 30):  </a:t>
            </a:r>
            <a:r>
              <a:rPr lang="en-US" sz="1300" dirty="0">
                <a:ea typeface="Times New Roman" charset="0"/>
                <a:cs typeface="Times New Roman" charset="0"/>
              </a:rPr>
              <a:t>In the Just Culture model, in response to a person who has made a human error, we suggest that a manager simply ‘console’ the person. Human beings can experience a sense of loss when confronted with their own fallibility. There may be other emotions such as embarrassment, shame and disappointment felt by the employee who has made a human error. What then is the act of ‘consoling’? It is when we seek to alleviate the grief, sense of loss or anxiety caused by the event by comforting the employee – our fellow, inescapably fallible human being. </a:t>
            </a:r>
            <a:r>
              <a:rPr lang="en-US" sz="1300" b="1" i="1" dirty="0">
                <a:ea typeface="Times New Roman" charset="0"/>
                <a:cs typeface="Times New Roman" charset="0"/>
              </a:rPr>
              <a:t>The consoling conversation is one that acknowledges the event, the emotions of the employee and seeks to provide an appropriate comforting response. </a:t>
            </a:r>
            <a:r>
              <a:rPr lang="en-US" sz="1300" dirty="0">
                <a:ea typeface="Times New Roman" charset="0"/>
                <a:cs typeface="Times New Roman" charset="0"/>
              </a:rPr>
              <a:t>The employee and manager might also choose to discuss the human error to better understand how it occurred and may be managed in the future. Be prepared to become skilled at consoling, and how to look at the system to consider improvements to limit further errors.  The genuine fixes will be in system design.</a:t>
            </a:r>
            <a:endParaRPr lang="en-US" dirty="0">
              <a:latin typeface="Times New Roman" charset="0"/>
              <a:ea typeface="Times New Roman" charset="0"/>
              <a:cs typeface="Times New Roman" charset="0"/>
            </a:endParaRPr>
          </a:p>
          <a:p>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endParaRPr lang="en-US" dirty="0">
              <a:latin typeface="Times New Roman" charset="0"/>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51</a:t>
            </a:fld>
            <a:endParaRPr lang="en-US"/>
          </a:p>
        </p:txBody>
      </p:sp>
    </p:spTree>
    <p:extLst>
      <p:ext uri="{BB962C8B-B14F-4D97-AF65-F5344CB8AC3E}">
        <p14:creationId xmlns:p14="http://schemas.microsoft.com/office/powerpoint/2010/main" val="20653204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latin typeface="Arial" charset="0"/>
                <a:ea typeface="Arial" charset="0"/>
                <a:cs typeface="Arial" charset="0"/>
              </a:rPr>
              <a:t>At Risk behavior is a behavioral choice – it is conduct that is intended.  We choose it, but with the belief we are not taking an unjustifiable risk to those around us.</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At Risk behavior increases risk where risk is not recognized or is mistakenly believed to be justified.  (p 35-38)  </a:t>
            </a:r>
          </a:p>
          <a:p>
            <a:endParaRPr lang="en-US" b="1" i="0" baseline="0" dirty="0">
              <a:latin typeface="Arial" charset="0"/>
              <a:ea typeface="Arial" charset="0"/>
              <a:cs typeface="Arial" charset="0"/>
            </a:endParaRPr>
          </a:p>
          <a:p>
            <a:r>
              <a:rPr lang="en-US" b="0" i="0" baseline="0" dirty="0">
                <a:latin typeface="Arial" charset="0"/>
                <a:ea typeface="Arial" charset="0"/>
                <a:cs typeface="Arial" charset="0"/>
              </a:rPr>
              <a:t>Remember the PIDA model here – sometimes this is where people get into trouble “thinking fast” – actions become routine, we become complacent as we get comfortable, we drift into unsafe behavior because of how we see and perceive things – we are driven to take shortcuts to achieve our objectives.  There are many human factors that come into play and need to be evaluated to promote safe behavior.  </a:t>
            </a:r>
          </a:p>
          <a:p>
            <a:endParaRPr lang="en-US" b="0" i="0" baseline="0" dirty="0">
              <a:latin typeface="Arial" charset="0"/>
              <a:ea typeface="Arial" charset="0"/>
              <a:cs typeface="Arial" charset="0"/>
            </a:endParaRPr>
          </a:p>
          <a:p>
            <a:pPr defTabSz="934772">
              <a:defRPr/>
            </a:pPr>
            <a:r>
              <a:rPr lang="en-US" b="0" i="0" baseline="0" dirty="0">
                <a:latin typeface="Arial" charset="0"/>
                <a:ea typeface="Arial" charset="0"/>
                <a:cs typeface="Arial" charset="0"/>
              </a:rPr>
              <a:t>Examples:    Think about when you first started to drive a car.  Your hands were at 10 and 2 on the wheel, you drove under the speed limit and you slowed down as soon as you approached any intersection.  You followed the rules very carefully.  </a:t>
            </a:r>
          </a:p>
          <a:p>
            <a:pPr defTabSz="934772">
              <a:defRPr/>
            </a:pPr>
            <a:r>
              <a:rPr lang="en-US" b="0" i="0" baseline="0" dirty="0">
                <a:latin typeface="Arial" charset="0"/>
                <a:ea typeface="Arial" charset="0"/>
                <a:cs typeface="Arial" charset="0"/>
              </a:rPr>
              <a:t>If you think about your habits today, how much have you deviated from what you were taught?  Maybe you drive with one hand – you have a coffee or soda in the other hand – maybe you go a few miles over the speed limit?  Do you go through yellow lights or roll through a stop sign at a familiar intersection?   Most of the time, nothing bad happens – no crashes, no tickets.  </a:t>
            </a:r>
          </a:p>
          <a:p>
            <a:pPr defTabSz="934772">
              <a:defRPr/>
            </a:pPr>
            <a:r>
              <a:rPr lang="en-US" b="0" i="0" baseline="0" dirty="0">
                <a:latin typeface="Arial" charset="0"/>
                <a:ea typeface="Arial" charset="0"/>
                <a:cs typeface="Arial" charset="0"/>
              </a:rPr>
              <a:t>As humans  we </a:t>
            </a:r>
            <a:r>
              <a:rPr lang="en-US" b="0" i="0" u="sng" baseline="0" dirty="0">
                <a:latin typeface="Arial" charset="0"/>
                <a:ea typeface="Arial" charset="0"/>
                <a:cs typeface="Arial" charset="0"/>
              </a:rPr>
              <a:t>drift </a:t>
            </a:r>
            <a:r>
              <a:rPr lang="en-US" b="0" i="0" baseline="0" dirty="0">
                <a:latin typeface="Arial" charset="0"/>
                <a:ea typeface="Arial" charset="0"/>
                <a:cs typeface="Arial" charset="0"/>
              </a:rPr>
              <a:t>from safe behavior as we get comfortable with a task, system or environment.</a:t>
            </a:r>
          </a:p>
          <a:p>
            <a:pPr defTabSz="934772">
              <a:defRPr/>
            </a:pPr>
            <a:endParaRPr lang="en-US" b="0" i="0" baseline="0" dirty="0">
              <a:latin typeface="Arial" charset="0"/>
              <a:ea typeface="Arial" charset="0"/>
              <a:cs typeface="Arial" charset="0"/>
            </a:endParaRPr>
          </a:p>
          <a:p>
            <a:pPr defTabSz="934772">
              <a:defRPr/>
            </a:pPr>
            <a:r>
              <a:rPr lang="en-US" b="0" i="0" baseline="0" dirty="0">
                <a:latin typeface="Arial" charset="0"/>
                <a:ea typeface="Arial" charset="0"/>
                <a:cs typeface="Arial" charset="0"/>
              </a:rPr>
              <a:t>We are mission focused  - the outcomes we seek drive our conduct – more than rules.  When faced with choices we weigh the consequences and/or incentives associated with each choice. There are no absolutes when we evaluate at-risk behavior – it depends on the individual’s perceptions.  </a:t>
            </a:r>
          </a:p>
          <a:p>
            <a:pPr defTabSz="934772">
              <a:defRPr/>
            </a:pPr>
            <a:endParaRPr lang="en-US" b="0" i="0" baseline="0" dirty="0">
              <a:latin typeface="Arial" charset="0"/>
              <a:ea typeface="Arial" charset="0"/>
              <a:cs typeface="Arial" charset="0"/>
            </a:endParaRPr>
          </a:p>
          <a:p>
            <a:pPr defTabSz="934772">
              <a:defRPr/>
            </a:pPr>
            <a:r>
              <a:rPr lang="en-US" b="0" i="0" baseline="0" dirty="0">
                <a:latin typeface="Arial" charset="0"/>
                <a:ea typeface="Arial" charset="0"/>
                <a:cs typeface="Arial" charset="0"/>
              </a:rPr>
              <a:t>Coaching is the appropriate response to at-risk behavior.  Talking to the employee about the risks of a certain choice and the need to engage in safe choices.  It involves raising awareness and/or changing the perceptions of risk – understanding the consequences, and aligning expectations about how the risk should be managed.  </a:t>
            </a:r>
          </a:p>
          <a:p>
            <a:pPr defTabSz="934772">
              <a:defRPr/>
            </a:pPr>
            <a:r>
              <a:rPr lang="en-US" b="0" i="0" u="sng" baseline="0" dirty="0">
                <a:latin typeface="Arial" charset="0"/>
                <a:ea typeface="Arial" charset="0"/>
                <a:cs typeface="Arial" charset="0"/>
              </a:rPr>
              <a:t>Do not wait for a bad outcome to have the coaching conversation!  </a:t>
            </a:r>
          </a:p>
          <a:p>
            <a:pPr defTabSz="934772">
              <a:defRPr/>
            </a:pPr>
            <a:endParaRPr lang="en-US" b="0" i="0" baseline="0" dirty="0">
              <a:latin typeface="Arial" charset="0"/>
              <a:ea typeface="Arial" charset="0"/>
              <a:cs typeface="Arial" charset="0"/>
            </a:endParaRPr>
          </a:p>
          <a:p>
            <a:pPr defTabSz="934772">
              <a:defRPr/>
            </a:pPr>
            <a:r>
              <a:rPr lang="en-US" b="0" i="0" baseline="0" dirty="0">
                <a:latin typeface="Arial" charset="0"/>
                <a:ea typeface="Arial" charset="0"/>
                <a:cs typeface="Arial" charset="0"/>
              </a:rPr>
              <a:t>Also, as a leader, do you understand what incentives were there? What were the performance shaping factors that led to the risky behavior?  (workaround) Can you remove them? Create incentives for healthy behavior.  Make the right choice the easy choice! (is the process outdated?)</a:t>
            </a:r>
          </a:p>
          <a:p>
            <a:pPr defTabSz="934772">
              <a:defRPr/>
            </a:pPr>
            <a:endParaRPr lang="en-US" b="0" i="0" baseline="0" dirty="0">
              <a:latin typeface="Arial" charset="0"/>
              <a:ea typeface="Arial" charset="0"/>
              <a:cs typeface="Arial" charset="0"/>
            </a:endParaRPr>
          </a:p>
          <a:p>
            <a:endParaRPr lang="en-US" b="0" dirty="0">
              <a:latin typeface="+mn-lt"/>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52</a:t>
            </a:fld>
            <a:endParaRPr lang="en-US"/>
          </a:p>
        </p:txBody>
      </p:sp>
    </p:spTree>
    <p:extLst>
      <p:ext uri="{BB962C8B-B14F-4D97-AF65-F5344CB8AC3E}">
        <p14:creationId xmlns:p14="http://schemas.microsoft.com/office/powerpoint/2010/main" val="131770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772">
              <a:defRPr/>
            </a:pPr>
            <a:r>
              <a:rPr lang="en-US" sz="1300" dirty="0"/>
              <a:t>A person engaging in reckless behavior </a:t>
            </a:r>
            <a:r>
              <a:rPr lang="en-US" sz="1300" b="1" dirty="0"/>
              <a:t>recognizes the risks </a:t>
            </a:r>
            <a:r>
              <a:rPr lang="en-US" sz="1300" dirty="0"/>
              <a:t>associated with the chosen behavior. </a:t>
            </a:r>
          </a:p>
          <a:p>
            <a:pPr defTabSz="934772">
              <a:defRPr/>
            </a:pPr>
            <a:endParaRPr lang="en-US" sz="1300" dirty="0"/>
          </a:p>
          <a:p>
            <a:pPr defTabSz="934772">
              <a:defRPr/>
            </a:pPr>
            <a:r>
              <a:rPr lang="en-US" sz="1300" dirty="0"/>
              <a:t>Specifically, </a:t>
            </a:r>
            <a:r>
              <a:rPr lang="en-US" sz="1300" b="1" i="1" dirty="0"/>
              <a:t>reckless behavior involves a conscious disregard of a substantial and unjustifiable risk of causing harm</a:t>
            </a:r>
            <a:r>
              <a:rPr lang="en-US" sz="1300" b="1" i="1" u="sng" dirty="0"/>
              <a:t>.</a:t>
            </a:r>
          </a:p>
          <a:p>
            <a:pPr defTabSz="934772">
              <a:defRPr/>
            </a:pPr>
            <a:endParaRPr lang="en-US" sz="1300" b="1" i="1" u="sng" dirty="0"/>
          </a:p>
          <a:p>
            <a:pPr defTabSz="934772">
              <a:defRPr/>
            </a:pPr>
            <a:r>
              <a:rPr lang="en-US" sz="1300" b="1" i="1" u="sng" dirty="0"/>
              <a:t>  </a:t>
            </a:r>
            <a:r>
              <a:rPr lang="en-US" sz="1300" b="1" u="sng" dirty="0"/>
              <a:t>It is the one behavior we should expect our employees to absolutely avoid</a:t>
            </a:r>
            <a:r>
              <a:rPr lang="en-US" sz="1300" b="1" dirty="0"/>
              <a:t>. </a:t>
            </a:r>
            <a:r>
              <a:rPr lang="en-US" sz="1300" b="1" u="sng" dirty="0"/>
              <a:t>This is where we “draw the line”.  </a:t>
            </a:r>
          </a:p>
          <a:p>
            <a:pPr defTabSz="934772">
              <a:defRPr/>
            </a:pPr>
            <a:endParaRPr lang="en-US" sz="1300" b="1" u="sng" dirty="0"/>
          </a:p>
          <a:p>
            <a:r>
              <a:rPr lang="en-US" sz="1300" dirty="0"/>
              <a:t>It is not an intention to cause harm, but merely the willingness to accept an unjustifiable risk. </a:t>
            </a:r>
          </a:p>
          <a:p>
            <a:r>
              <a:rPr lang="en-US" sz="1300" dirty="0"/>
              <a:t>It is most easily viewed as “gambling” toward the possible outcome.</a:t>
            </a:r>
          </a:p>
          <a:p>
            <a:r>
              <a:rPr lang="en-US" sz="1300" dirty="0"/>
              <a:t>It is to put </a:t>
            </a:r>
            <a:r>
              <a:rPr lang="en-US" sz="1300" b="1" dirty="0"/>
              <a:t>personal interest ahead of an unjustifiable risk of harm to others</a:t>
            </a:r>
            <a:r>
              <a:rPr lang="en-US" sz="1300" dirty="0"/>
              <a:t>. </a:t>
            </a:r>
          </a:p>
          <a:p>
            <a:r>
              <a:rPr lang="en-US" sz="1300" dirty="0"/>
              <a:t>The reckless person does not intend the outcome; they just choose the gamble.</a:t>
            </a:r>
            <a:endParaRPr lang="en-US" sz="1500" b="1" dirty="0"/>
          </a:p>
          <a:p>
            <a:pPr defTabSz="934772">
              <a:defRPr/>
            </a:pPr>
            <a:endParaRPr lang="en-US" sz="1300" b="1" dirty="0"/>
          </a:p>
          <a:p>
            <a:pPr defTabSz="934772">
              <a:defRPr/>
            </a:pPr>
            <a:r>
              <a:rPr lang="en-US" sz="1300" b="1" dirty="0">
                <a:latin typeface="Arial" charset="0"/>
                <a:ea typeface="Arial" charset="0"/>
                <a:cs typeface="Arial" charset="0"/>
              </a:rPr>
              <a:t>Ask participants to give an example of reckless behavior.</a:t>
            </a:r>
          </a:p>
          <a:p>
            <a:pPr defTabSz="934772">
              <a:defRPr/>
            </a:pPr>
            <a:r>
              <a:rPr lang="en-US" sz="1300" b="1" dirty="0">
                <a:latin typeface="Arial" charset="0"/>
                <a:ea typeface="Arial" charset="0"/>
                <a:cs typeface="Arial" charset="0"/>
              </a:rPr>
              <a:t>Example – running a red light.  Texting while driving.</a:t>
            </a:r>
          </a:p>
          <a:p>
            <a:r>
              <a:rPr lang="en-US" sz="1300" b="1" dirty="0">
                <a:latin typeface="Arial" charset="0"/>
                <a:ea typeface="Arial" charset="0"/>
                <a:cs typeface="Arial" charset="0"/>
              </a:rPr>
              <a:t>What other examples can you think of in healthcare that might be reckless?  </a:t>
            </a:r>
          </a:p>
          <a:p>
            <a:r>
              <a:rPr lang="en-US" sz="1300" dirty="0">
                <a:latin typeface="Arial" charset="0"/>
                <a:ea typeface="Arial" charset="0"/>
                <a:cs typeface="Arial" charset="0"/>
              </a:rPr>
              <a:t>Surgeon drops an instrument on the floor.  Upset by the delay, she reaches down, picks it up and continues to use it.  </a:t>
            </a:r>
          </a:p>
          <a:p>
            <a:r>
              <a:rPr lang="en-US" sz="1300" dirty="0">
                <a:latin typeface="Arial" charset="0"/>
                <a:ea typeface="Arial" charset="0"/>
                <a:cs typeface="Arial" charset="0"/>
              </a:rPr>
              <a:t>Nurse gets to patient room with two syringes in pocket, neither are labeled.  She knows one was for her patient and doesn’t remember where the other came from.  Knowing that the </a:t>
            </a:r>
            <a:r>
              <a:rPr lang="en-US" sz="1300" dirty="0" err="1">
                <a:latin typeface="Arial" charset="0"/>
                <a:ea typeface="Arial" charset="0"/>
                <a:cs typeface="Arial" charset="0"/>
              </a:rPr>
              <a:t>pt</a:t>
            </a:r>
            <a:r>
              <a:rPr lang="en-US" sz="1300" dirty="0">
                <a:latin typeface="Arial" charset="0"/>
                <a:ea typeface="Arial" charset="0"/>
                <a:cs typeface="Arial" charset="0"/>
              </a:rPr>
              <a:t> was supposed to receive 2ml injection and the other syringe is 1.5 ml, she gives the 2 ml unlabeled medication to the patient. </a:t>
            </a:r>
          </a:p>
          <a:p>
            <a:pPr defTabSz="934772">
              <a:defRPr/>
            </a:pPr>
            <a:endParaRPr lang="en-US" sz="1300" b="1" dirty="0"/>
          </a:p>
          <a:p>
            <a:pPr defTabSz="934772">
              <a:defRPr/>
            </a:pPr>
            <a:r>
              <a:rPr lang="en-US" sz="1300" dirty="0"/>
              <a:t>The reasons for engaging in reckless conduct are as varied as the conduct itself, but none of the reasons can excuse recklessness toward the safety of fellow employees customers, clients or patients, or the general public. </a:t>
            </a:r>
          </a:p>
          <a:p>
            <a:pPr defTabSz="934772">
              <a:defRPr/>
            </a:pPr>
            <a:r>
              <a:rPr lang="en-US" sz="1300" b="1" dirty="0"/>
              <a:t>In a Just Culture, reckless behavior is where we consider disciplinary or punitive action as means to correct the undesired conduct. </a:t>
            </a:r>
          </a:p>
          <a:p>
            <a:pPr defTabSz="934772">
              <a:defRPr/>
            </a:pPr>
            <a:endParaRPr lang="en-US" sz="1300" b="1" dirty="0">
              <a:latin typeface="Arial" charset="0"/>
              <a:ea typeface="Arial" charset="0"/>
              <a:cs typeface="Arial" charset="0"/>
            </a:endParaRPr>
          </a:p>
          <a:p>
            <a:pPr defTabSz="934772">
              <a:defRPr/>
            </a:pPr>
            <a:r>
              <a:rPr lang="en-US" b="0" i="0" dirty="0">
                <a:latin typeface="Arial" charset="0"/>
                <a:ea typeface="Arial" charset="0"/>
                <a:cs typeface="Arial" charset="0"/>
              </a:rPr>
              <a:t>Generally, reckless behavior may not have a system</a:t>
            </a:r>
            <a:r>
              <a:rPr lang="en-US" b="0" i="0" baseline="0" dirty="0">
                <a:latin typeface="Arial" charset="0"/>
                <a:ea typeface="Arial" charset="0"/>
                <a:cs typeface="Arial" charset="0"/>
              </a:rPr>
              <a:t> issue to manage.  But – you may want to look at this – how did this person get hired?  What systems are in place to detect and report this behavior quickly?  Do staff feel safe to report?  Are there “norms” at play in your organization that support reckless behavior? </a:t>
            </a:r>
            <a:endParaRPr lang="en-US" b="0" i="0" dirty="0">
              <a:latin typeface="Arial" charset="0"/>
              <a:ea typeface="Arial" charset="0"/>
              <a:cs typeface="Arial" charset="0"/>
            </a:endParaRPr>
          </a:p>
          <a:p>
            <a:pPr defTabSz="934772">
              <a:defRPr/>
            </a:pPr>
            <a:endParaRPr lang="en-US" b="0" i="0" dirty="0">
              <a:latin typeface="Arial" charset="0"/>
              <a:ea typeface="Arial" charset="0"/>
              <a:cs typeface="Arial" charset="0"/>
            </a:endParaRPr>
          </a:p>
          <a:p>
            <a:pPr defTabSz="934772">
              <a:defRPr/>
            </a:pPr>
            <a:r>
              <a:rPr lang="en-US" b="0" i="0" dirty="0">
                <a:latin typeface="Arial" charset="0"/>
                <a:ea typeface="Arial" charset="0"/>
                <a:cs typeface="Arial" charset="0"/>
              </a:rPr>
              <a:t>Objective(s):</a:t>
            </a:r>
            <a:r>
              <a:rPr lang="en-US" b="0" i="0" baseline="0" dirty="0">
                <a:latin typeface="Arial" charset="0"/>
                <a:ea typeface="Arial" charset="0"/>
                <a:cs typeface="Arial" charset="0"/>
              </a:rPr>
              <a:t>  Reckless Behavior.  How to define, how to manage, and how to respond. </a:t>
            </a:r>
          </a:p>
          <a:p>
            <a:pPr defTabSz="934772">
              <a:defRPr/>
            </a:pPr>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first </a:t>
            </a:r>
            <a:r>
              <a:rPr lang="en-US" sz="1300" dirty="0"/>
              <a:t>share a non-healthcare, relatable at-risk behavior (example: 25mph over the speed limit), then bring the concept into healthcare.</a:t>
            </a:r>
          </a:p>
          <a:p>
            <a:pPr defTabSz="934772">
              <a:defRPr/>
            </a:pPr>
            <a:endParaRPr lang="en-US" b="1" i="0" baseline="0" dirty="0">
              <a:latin typeface="Arial" charset="0"/>
              <a:ea typeface="Arial" charset="0"/>
              <a:cs typeface="Arial" charset="0"/>
            </a:endParaRPr>
          </a:p>
          <a:p>
            <a:r>
              <a:rPr lang="en-US" b="1" i="0" baseline="0" dirty="0">
                <a:latin typeface="Arial" charset="0"/>
                <a:ea typeface="Arial" charset="0"/>
                <a:cs typeface="Arial" charset="0"/>
              </a:rPr>
              <a:t>Instructor(s) Notes: </a:t>
            </a:r>
            <a:r>
              <a:rPr lang="en-US" b="1" dirty="0"/>
              <a:t>The Management of Reckless Behavior (p. 43): </a:t>
            </a:r>
            <a:endParaRPr lang="en-US" b="1" i="0" dirty="0">
              <a:latin typeface="Arial" charset="0"/>
              <a:ea typeface="Arial" charset="0"/>
              <a:cs typeface="Arial" charset="0"/>
            </a:endParaRPr>
          </a:p>
          <a:p>
            <a:pPr algn="ctr" defTabSz="934772">
              <a:defRPr/>
            </a:pPr>
            <a:endParaRPr lang="en-US" dirty="0">
              <a:latin typeface="+mn-lt"/>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53</a:t>
            </a:fld>
            <a:endParaRPr lang="en-US"/>
          </a:p>
        </p:txBody>
      </p:sp>
    </p:spTree>
    <p:extLst>
      <p:ext uri="{BB962C8B-B14F-4D97-AF65-F5344CB8AC3E}">
        <p14:creationId xmlns:p14="http://schemas.microsoft.com/office/powerpoint/2010/main" val="435301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latin typeface="Arial" charset="0"/>
                <a:ea typeface="Arial" charset="0"/>
                <a:cs typeface="Arial" charset="0"/>
              </a:rPr>
              <a:t>Which of these three behaviors is the biggest threat to safety?  </a:t>
            </a:r>
          </a:p>
          <a:p>
            <a:endParaRPr lang="en-US" b="1" i="0" baseline="0" dirty="0">
              <a:solidFill>
                <a:srgbClr val="FF0000"/>
              </a:solidFill>
              <a:latin typeface="Arial" charset="0"/>
              <a:ea typeface="Arial" charset="0"/>
              <a:cs typeface="Arial" charset="0"/>
            </a:endParaRPr>
          </a:p>
          <a:p>
            <a:r>
              <a:rPr lang="en-US" b="1" i="0" baseline="0" dirty="0">
                <a:solidFill>
                  <a:srgbClr val="FF0000"/>
                </a:solidFill>
                <a:latin typeface="Arial" charset="0"/>
                <a:ea typeface="Arial" charset="0"/>
                <a:cs typeface="Arial" charset="0"/>
              </a:rPr>
              <a:t>&lt;Animation – click again&gt;       </a:t>
            </a:r>
            <a:r>
              <a:rPr lang="en-US" b="1" i="0" baseline="0" dirty="0">
                <a:latin typeface="Arial" charset="0"/>
                <a:ea typeface="Arial" charset="0"/>
                <a:cs typeface="Arial" charset="0"/>
              </a:rPr>
              <a:t>At-Risk Behavior </a:t>
            </a:r>
            <a:r>
              <a:rPr lang="en-US" b="0" i="0" baseline="0" dirty="0">
                <a:latin typeface="Arial" charset="0"/>
                <a:ea typeface="Arial" charset="0"/>
                <a:cs typeface="Arial" charset="0"/>
              </a:rPr>
              <a:t>is the biggest threat to safety.</a:t>
            </a:r>
          </a:p>
          <a:p>
            <a:endParaRPr lang="en-US" b="0" i="0" baseline="0" dirty="0">
              <a:latin typeface="Arial" charset="0"/>
              <a:ea typeface="Arial" charset="0"/>
              <a:cs typeface="Arial" charset="0"/>
            </a:endParaRPr>
          </a:p>
          <a:p>
            <a:r>
              <a:rPr lang="en-US" b="1" i="0" baseline="0" dirty="0">
                <a:latin typeface="Arial" charset="0"/>
                <a:ea typeface="Arial" charset="0"/>
                <a:cs typeface="Arial" charset="0"/>
              </a:rPr>
              <a:t>Why do you think this is the case?  </a:t>
            </a:r>
            <a:r>
              <a:rPr lang="en-US" b="0" i="0" baseline="0" dirty="0">
                <a:latin typeface="Arial" charset="0"/>
                <a:ea typeface="Arial" charset="0"/>
                <a:cs typeface="Arial" charset="0"/>
              </a:rPr>
              <a:t>Ask for thoughts and ideas on this…</a:t>
            </a:r>
          </a:p>
          <a:p>
            <a:endParaRPr lang="en-US" b="0" i="0" baseline="0" dirty="0">
              <a:latin typeface="Arial" charset="0"/>
              <a:ea typeface="Arial" charset="0"/>
              <a:cs typeface="Arial" charset="0"/>
            </a:endParaRPr>
          </a:p>
          <a:p>
            <a:r>
              <a:rPr lang="en-US" b="1" i="0" baseline="0" dirty="0">
                <a:latin typeface="Arial" charset="0"/>
                <a:ea typeface="Arial" charset="0"/>
                <a:cs typeface="Arial" charset="0"/>
              </a:rPr>
              <a:t>WHY? (On next slide)</a:t>
            </a:r>
          </a:p>
          <a:p>
            <a:endParaRPr lang="en-US" b="1" i="0" baseline="0" dirty="0">
              <a:latin typeface="Arial" charset="0"/>
              <a:ea typeface="Arial" charset="0"/>
              <a:cs typeface="Arial" charset="0"/>
            </a:endParaRPr>
          </a:p>
          <a:p>
            <a:r>
              <a:rPr lang="en-US" sz="1300" b="1" dirty="0">
                <a:solidFill>
                  <a:srgbClr val="FF0000"/>
                </a:solidFill>
              </a:rPr>
              <a:t>The Management of At-Risk Behavior (p. 35):</a:t>
            </a:r>
            <a:endParaRPr lang="en-US" dirty="0">
              <a:latin typeface="+mn-lt"/>
            </a:endParaRPr>
          </a:p>
          <a:p>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N/A.</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Instructor(s) Notes: </a:t>
            </a:r>
            <a:endParaRPr lang="en-US" b="1" i="0" dirty="0">
              <a:latin typeface="Arial" charset="0"/>
              <a:ea typeface="Arial" charset="0"/>
              <a:cs typeface="Arial" charset="0"/>
            </a:endParaRPr>
          </a:p>
          <a:p>
            <a:pPr algn="ctr" defTabSz="934772">
              <a:defRPr/>
            </a:pPr>
            <a:endParaRPr lang="en-US" dirty="0"/>
          </a:p>
        </p:txBody>
      </p:sp>
      <p:sp>
        <p:nvSpPr>
          <p:cNvPr id="4" name="Slide Number Placeholder 3"/>
          <p:cNvSpPr>
            <a:spLocks noGrp="1"/>
          </p:cNvSpPr>
          <p:nvPr>
            <p:ph type="sldNum" sz="quarter" idx="10"/>
          </p:nvPr>
        </p:nvSpPr>
        <p:spPr/>
        <p:txBody>
          <a:bodyPr/>
          <a:lstStyle/>
          <a:p>
            <a:fld id="{274ED727-8A40-BB4B-A404-BA89C1FAE5F3}" type="slidenum">
              <a:rPr lang="en-US" smtClean="0"/>
              <a:t>54</a:t>
            </a:fld>
            <a:endParaRPr lang="en-US"/>
          </a:p>
        </p:txBody>
      </p:sp>
    </p:spTree>
    <p:extLst>
      <p:ext uri="{BB962C8B-B14F-4D97-AF65-F5344CB8AC3E}">
        <p14:creationId xmlns:p14="http://schemas.microsoft.com/office/powerpoint/2010/main" val="214132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Most industry experts believe that at-risk behaviors represent the greatest threat to safety</a:t>
            </a:r>
            <a:r>
              <a:rPr lang="en-US" dirty="0"/>
              <a:t>.  All three of these behaviors could lead to bad outcomes.  But a human error – genuine slip lapse or mistake – are typically single events or failures.  </a:t>
            </a:r>
          </a:p>
          <a:p>
            <a:r>
              <a:rPr lang="en-US" dirty="0"/>
              <a:t>When it comes to </a:t>
            </a:r>
            <a:r>
              <a:rPr lang="en-US" b="1" dirty="0"/>
              <a:t>reckless actions</a:t>
            </a:r>
            <a:r>
              <a:rPr lang="en-US" dirty="0"/>
              <a:t>, we will often honor our perception of risk and not do that act; we will sometimes push forward with the behavior for various reasons, </a:t>
            </a:r>
            <a:r>
              <a:rPr lang="en-US" b="1" dirty="0"/>
              <a:t>but not often</a:t>
            </a:r>
            <a:r>
              <a:rPr lang="en-US" dirty="0"/>
              <a:t>.  </a:t>
            </a:r>
          </a:p>
          <a:p>
            <a:r>
              <a:rPr lang="en-US" dirty="0"/>
              <a:t>In contrast</a:t>
            </a:r>
            <a:r>
              <a:rPr lang="en-US" b="1" dirty="0"/>
              <a:t>, </a:t>
            </a:r>
            <a:r>
              <a:rPr lang="en-US" dirty="0"/>
              <a:t>at-risk behaviors often become habitual, due to a lack of adverse outcomes associated with the choice. Often, an at-risk behavior becomes associated with an unwanted outcome only after an event has occurred.  And these at-risk behaviors often become modeled by others, increasing the danger beyond the scope of just one person</a:t>
            </a:r>
          </a:p>
          <a:p>
            <a:endParaRPr lang="en-US" dirty="0"/>
          </a:p>
        </p:txBody>
      </p:sp>
      <p:sp>
        <p:nvSpPr>
          <p:cNvPr id="4" name="Slide Number Placeholder 3"/>
          <p:cNvSpPr>
            <a:spLocks noGrp="1"/>
          </p:cNvSpPr>
          <p:nvPr>
            <p:ph type="sldNum" sz="quarter" idx="10"/>
          </p:nvPr>
        </p:nvSpPr>
        <p:spPr/>
        <p:txBody>
          <a:bodyPr/>
          <a:lstStyle/>
          <a:p>
            <a:fld id="{274ED727-8A40-BB4B-A404-BA89C1FAE5F3}" type="slidenum">
              <a:rPr lang="en-US" smtClean="0"/>
              <a:t>55</a:t>
            </a:fld>
            <a:endParaRPr lang="en-US"/>
          </a:p>
        </p:txBody>
      </p:sp>
    </p:spTree>
    <p:extLst>
      <p:ext uri="{BB962C8B-B14F-4D97-AF65-F5344CB8AC3E}">
        <p14:creationId xmlns:p14="http://schemas.microsoft.com/office/powerpoint/2010/main" val="4200753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8">
              <a:lnSpc>
                <a:spcPct val="90000"/>
              </a:lnSpc>
              <a:spcBef>
                <a:spcPts val="1000"/>
              </a:spcBef>
              <a:defRPr/>
            </a:pPr>
            <a:r>
              <a:rPr lang="en-US" sz="1900" b="1" dirty="0">
                <a:solidFill>
                  <a:srgbClr val="000000"/>
                </a:solidFill>
                <a:latin typeface="Arial" charset="0"/>
                <a:cs typeface="Arial" charset="0"/>
              </a:rPr>
              <a:t>ANIMATED SLIDE – PULL UP THE QUESTION FIRST.  Ask participants to brainstorm around this question.  Put answers on a white board and generate discussion.  What is a common name for “at-risk” behavior?  “Policy not followed”.  AFTER PARTICIPANTS HAVE PROVIDED ANSWERS, PULL UP THE REST OF THE SLIDE.  </a:t>
            </a:r>
          </a:p>
          <a:p>
            <a:pPr defTabSz="914268">
              <a:lnSpc>
                <a:spcPct val="90000"/>
              </a:lnSpc>
              <a:spcBef>
                <a:spcPts val="1000"/>
              </a:spcBef>
              <a:defRPr/>
            </a:pPr>
            <a:endParaRPr lang="en-US" sz="1900" dirty="0">
              <a:solidFill>
                <a:srgbClr val="000000"/>
              </a:solidFill>
              <a:latin typeface="Arial" charset="0"/>
              <a:cs typeface="Arial" charset="0"/>
            </a:endParaRPr>
          </a:p>
          <a:p>
            <a:pPr defTabSz="914268">
              <a:lnSpc>
                <a:spcPct val="90000"/>
              </a:lnSpc>
              <a:spcBef>
                <a:spcPts val="1000"/>
              </a:spcBef>
              <a:defRPr/>
            </a:pPr>
            <a:r>
              <a:rPr lang="en-US" sz="1900" dirty="0">
                <a:solidFill>
                  <a:srgbClr val="000000"/>
                </a:solidFill>
                <a:latin typeface="Arial" charset="0"/>
                <a:cs typeface="Arial" charset="0"/>
              </a:rPr>
              <a:t>Incentives may include short cuts, workarounds, time/production pressure, competing priorities, system design, </a:t>
            </a:r>
          </a:p>
          <a:p>
            <a:pPr defTabSz="914268">
              <a:lnSpc>
                <a:spcPct val="90000"/>
              </a:lnSpc>
              <a:spcBef>
                <a:spcPts val="1000"/>
              </a:spcBef>
              <a:defRPr/>
            </a:pPr>
            <a:endParaRPr lang="en-US" sz="1900" dirty="0">
              <a:solidFill>
                <a:srgbClr val="000000"/>
              </a:solidFill>
              <a:latin typeface="Arial" charset="0"/>
              <a:cs typeface="Arial" charset="0"/>
            </a:endParaRPr>
          </a:p>
          <a:p>
            <a:pPr defTabSz="914268">
              <a:lnSpc>
                <a:spcPct val="90000"/>
              </a:lnSpc>
              <a:spcBef>
                <a:spcPts val="1000"/>
              </a:spcBef>
              <a:defRPr/>
            </a:pPr>
            <a:r>
              <a:rPr lang="en-US" sz="1900" dirty="0">
                <a:solidFill>
                  <a:srgbClr val="000000"/>
                </a:solidFill>
                <a:latin typeface="Arial" charset="0"/>
                <a:cs typeface="Arial" charset="0"/>
              </a:rPr>
              <a:t>Performance shaping </a:t>
            </a:r>
          </a:p>
          <a:p>
            <a:pPr defTabSz="914268">
              <a:lnSpc>
                <a:spcPct val="90000"/>
              </a:lnSpc>
              <a:spcBef>
                <a:spcPts val="1000"/>
              </a:spcBef>
              <a:defRPr/>
            </a:pPr>
            <a:endParaRPr lang="en-US" sz="1900" dirty="0">
              <a:solidFill>
                <a:srgbClr val="000000"/>
              </a:solidFill>
              <a:latin typeface="Arial" charset="0"/>
              <a:cs typeface="Arial" charset="0"/>
            </a:endParaRPr>
          </a:p>
          <a:p>
            <a:pPr defTabSz="914268">
              <a:defRPr/>
            </a:pPr>
            <a:r>
              <a:rPr lang="en-US" dirty="0">
                <a:solidFill>
                  <a:prstClr val="black"/>
                </a:solidFill>
                <a:latin typeface="Calibri" panose="020F0502020204030204"/>
              </a:rPr>
              <a:t>If at risk behaviors are not managed, they will become pervasive and will eventually lead to an adverse outcome.  People have drifted from safe behavior and this has become “the way things are done around here”.  What you permit, you promote – regardless of outcome…</a:t>
            </a:r>
          </a:p>
          <a:p>
            <a:pPr marL="228568" indent="-228568" defTabSz="914268">
              <a:lnSpc>
                <a:spcPct val="90000"/>
              </a:lnSpc>
              <a:spcBef>
                <a:spcPts val="1000"/>
              </a:spcBef>
              <a:buFont typeface="Arial" panose="020B0604020202020204" pitchFamily="34" charset="0"/>
              <a:buChar char="•"/>
              <a:defRPr/>
            </a:pPr>
            <a:endParaRPr lang="en-US" sz="1900" dirty="0">
              <a:solidFill>
                <a:srgbClr val="000000"/>
              </a:solidFill>
              <a:latin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56</a:t>
            </a:fld>
            <a:endParaRPr lang="en-US"/>
          </a:p>
        </p:txBody>
      </p:sp>
    </p:spTree>
    <p:extLst>
      <p:ext uri="{BB962C8B-B14F-4D97-AF65-F5344CB8AC3E}">
        <p14:creationId xmlns:p14="http://schemas.microsoft.com/office/powerpoint/2010/main" val="28252813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NCPS data from a collaborative that was conducted with about a dozen Nebraska hospitals.  We see that reckless behavior truly is not frequent.</a:t>
            </a:r>
          </a:p>
          <a:p>
            <a:r>
              <a:rPr lang="en-US" baseline="0" dirty="0"/>
              <a:t>However if we take human error and at-risk behavior together, that accounts for 97% of the events.  </a:t>
            </a:r>
          </a:p>
          <a:p>
            <a:pPr defTabSz="884280">
              <a:defRPr/>
            </a:pPr>
            <a:endParaRPr lang="en-US" dirty="0"/>
          </a:p>
          <a:p>
            <a:pPr defTabSz="884280">
              <a:defRPr/>
            </a:pPr>
            <a:r>
              <a:rPr lang="en-US" dirty="0"/>
              <a:t>So when we think about managing human behavior in the context</a:t>
            </a:r>
            <a:r>
              <a:rPr lang="en-US" baseline="0" dirty="0"/>
              <a:t> of an organization, and mitigating risk, we need to understand what is behind the behaviors.  </a:t>
            </a:r>
            <a:endParaRPr lang="en-US" dirty="0"/>
          </a:p>
          <a:p>
            <a:endParaRPr lang="en-US" baseline="0" dirty="0"/>
          </a:p>
          <a:p>
            <a:r>
              <a:rPr lang="en-US" baseline="0" dirty="0"/>
              <a:t>What is the intent?  What is behind the behavior? What </a:t>
            </a:r>
            <a:r>
              <a:rPr lang="en-US" b="1" baseline="0" dirty="0"/>
              <a:t>system factors </a:t>
            </a:r>
            <a:r>
              <a:rPr lang="en-US" baseline="0" dirty="0"/>
              <a:t>may have contributed to the error or drift?</a:t>
            </a:r>
            <a:endParaRPr lang="en-US" dirty="0"/>
          </a:p>
          <a:p>
            <a:endParaRPr lang="en-US" dirty="0"/>
          </a:p>
          <a:p>
            <a:r>
              <a:rPr lang="en-US" dirty="0"/>
              <a:t>Also recognize that if 30%</a:t>
            </a:r>
            <a:r>
              <a:rPr lang="en-US" baseline="0" dirty="0"/>
              <a:t> of behaviors are at risk, </a:t>
            </a:r>
            <a:r>
              <a:rPr lang="en-US" b="1" baseline="0" dirty="0"/>
              <a:t>what role does culture </a:t>
            </a:r>
            <a:r>
              <a:rPr lang="en-US" baseline="0" dirty="0"/>
              <a:t>play in permitting this at-risk behavior?</a:t>
            </a:r>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57</a:t>
            </a:fld>
            <a:endParaRPr lang="en-US"/>
          </a:p>
        </p:txBody>
      </p:sp>
    </p:spTree>
    <p:extLst>
      <p:ext uri="{BB962C8B-B14F-4D97-AF65-F5344CB8AC3E}">
        <p14:creationId xmlns:p14="http://schemas.microsoft.com/office/powerpoint/2010/main" val="35988581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58</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66763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4280">
              <a:defRPr/>
            </a:pPr>
            <a:r>
              <a:rPr lang="en-US" b="0" dirty="0">
                <a:solidFill>
                  <a:prstClr val="black"/>
                </a:solidFill>
                <a:latin typeface="Calibri" panose="020F0502020204030204"/>
              </a:rPr>
              <a:t>Just culture shifts the focus from errors and outcomes to system design, the level of risk we tolerate, and behavioral choices. </a:t>
            </a:r>
            <a:r>
              <a:rPr lang="en-US" b="0" dirty="0">
                <a:solidFill>
                  <a:prstClr val="black"/>
                </a:solidFill>
                <a:latin typeface="Arial" charset="0"/>
                <a:ea typeface="Arial" charset="0"/>
                <a:cs typeface="Arial" charset="0"/>
              </a:rPr>
              <a:t>As Leaders, we need to know how to respond to errors and the range of behaviors appropriately, fairly, and consistently. Using the JC Algorithm is a tool that helps us learn to improve our systems our behavioral choices and change our perceptions of risk. Let’s start by considering system design from three different perspectives or “voices.”</a:t>
            </a:r>
          </a:p>
          <a:p>
            <a:pPr defTabSz="934772">
              <a:defRPr/>
            </a:pPr>
            <a:endParaRPr lang="en-US" b="0" dirty="0">
              <a:solidFill>
                <a:prstClr val="black"/>
              </a:solidFill>
              <a:latin typeface="Arial" charset="0"/>
              <a:ea typeface="Arial" charset="0"/>
              <a:cs typeface="Arial" charset="0"/>
            </a:endParaRPr>
          </a:p>
          <a:p>
            <a:pPr defTabSz="914268">
              <a:defRPr/>
            </a:pPr>
            <a:endParaRPr lang="en-US"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45171">
              <a:defRPr/>
            </a:pPr>
            <a:fld id="{274ED727-8A40-BB4B-A404-BA89C1FAE5F3}" type="slidenum">
              <a:rPr lang="en-US">
                <a:solidFill>
                  <a:prstClr val="black"/>
                </a:solidFill>
                <a:latin typeface="Calibri" panose="020F0502020204030204"/>
              </a:rPr>
              <a:pPr defTabSz="945171">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25970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algorithms requires leaders to recognize employee behavioral choices in the context of the three duties, apply the subjective and objective standards, and determine how the system needs to be redesigned.  </a:t>
            </a:r>
          </a:p>
          <a:p>
            <a:endParaRPr lang="en-US" dirty="0"/>
          </a:p>
          <a:p>
            <a:r>
              <a:rPr lang="en-US" b="1" dirty="0"/>
              <a:t>Check in to see if learners are familiar with the Vanderbilt error. </a:t>
            </a:r>
          </a:p>
        </p:txBody>
      </p:sp>
      <p:sp>
        <p:nvSpPr>
          <p:cNvPr id="4" name="Slide Number Placeholder 3"/>
          <p:cNvSpPr>
            <a:spLocks noGrp="1"/>
          </p:cNvSpPr>
          <p:nvPr>
            <p:ph type="sldNum" sz="quarter" idx="5"/>
          </p:nvPr>
        </p:nvSpPr>
        <p:spPr/>
        <p:txBody>
          <a:bodyPr/>
          <a:lstStyle/>
          <a:p>
            <a:fld id="{274ED727-8A40-BB4B-A404-BA89C1FAE5F3}" type="slidenum">
              <a:rPr lang="en-US" smtClean="0"/>
              <a:t>6</a:t>
            </a:fld>
            <a:endParaRPr lang="en-US"/>
          </a:p>
        </p:txBody>
      </p:sp>
    </p:spTree>
    <p:extLst>
      <p:ext uri="{BB962C8B-B14F-4D97-AF65-F5344CB8AC3E}">
        <p14:creationId xmlns:p14="http://schemas.microsoft.com/office/powerpoint/2010/main" val="230152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0" dirty="0">
                <a:latin typeface="Arial" charset="0"/>
                <a:ea typeface="Arial" charset="0"/>
                <a:cs typeface="Arial" charset="0"/>
              </a:rPr>
              <a:t>There are three voices used to determine when someone has crossed the line from at-risk to reckless – or to knowingly causing harm or intentionally causing harm.  </a:t>
            </a:r>
          </a:p>
          <a:p>
            <a:pPr algn="l"/>
            <a:endParaRPr lang="en-US" b="0" i="0" u="sng" baseline="0" dirty="0">
              <a:latin typeface="Arial" charset="0"/>
              <a:ea typeface="Arial" charset="0"/>
              <a:cs typeface="Arial" charset="0"/>
            </a:endParaRPr>
          </a:p>
          <a:p>
            <a:pPr algn="l"/>
            <a:r>
              <a:rPr lang="en-US" b="0" i="0" u="sng" baseline="0" dirty="0">
                <a:latin typeface="Arial" charset="0"/>
                <a:ea typeface="Arial" charset="0"/>
                <a:cs typeface="Arial" charset="0"/>
              </a:rPr>
              <a:t>Leader or imposer – determines adherence to mission and values.</a:t>
            </a:r>
          </a:p>
          <a:p>
            <a:pPr algn="l"/>
            <a:endParaRPr lang="en-US" b="0" i="0" u="sng" baseline="0" dirty="0">
              <a:latin typeface="Arial" charset="0"/>
              <a:ea typeface="Arial" charset="0"/>
              <a:cs typeface="Arial" charset="0"/>
            </a:endParaRPr>
          </a:p>
          <a:p>
            <a:pPr algn="l"/>
            <a:r>
              <a:rPr lang="en-US" b="0" i="0" u="sng" baseline="0" dirty="0">
                <a:latin typeface="Arial" charset="0"/>
                <a:ea typeface="Arial" charset="0"/>
                <a:cs typeface="Arial" charset="0"/>
              </a:rPr>
              <a:t>Subjective</a:t>
            </a:r>
            <a:r>
              <a:rPr lang="en-US" b="0" i="0" baseline="0" dirty="0">
                <a:latin typeface="Arial" charset="0"/>
                <a:ea typeface="Arial" charset="0"/>
                <a:cs typeface="Arial" charset="0"/>
              </a:rPr>
              <a:t> – the person’s voice – here remember the PIDA model as you try to understand their perspective.  Perception, interpretation, decision, action – this often happens very quickly.  People are usually thinking fast and reacting almost by routine and without stopping to “decide” something. </a:t>
            </a:r>
          </a:p>
          <a:p>
            <a:pPr algn="l"/>
            <a:endParaRPr lang="en-US" b="0" i="0" u="sng" baseline="0" dirty="0">
              <a:latin typeface="Arial" charset="0"/>
              <a:ea typeface="Arial" charset="0"/>
              <a:cs typeface="Arial" charset="0"/>
            </a:endParaRPr>
          </a:p>
          <a:p>
            <a:pPr algn="l"/>
            <a:r>
              <a:rPr lang="en-US" b="0" i="0" u="sng" baseline="0" dirty="0">
                <a:latin typeface="Arial" charset="0"/>
                <a:ea typeface="Arial" charset="0"/>
                <a:cs typeface="Arial" charset="0"/>
              </a:rPr>
              <a:t>Objective - Reasonable person standard </a:t>
            </a:r>
            <a:r>
              <a:rPr lang="en-US" b="0" i="0" baseline="0" dirty="0">
                <a:latin typeface="Arial" charset="0"/>
                <a:ea typeface="Arial" charset="0"/>
                <a:cs typeface="Arial" charset="0"/>
              </a:rPr>
              <a:t>– substitution test.  You decide in your organization who this is.  Someone similarly situated. </a:t>
            </a:r>
            <a:endParaRPr lang="en-US" b="0" i="0" dirty="0">
              <a:latin typeface="Arial" charset="0"/>
              <a:ea typeface="Arial" charset="0"/>
              <a:cs typeface="Arial" charset="0"/>
            </a:endParaRPr>
          </a:p>
          <a:p>
            <a:endParaRPr lang="en-US" b="0" i="0" dirty="0">
              <a:latin typeface="Arial" charset="0"/>
              <a:ea typeface="Arial" charset="0"/>
              <a:cs typeface="Arial" charset="0"/>
            </a:endParaRPr>
          </a:p>
          <a:p>
            <a:endParaRPr lang="en-US" b="0" i="0" baseline="0" dirty="0">
              <a:latin typeface="Arial" charset="0"/>
              <a:ea typeface="Arial" charset="0"/>
              <a:cs typeface="Arial" charset="0"/>
            </a:endParaRPr>
          </a:p>
          <a:p>
            <a:r>
              <a:rPr lang="en-US" b="0" i="0" baseline="0" dirty="0">
                <a:latin typeface="Arial" charset="0"/>
                <a:ea typeface="Arial" charset="0"/>
                <a:cs typeface="Arial" charset="0"/>
              </a:rPr>
              <a:t>Tip(s) for Instructor(s):  Be prepared to handle a discussion of how to get the Objective Standard; it might be in conversation, it might be through observation, etc.  </a:t>
            </a:r>
          </a:p>
          <a:p>
            <a:endParaRPr lang="en-US" b="0" i="0" baseline="0" dirty="0">
              <a:latin typeface="Arial" charset="0"/>
              <a:ea typeface="Arial" charset="0"/>
              <a:cs typeface="Arial" charset="0"/>
            </a:endParaRPr>
          </a:p>
          <a:p>
            <a:pPr algn="l"/>
            <a:r>
              <a:rPr lang="en-US" b="1" i="0" dirty="0">
                <a:latin typeface="+mn-lt"/>
                <a:ea typeface="Times New Roman" charset="0"/>
                <a:cs typeface="Times New Roman" charset="0"/>
              </a:rPr>
              <a:t>Leader – beware of outcome bias  and inserting your own personal experiences into the evaluation.  Use values, policy, phone a friend (leader). </a:t>
            </a:r>
          </a:p>
          <a:p>
            <a:pPr algn="l"/>
            <a:endParaRPr lang="en-US" b="1" i="0" dirty="0">
              <a:latin typeface="+mn-lt"/>
              <a:ea typeface="Times New Roman" charset="0"/>
              <a:cs typeface="Times New Roman" charset="0"/>
            </a:endParaRPr>
          </a:p>
          <a:p>
            <a:pPr algn="l"/>
            <a:r>
              <a:rPr lang="en-US" b="1" i="0" dirty="0">
                <a:latin typeface="+mn-lt"/>
                <a:ea typeface="Times New Roman" charset="0"/>
                <a:cs typeface="Times New Roman" charset="0"/>
              </a:rPr>
              <a:t>Objective standard, we hope to understand what a reasonable, similarly situated person might do – be careful of the personal bias or past experiences of the “objective” person.   Especially if there is an outcome that is known – that can cloud the objectivity.  Armchair quarterback. </a:t>
            </a:r>
          </a:p>
          <a:p>
            <a:pPr algn="l"/>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60</a:t>
            </a:fld>
            <a:endParaRPr lang="en-US"/>
          </a:p>
        </p:txBody>
      </p:sp>
    </p:spTree>
    <p:extLst>
      <p:ext uri="{BB962C8B-B14F-4D97-AF65-F5344CB8AC3E}">
        <p14:creationId xmlns:p14="http://schemas.microsoft.com/office/powerpoint/2010/main" val="2441332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a:latin typeface="Arial" charset="0"/>
                <a:ea typeface="Arial" charset="0"/>
                <a:cs typeface="Arial" charset="0"/>
              </a:rPr>
              <a:t>We can use the Reasonable Person Standard to help us draw the line and separate at-risk behaviors from reckless behaviors. </a:t>
            </a:r>
          </a:p>
          <a:p>
            <a:endParaRPr lang="en-US" b="0" i="0" baseline="0" dirty="0">
              <a:latin typeface="Arial" charset="0"/>
              <a:ea typeface="Arial" charset="0"/>
              <a:cs typeface="Arial" charset="0"/>
            </a:endParaRPr>
          </a:p>
          <a:p>
            <a:r>
              <a:rPr lang="en-US" b="0" i="0" baseline="0" dirty="0">
                <a:latin typeface="Arial" charset="0"/>
                <a:ea typeface="Arial" charset="0"/>
                <a:cs typeface="Arial" charset="0"/>
              </a:rPr>
              <a:t>Can you think of examples of reckless behaviors in sports that cross the line and are not allowed? Football?  Face mask – spearing?  Someone is likely to be harmed!</a:t>
            </a:r>
          </a:p>
          <a:p>
            <a:r>
              <a:rPr lang="en-US" b="0" i="0" baseline="0" dirty="0">
                <a:latin typeface="Arial" charset="0"/>
                <a:ea typeface="Arial" charset="0"/>
                <a:cs typeface="Arial" charset="0"/>
              </a:rPr>
              <a:t>How about in driving a vehicle.  What is the difference between at risk and reckless?</a:t>
            </a:r>
          </a:p>
          <a:p>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a:p>
            <a:endParaRPr lang="en-US" b="1" i="0" baseline="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14268">
              <a:defRPr/>
            </a:pPr>
            <a:fld id="{274ED727-8A40-BB4B-A404-BA89C1FAE5F3}" type="slidenum">
              <a:rPr lang="en-US">
                <a:solidFill>
                  <a:prstClr val="black"/>
                </a:solidFill>
                <a:latin typeface="Calibri" panose="020F0502020204030204"/>
              </a:rPr>
              <a:pPr defTabSz="914268">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10914663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latin typeface="Arial" charset="0"/>
                <a:ea typeface="Arial" charset="0"/>
                <a:cs typeface="Arial" charset="0"/>
              </a:rPr>
              <a:t>Let’s apply these to the Vanderbilt case. </a:t>
            </a:r>
          </a:p>
        </p:txBody>
      </p:sp>
      <p:sp>
        <p:nvSpPr>
          <p:cNvPr id="4" name="Slide Number Placeholder 3"/>
          <p:cNvSpPr>
            <a:spLocks noGrp="1"/>
          </p:cNvSpPr>
          <p:nvPr>
            <p:ph type="sldNum" sz="quarter" idx="10"/>
          </p:nvPr>
        </p:nvSpPr>
        <p:spPr/>
        <p:txBody>
          <a:bodyPr/>
          <a:lstStyle/>
          <a:p>
            <a:pPr defTabSz="914268">
              <a:defRPr/>
            </a:pPr>
            <a:fld id="{274ED727-8A40-BB4B-A404-BA89C1FAE5F3}" type="slidenum">
              <a:rPr lang="en-US">
                <a:solidFill>
                  <a:prstClr val="black"/>
                </a:solidFill>
                <a:latin typeface="Calibri" panose="020F0502020204030204"/>
              </a:rPr>
              <a:pPr defTabSz="914268">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11407763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as we seek workplace justice we can use these definitions and categories to help us determine intent and culpability,</a:t>
            </a:r>
          </a:p>
          <a:p>
            <a:endParaRPr lang="en-US" dirty="0"/>
          </a:p>
          <a:p>
            <a:r>
              <a:rPr lang="en-US" dirty="0"/>
              <a:t>By using this model, we can develop a human centered approach to justice.</a:t>
            </a:r>
          </a:p>
          <a:p>
            <a:endParaRPr lang="en-US" dirty="0"/>
          </a:p>
          <a:p>
            <a:r>
              <a:rPr lang="en-US" b="1" dirty="0"/>
              <a:t>We are all judges. We all watch how the organization (leaders) reacts to each of these behaviors.  </a:t>
            </a:r>
          </a:p>
          <a:p>
            <a:endParaRPr lang="en-US" b="1" dirty="0"/>
          </a:p>
          <a:p>
            <a:r>
              <a:rPr lang="en-US" b="1" dirty="0"/>
              <a:t>Examples: </a:t>
            </a:r>
          </a:p>
          <a:p>
            <a:r>
              <a:rPr lang="en-US" dirty="0"/>
              <a:t>Was an obstetrician sanctioned for an inescapable human error? </a:t>
            </a:r>
          </a:p>
          <a:p>
            <a:r>
              <a:rPr lang="en-US" dirty="0"/>
              <a:t>Is the disruptive behavior of the gynecologist being ignored by the organization? </a:t>
            </a:r>
          </a:p>
          <a:p>
            <a:r>
              <a:rPr lang="en-US" dirty="0"/>
              <a:t>How a society, how an organization, and how a peer review panel </a:t>
            </a:r>
            <a:r>
              <a:rPr lang="en-US" u="sng" dirty="0"/>
              <a:t>react to each of these levels of intention will shape the views of workplace  justice</a:t>
            </a:r>
            <a:r>
              <a:rPr lang="en-US" dirty="0"/>
              <a:t>.</a:t>
            </a:r>
          </a:p>
          <a:p>
            <a:endParaRPr lang="en-US" dirty="0"/>
          </a:p>
          <a:p>
            <a:r>
              <a:rPr lang="en-US" dirty="0"/>
              <a:t>Marx, D, 2019. Patient Safety and the Just Culture.</a:t>
            </a:r>
            <a:r>
              <a:rPr lang="pt-BR" dirty="0"/>
              <a:t> Obstet Gynecol Clin N Am 46 (2019) 239–245</a:t>
            </a:r>
          </a:p>
          <a:p>
            <a:r>
              <a:rPr lang="en-US" dirty="0"/>
              <a:t>https://doi.org/10.1016/j.ogc.2019.01.003 </a:t>
            </a:r>
          </a:p>
          <a:p>
            <a:endParaRPr lang="en-US" dirty="0"/>
          </a:p>
        </p:txBody>
      </p:sp>
      <p:sp>
        <p:nvSpPr>
          <p:cNvPr id="4" name="Slide Number Placeholder 3"/>
          <p:cNvSpPr>
            <a:spLocks noGrp="1"/>
          </p:cNvSpPr>
          <p:nvPr>
            <p:ph type="sldNum" sz="quarter" idx="10"/>
          </p:nvPr>
        </p:nvSpPr>
        <p:spPr/>
        <p:txBody>
          <a:bodyPr/>
          <a:lstStyle/>
          <a:p>
            <a:fld id="{274ED727-8A40-BB4B-A404-BA89C1FAE5F3}" type="slidenum">
              <a:rPr lang="en-US" smtClean="0"/>
              <a:t>63</a:t>
            </a:fld>
            <a:endParaRPr lang="en-US"/>
          </a:p>
        </p:txBody>
      </p:sp>
    </p:spTree>
    <p:extLst>
      <p:ext uri="{BB962C8B-B14F-4D97-AF65-F5344CB8AC3E}">
        <p14:creationId xmlns:p14="http://schemas.microsoft.com/office/powerpoint/2010/main" val="3665125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0" dirty="0">
                <a:latin typeface="Arial" charset="0"/>
                <a:ea typeface="Arial" charset="0"/>
                <a:cs typeface="Arial" charset="0"/>
              </a:rPr>
              <a:t>SECTION C</a:t>
            </a:r>
            <a:endParaRPr lang="en-US" b="0" i="0" baseline="0" dirty="0">
              <a:latin typeface="Arial" charset="0"/>
              <a:ea typeface="Arial" charset="0"/>
              <a:cs typeface="Arial" charset="0"/>
            </a:endParaRP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Guidance to Instructor(s):  </a:t>
            </a:r>
            <a:r>
              <a:rPr lang="en-US" b="0" i="0" baseline="0" dirty="0">
                <a:latin typeface="Arial" charset="0"/>
                <a:ea typeface="Arial" charset="0"/>
                <a:cs typeface="Arial" charset="0"/>
              </a:rPr>
              <a:t>N/A.</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N/A.</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Instructor(s) Notes: </a:t>
            </a:r>
            <a:endParaRPr lang="en-US" b="1" i="0" dirty="0">
              <a:latin typeface="Arial" charset="0"/>
              <a:ea typeface="Arial" charset="0"/>
              <a:cs typeface="Arial" charset="0"/>
            </a:endParaRPr>
          </a:p>
          <a:p>
            <a:pPr algn="ctr"/>
            <a:endParaRPr lang="en-US" b="1" i="0" dirty="0">
              <a:latin typeface="+mn-lt"/>
              <a:ea typeface="Times New Roman" charset="0"/>
              <a:cs typeface="Times New Roman"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64</a:t>
            </a:fld>
            <a:endParaRPr lang="en-US"/>
          </a:p>
        </p:txBody>
      </p:sp>
    </p:spTree>
    <p:extLst>
      <p:ext uri="{BB962C8B-B14F-4D97-AF65-F5344CB8AC3E}">
        <p14:creationId xmlns:p14="http://schemas.microsoft.com/office/powerpoint/2010/main" val="2047292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65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83486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pitchFamily="34" charset="0"/>
              </a:rPr>
              <a:t>You have been dealing with adverse events for as long as you have been a manager. However, </a:t>
            </a:r>
            <a:r>
              <a:rPr lang="en-US" sz="1300" b="1" dirty="0">
                <a:latin typeface="Arial" pitchFamily="34" charset="0"/>
              </a:rPr>
              <a:t>you likely don’t know about most of your employee errors (does your boss know about all of your errors?) </a:t>
            </a:r>
            <a:r>
              <a:rPr lang="en-US" sz="1300" dirty="0">
                <a:latin typeface="Arial" pitchFamily="34" charset="0"/>
              </a:rPr>
              <a:t>Many times, your people </a:t>
            </a:r>
            <a:r>
              <a:rPr lang="en-US" sz="1300" b="1" dirty="0">
                <a:latin typeface="Arial" pitchFamily="34" charset="0"/>
              </a:rPr>
              <a:t>recognize the mistake, correct it, and move on </a:t>
            </a:r>
            <a:r>
              <a:rPr lang="en-US" sz="1300" dirty="0">
                <a:latin typeface="Arial" pitchFamily="34" charset="0"/>
              </a:rPr>
              <a:t>without significant interruption.</a:t>
            </a:r>
          </a:p>
          <a:p>
            <a:endParaRPr lang="en-US" sz="1300" dirty="0">
              <a:latin typeface="Arial" pitchFamily="34" charset="0"/>
            </a:endParaRPr>
          </a:p>
          <a:p>
            <a:r>
              <a:rPr lang="en-US" sz="1300" dirty="0">
                <a:latin typeface="Arial" pitchFamily="34" charset="0"/>
              </a:rPr>
              <a:t> </a:t>
            </a:r>
            <a:r>
              <a:rPr lang="en-US" sz="1300" b="1" dirty="0">
                <a:latin typeface="Arial" pitchFamily="34" charset="0"/>
              </a:rPr>
              <a:t>At the other end of the spectrum are those adverse events that will receive a full-scale investigation because of their visibility, or the severity (or potential severity) of their outcome</a:t>
            </a:r>
            <a:r>
              <a:rPr lang="en-US" sz="1300" dirty="0">
                <a:latin typeface="Arial" pitchFamily="34" charset="0"/>
              </a:rPr>
              <a:t>. </a:t>
            </a:r>
          </a:p>
          <a:p>
            <a:endParaRPr lang="en-US" sz="1300" dirty="0">
              <a:latin typeface="Arial" pitchFamily="34" charset="0"/>
            </a:endParaRPr>
          </a:p>
          <a:p>
            <a:r>
              <a:rPr lang="en-US" sz="1300" b="1" dirty="0">
                <a:latin typeface="Arial" pitchFamily="34" charset="0"/>
              </a:rPr>
              <a:t>Each is relevant </a:t>
            </a:r>
            <a:r>
              <a:rPr lang="en-US" sz="1300" dirty="0">
                <a:latin typeface="Arial" pitchFamily="34" charset="0"/>
              </a:rPr>
              <a:t>to your management of risk. </a:t>
            </a:r>
          </a:p>
          <a:p>
            <a:endParaRPr lang="en-US" sz="1300" b="1" dirty="0">
              <a:latin typeface="Arial" pitchFamily="34" charset="0"/>
            </a:endParaRPr>
          </a:p>
          <a:p>
            <a:r>
              <a:rPr lang="en-US" sz="1300" b="1" dirty="0">
                <a:latin typeface="Arial" pitchFamily="34" charset="0"/>
              </a:rPr>
              <a:t>Each is a window </a:t>
            </a:r>
            <a:r>
              <a:rPr lang="en-US" sz="1300" dirty="0">
                <a:latin typeface="Arial" pitchFamily="34" charset="0"/>
              </a:rPr>
              <a:t>into </a:t>
            </a:r>
            <a:r>
              <a:rPr lang="en-US" sz="1300" b="1" dirty="0">
                <a:latin typeface="Arial" pitchFamily="34" charset="0"/>
              </a:rPr>
              <a:t>the reliability of your work process</a:t>
            </a:r>
            <a:r>
              <a:rPr lang="en-US" sz="1300" dirty="0">
                <a:latin typeface="Arial" pitchFamily="34" charset="0"/>
              </a:rPr>
              <a:t>, a window through which you can learn about the factors that influence human error, at-risk behavior and reckless behavior. </a:t>
            </a:r>
          </a:p>
          <a:p>
            <a:endParaRPr lang="en-US" sz="1300" dirty="0">
              <a:latin typeface="Arial" pitchFamily="34" charset="0"/>
            </a:endParaRPr>
          </a:p>
          <a:p>
            <a:pPr defTabSz="934772">
              <a:defRPr/>
            </a:pPr>
            <a:r>
              <a:rPr lang="en-US" b="1" i="0" dirty="0">
                <a:latin typeface="Arial" pitchFamily="34" charset="0"/>
                <a:ea typeface="+mn-ea"/>
                <a:cs typeface="+mn-cs"/>
              </a:rPr>
              <a:t>Using</a:t>
            </a:r>
            <a:r>
              <a:rPr lang="en-US" b="1" i="0" baseline="0" dirty="0">
                <a:latin typeface="Arial" pitchFamily="34" charset="0"/>
                <a:ea typeface="+mn-ea"/>
                <a:cs typeface="+mn-cs"/>
              </a:rPr>
              <a:t> a structured, consistent, and fair approach to event investigation will help you understand how to learn from events</a:t>
            </a:r>
            <a:endParaRPr lang="en-US" b="1" i="0" dirty="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274ED727-8A40-BB4B-A404-BA89C1FAE5F3}" type="slidenum">
              <a:rPr lang="en-US" smtClean="0"/>
              <a:t>66</a:t>
            </a:fld>
            <a:endParaRPr lang="en-US"/>
          </a:p>
        </p:txBody>
      </p:sp>
    </p:spTree>
    <p:extLst>
      <p:ext uri="{BB962C8B-B14F-4D97-AF65-F5344CB8AC3E}">
        <p14:creationId xmlns:p14="http://schemas.microsoft.com/office/powerpoint/2010/main" val="4724410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latin typeface="Arial" charset="0"/>
                <a:ea typeface="Arial" charset="0"/>
                <a:cs typeface="Arial" charset="0"/>
              </a:rPr>
              <a:t>We will walk through this structured approach</a:t>
            </a:r>
            <a:r>
              <a:rPr lang="en-US" b="1" i="0" baseline="0" dirty="0">
                <a:latin typeface="Arial" charset="0"/>
                <a:ea typeface="Arial" charset="0"/>
                <a:cs typeface="Arial" charset="0"/>
              </a:rPr>
              <a:t> to investigation, starting with the threshold investigation. </a:t>
            </a:r>
          </a:p>
          <a:p>
            <a:pPr algn="l"/>
            <a:endParaRPr lang="en-US" b="1" i="0" dirty="0">
              <a:latin typeface="Arial" charset="0"/>
              <a:ea typeface="Arial" charset="0"/>
              <a:cs typeface="Arial" charset="0"/>
            </a:endParaRPr>
          </a:p>
          <a:p>
            <a:pPr algn="l"/>
            <a:r>
              <a:rPr lang="en-US" b="1" i="0" dirty="0">
                <a:latin typeface="Arial" charset="0"/>
                <a:ea typeface="Arial" charset="0"/>
                <a:cs typeface="Arial" charset="0"/>
              </a:rPr>
              <a:t>You</a:t>
            </a:r>
            <a:r>
              <a:rPr lang="en-US" b="1" i="0" baseline="0" dirty="0">
                <a:latin typeface="Arial" charset="0"/>
                <a:ea typeface="Arial" charset="0"/>
                <a:cs typeface="Arial" charset="0"/>
              </a:rPr>
              <a:t> begin the threshold investigation by asking these questions </a:t>
            </a:r>
            <a:r>
              <a:rPr lang="en-US" b="1" i="1" u="sng" baseline="0" dirty="0">
                <a:latin typeface="Arial" charset="0"/>
                <a:ea typeface="Arial" charset="0"/>
                <a:cs typeface="Arial" charset="0"/>
              </a:rPr>
              <a:t>in this order</a:t>
            </a:r>
            <a:r>
              <a:rPr lang="en-US" b="1" i="0" baseline="0" dirty="0">
                <a:latin typeface="Arial" charset="0"/>
                <a:ea typeface="Arial" charset="0"/>
                <a:cs typeface="Arial" charset="0"/>
              </a:rPr>
              <a:t>…</a:t>
            </a:r>
            <a:endParaRPr lang="en-US" b="1" i="0" dirty="0">
              <a:latin typeface="Arial" charset="0"/>
              <a:ea typeface="Arial" charset="0"/>
              <a:cs typeface="Arial" charset="0"/>
            </a:endParaRPr>
          </a:p>
          <a:p>
            <a:r>
              <a:rPr lang="en-US" sz="1300" dirty="0">
                <a:latin typeface="Arial" pitchFamily="34" charset="0"/>
              </a:rPr>
              <a:t>This part of the Algorithm will be helpful for you to refer to each time you are called upon to review an event or near miss. </a:t>
            </a:r>
          </a:p>
          <a:p>
            <a:r>
              <a:rPr lang="en-US" sz="1300" dirty="0">
                <a:latin typeface="Arial" pitchFamily="34" charset="0"/>
              </a:rPr>
              <a:t>As we move through the investigation, there is </a:t>
            </a:r>
            <a:r>
              <a:rPr lang="en-US" sz="1300" b="1" dirty="0">
                <a:latin typeface="Arial" pitchFamily="34" charset="0"/>
              </a:rPr>
              <a:t>increasing value to our learning</a:t>
            </a:r>
            <a:r>
              <a:rPr lang="en-US" sz="1300" dirty="0">
                <a:latin typeface="Arial" pitchFamily="34" charset="0"/>
              </a:rPr>
              <a:t>, as we understand why something happened and how we were managing the risk.</a:t>
            </a:r>
          </a:p>
          <a:p>
            <a:endParaRPr lang="en-US" sz="1300" dirty="0">
              <a:latin typeface="Arial" pitchFamily="34" charset="0"/>
            </a:endParaRPr>
          </a:p>
          <a:p>
            <a:r>
              <a:rPr lang="en-US" sz="1300" b="1" dirty="0">
                <a:latin typeface="Arial" pitchFamily="34" charset="0"/>
              </a:rPr>
              <a:t>The Role of Event Investigation (p. 49).</a:t>
            </a:r>
          </a:p>
          <a:p>
            <a:endParaRPr lang="en-US" b="0" i="0" dirty="0">
              <a:cs typeface="Arial" pitchFamily="34" charset="0"/>
            </a:endParaRPr>
          </a:p>
          <a:p>
            <a:r>
              <a:rPr lang="en-US" b="1" i="0" baseline="0" dirty="0">
                <a:latin typeface="Arial" charset="0"/>
                <a:ea typeface="Arial" charset="0"/>
                <a:cs typeface="Arial" charset="0"/>
              </a:rPr>
              <a:t>Tip(s) for Instructor(s):  </a:t>
            </a:r>
            <a:r>
              <a:rPr lang="en-US" b="0" i="0" baseline="0" dirty="0">
                <a:latin typeface="Arial" charset="0"/>
                <a:ea typeface="Arial" charset="0"/>
                <a:cs typeface="Arial" charset="0"/>
              </a:rPr>
              <a:t>Recommend emphasizing that these are the pockets of information we seek; how we get this information is the art and skill of the investigation and may be talking, observing, gathering data, etc.</a:t>
            </a:r>
          </a:p>
          <a:p>
            <a:endParaRPr lang="en-US" b="1" i="0" baseline="0" dirty="0">
              <a:latin typeface="Arial" charset="0"/>
              <a:ea typeface="Arial" charset="0"/>
              <a:cs typeface="Arial"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67</a:t>
            </a:fld>
            <a:endParaRPr lang="en-US"/>
          </a:p>
        </p:txBody>
      </p:sp>
    </p:spTree>
    <p:extLst>
      <p:ext uri="{BB962C8B-B14F-4D97-AF65-F5344CB8AC3E}">
        <p14:creationId xmlns:p14="http://schemas.microsoft.com/office/powerpoint/2010/main" val="10693146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4280">
              <a:defRPr/>
            </a:pPr>
            <a:r>
              <a:rPr lang="en-US" b="1" dirty="0">
                <a:latin typeface="Arial" pitchFamily="34" charset="0"/>
              </a:rPr>
              <a:t>What happened?  </a:t>
            </a:r>
            <a:r>
              <a:rPr lang="en-US" dirty="0">
                <a:latin typeface="Arial" pitchFamily="34" charset="0"/>
              </a:rPr>
              <a:t>Generally, you will begin with your knowledge of only two things: </a:t>
            </a:r>
            <a:r>
              <a:rPr lang="en-US" u="sng" dirty="0">
                <a:latin typeface="Arial" pitchFamily="34" charset="0"/>
              </a:rPr>
              <a:t>the undesirable outcome and the last person involved before things went wrong</a:t>
            </a:r>
            <a:r>
              <a:rPr lang="en-US" dirty="0">
                <a:latin typeface="Arial" pitchFamily="34" charset="0"/>
              </a:rPr>
              <a:t>. </a:t>
            </a:r>
          </a:p>
          <a:p>
            <a:pPr defTabSz="884280">
              <a:defRPr/>
            </a:pPr>
            <a:endParaRPr lang="en-US" dirty="0">
              <a:latin typeface="Arial" pitchFamily="34" charset="0"/>
            </a:endParaRPr>
          </a:p>
          <a:p>
            <a:pPr defTabSz="884280">
              <a:defRPr/>
            </a:pPr>
            <a:r>
              <a:rPr lang="en-US" dirty="0">
                <a:latin typeface="Arial" pitchFamily="34" charset="0"/>
              </a:rPr>
              <a:t>This person is your key to unlocking the mystery of “what happened.” </a:t>
            </a:r>
          </a:p>
          <a:p>
            <a:pPr defTabSz="884280">
              <a:defRPr/>
            </a:pPr>
            <a:endParaRPr lang="en-US" dirty="0">
              <a:latin typeface="Arial" pitchFamily="34" charset="0"/>
            </a:endParaRPr>
          </a:p>
          <a:p>
            <a:pPr defTabSz="884280">
              <a:defRPr/>
            </a:pPr>
            <a:r>
              <a:rPr lang="en-US" dirty="0">
                <a:latin typeface="Arial" pitchFamily="34" charset="0"/>
              </a:rPr>
              <a:t>They need to be interviewed – but carefully. Ease the employee’s stress by telling them how you will use the data. </a:t>
            </a:r>
          </a:p>
          <a:p>
            <a:pPr defTabSz="884280">
              <a:defRPr/>
            </a:pPr>
            <a:endParaRPr lang="en-US" dirty="0">
              <a:latin typeface="Arial" pitchFamily="34" charset="0"/>
            </a:endParaRPr>
          </a:p>
          <a:p>
            <a:pPr defTabSz="884280">
              <a:defRPr/>
            </a:pPr>
            <a:r>
              <a:rPr lang="en-US" dirty="0">
                <a:latin typeface="Arial" pitchFamily="34" charset="0"/>
              </a:rPr>
              <a:t>Begin with </a:t>
            </a:r>
            <a:r>
              <a:rPr lang="en-US" u="sng" dirty="0">
                <a:latin typeface="Arial" pitchFamily="34" charset="0"/>
              </a:rPr>
              <a:t>open-ended questions</a:t>
            </a:r>
            <a:r>
              <a:rPr lang="en-US" dirty="0">
                <a:latin typeface="Arial" pitchFamily="34" charset="0"/>
              </a:rPr>
              <a:t>, allowing the employee to tell her view of the error and adverse event. Simply start by asking, “What happened?” </a:t>
            </a:r>
          </a:p>
          <a:p>
            <a:pPr defTabSz="884280">
              <a:defRPr/>
            </a:pPr>
            <a:endParaRPr lang="en-US" dirty="0">
              <a:latin typeface="Arial" pitchFamily="34" charset="0"/>
            </a:endParaRPr>
          </a:p>
          <a:p>
            <a:pPr defTabSz="884280">
              <a:defRPr/>
            </a:pPr>
            <a:r>
              <a:rPr lang="en-US" dirty="0">
                <a:latin typeface="Arial" pitchFamily="34" charset="0"/>
              </a:rPr>
              <a:t>During this first step, your employee should be doing most of the talking – you should be listening.  </a:t>
            </a:r>
          </a:p>
          <a:p>
            <a:pPr defTabSz="884280">
              <a:defRPr/>
            </a:pPr>
            <a:endParaRPr lang="en-US" b="1" dirty="0">
              <a:latin typeface="Arial" pitchFamily="34" charset="0"/>
            </a:endParaRPr>
          </a:p>
          <a:p>
            <a:pPr defTabSz="884280">
              <a:defRPr/>
            </a:pPr>
            <a:r>
              <a:rPr lang="en-US" b="1" dirty="0">
                <a:latin typeface="Arial" pitchFamily="34" charset="0"/>
              </a:rPr>
              <a:t>Look for the subjective standard.</a:t>
            </a:r>
          </a:p>
          <a:p>
            <a:endParaRPr lang="en-US" dirty="0"/>
          </a:p>
        </p:txBody>
      </p:sp>
      <p:sp>
        <p:nvSpPr>
          <p:cNvPr id="4" name="Slide Number Placeholder 3"/>
          <p:cNvSpPr>
            <a:spLocks noGrp="1"/>
          </p:cNvSpPr>
          <p:nvPr>
            <p:ph type="sldNum" sz="quarter" idx="10"/>
          </p:nvPr>
        </p:nvSpPr>
        <p:spPr/>
        <p:txBody>
          <a:bodyPr/>
          <a:lstStyle/>
          <a:p>
            <a:pPr defTabSz="914268">
              <a:defRPr/>
            </a:pPr>
            <a:fld id="{274ED727-8A40-BB4B-A404-BA89C1FAE5F3}" type="slidenum">
              <a:rPr lang="en-US">
                <a:solidFill>
                  <a:prstClr val="black"/>
                </a:solidFill>
                <a:latin typeface="Calibri" panose="020F0502020204030204"/>
              </a:rPr>
              <a:pPr defTabSz="914268">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3144403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itchFamily="34" charset="0"/>
              </a:rPr>
              <a:t>What normally happens?  </a:t>
            </a:r>
            <a:r>
              <a:rPr lang="en-US" dirty="0">
                <a:latin typeface="Arial" pitchFamily="34" charset="0"/>
              </a:rPr>
              <a:t>What normally happens is often referred to as </a:t>
            </a:r>
            <a:r>
              <a:rPr lang="en-US" b="1" dirty="0">
                <a:latin typeface="Arial" pitchFamily="34" charset="0"/>
              </a:rPr>
              <a:t>the “norm.” </a:t>
            </a:r>
          </a:p>
          <a:p>
            <a:endParaRPr lang="en-US" b="1" dirty="0">
              <a:latin typeface="Arial" pitchFamily="34" charset="0"/>
            </a:endParaRPr>
          </a:p>
          <a:p>
            <a:r>
              <a:rPr lang="en-US" b="1" dirty="0">
                <a:latin typeface="Arial" pitchFamily="34" charset="0"/>
              </a:rPr>
              <a:t>This will shed light on how employees are generally performing the task and the reliability </a:t>
            </a:r>
            <a:r>
              <a:rPr lang="en-US" dirty="0">
                <a:latin typeface="Arial" pitchFamily="34" charset="0"/>
              </a:rPr>
              <a:t>of the task or process under investigation. </a:t>
            </a:r>
          </a:p>
          <a:p>
            <a:endParaRPr lang="en-US" dirty="0">
              <a:latin typeface="Arial" pitchFamily="34" charset="0"/>
            </a:endParaRPr>
          </a:p>
          <a:p>
            <a:r>
              <a:rPr lang="en-US" dirty="0">
                <a:latin typeface="Arial" pitchFamily="34" charset="0"/>
              </a:rPr>
              <a:t>You can begin to understand the norm asking the person involved, </a:t>
            </a:r>
            <a:r>
              <a:rPr lang="en-US" u="sng" dirty="0">
                <a:latin typeface="Arial" pitchFamily="34" charset="0"/>
              </a:rPr>
              <a:t>and others who do this work, to walk you through the process – telling and/or showing you how the work is usually performed. </a:t>
            </a:r>
          </a:p>
          <a:p>
            <a:endParaRPr lang="en-US" u="sng" dirty="0">
              <a:latin typeface="Arial" pitchFamily="34" charset="0"/>
            </a:endParaRPr>
          </a:p>
          <a:p>
            <a:r>
              <a:rPr lang="en-US" dirty="0">
                <a:latin typeface="Arial" pitchFamily="34" charset="0"/>
              </a:rPr>
              <a:t>Through these conversations about how the work is generally performed, you might </a:t>
            </a:r>
            <a:r>
              <a:rPr lang="en-US" u="sng" dirty="0">
                <a:latin typeface="Arial" pitchFamily="34" charset="0"/>
              </a:rPr>
              <a:t>begin to identify factors that increase the likelihood of future adverse events</a:t>
            </a:r>
            <a:r>
              <a:rPr lang="en-US" dirty="0">
                <a:latin typeface="Arial" pitchFamily="34" charset="0"/>
              </a:rPr>
              <a:t>. </a:t>
            </a:r>
          </a:p>
          <a:p>
            <a:endParaRPr lang="en-US" dirty="0">
              <a:latin typeface="Arial" pitchFamily="34" charset="0"/>
            </a:endParaRPr>
          </a:p>
          <a:p>
            <a:r>
              <a:rPr lang="en-US" dirty="0">
                <a:latin typeface="Arial" pitchFamily="34" charset="0"/>
              </a:rPr>
              <a:t>Again, the person involved in the event may have no idea why he or she made a mistake – </a:t>
            </a:r>
            <a:r>
              <a:rPr lang="en-US" u="sng" dirty="0">
                <a:latin typeface="Arial" pitchFamily="34" charset="0"/>
              </a:rPr>
              <a:t>it may be that the employee will say that what normally occurs is exactly what did occur in this case – except for the error, of course</a:t>
            </a:r>
            <a:r>
              <a:rPr lang="en-US" dirty="0">
                <a:latin typeface="Arial" pitchFamily="34" charset="0"/>
              </a:rPr>
              <a:t>.  </a:t>
            </a:r>
          </a:p>
          <a:p>
            <a:endParaRPr lang="en-US" b="1" dirty="0">
              <a:latin typeface="Arial" pitchFamily="34" charset="0"/>
            </a:endParaRPr>
          </a:p>
          <a:p>
            <a:r>
              <a:rPr lang="en-US" b="1" dirty="0">
                <a:latin typeface="Arial" pitchFamily="34" charset="0"/>
              </a:rPr>
              <a:t>Look for the objective standard.</a:t>
            </a:r>
          </a:p>
          <a:p>
            <a:endParaRPr lang="en-US" dirty="0"/>
          </a:p>
        </p:txBody>
      </p:sp>
      <p:sp>
        <p:nvSpPr>
          <p:cNvPr id="4" name="Slide Number Placeholder 3"/>
          <p:cNvSpPr>
            <a:spLocks noGrp="1"/>
          </p:cNvSpPr>
          <p:nvPr>
            <p:ph type="sldNum" sz="quarter" idx="10"/>
          </p:nvPr>
        </p:nvSpPr>
        <p:spPr/>
        <p:txBody>
          <a:bodyPr/>
          <a:lstStyle/>
          <a:p>
            <a:pPr defTabSz="914268">
              <a:defRPr/>
            </a:pPr>
            <a:fld id="{274ED727-8A40-BB4B-A404-BA89C1FAE5F3}" type="slidenum">
              <a:rPr lang="en-US">
                <a:solidFill>
                  <a:prstClr val="black"/>
                </a:solidFill>
                <a:latin typeface="Calibri" panose="020F0502020204030204"/>
              </a:rPr>
              <a:pPr defTabSz="914268">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255112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objective is to... </a:t>
            </a:r>
          </a:p>
        </p:txBody>
      </p:sp>
      <p:sp>
        <p:nvSpPr>
          <p:cNvPr id="4" name="Slide Number Placeholder 3"/>
          <p:cNvSpPr>
            <a:spLocks noGrp="1"/>
          </p:cNvSpPr>
          <p:nvPr>
            <p:ph type="sldNum" sz="quarter" idx="5"/>
          </p:nvPr>
        </p:nvSpPr>
        <p:spPr/>
        <p:txBody>
          <a:bodyPr/>
          <a:lstStyle/>
          <a:p>
            <a:pPr defTabSz="911159" eaLnBrk="0" fontAlgn="base" hangingPunct="0">
              <a:spcBef>
                <a:spcPct val="0"/>
              </a:spcBef>
              <a:spcAft>
                <a:spcPct val="0"/>
              </a:spcAft>
              <a:defRPr/>
            </a:pPr>
            <a:fld id="{ABD3C7B3-AD10-4836-8477-35E9DBD842B7}" type="slidenum">
              <a:rPr lang="en-US" altLang="en-US">
                <a:solidFill>
                  <a:srgbClr val="000000"/>
                </a:solidFill>
                <a:latin typeface="Arial" panose="020B0604020202020204" pitchFamily="34" charset="0"/>
                <a:ea typeface="ＭＳ Ｐゴシック" panose="020B0600070205080204" pitchFamily="34" charset="-128"/>
              </a:rPr>
              <a:pPr defTabSz="911159" eaLnBrk="0" fontAlgn="base" hangingPunct="0">
                <a:spcBef>
                  <a:spcPct val="0"/>
                </a:spcBef>
                <a:spcAft>
                  <a:spcPct val="0"/>
                </a:spcAft>
                <a:defRPr/>
              </a:pPr>
              <a:t>7</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602446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itchFamily="34" charset="0"/>
              </a:rPr>
              <a:t>What does procedure require?  </a:t>
            </a:r>
          </a:p>
          <a:p>
            <a:endParaRPr lang="en-US" b="1" dirty="0">
              <a:latin typeface="Arial" pitchFamily="34" charset="0"/>
            </a:endParaRPr>
          </a:p>
          <a:p>
            <a:r>
              <a:rPr lang="en-US" dirty="0">
                <a:latin typeface="Arial" pitchFamily="34" charset="0"/>
              </a:rPr>
              <a:t>Why wait to ask this until now – why not ask this first? Because to begin by asking what policies and procedures require immediately </a:t>
            </a:r>
            <a:r>
              <a:rPr lang="en-US" b="1" dirty="0">
                <a:latin typeface="Arial" pitchFamily="34" charset="0"/>
              </a:rPr>
              <a:t>shuts down effective communication</a:t>
            </a:r>
            <a:r>
              <a:rPr lang="en-US" dirty="0">
                <a:latin typeface="Arial" pitchFamily="34" charset="0"/>
              </a:rPr>
              <a:t>. </a:t>
            </a:r>
          </a:p>
          <a:p>
            <a:endParaRPr lang="en-US" dirty="0">
              <a:latin typeface="Arial" pitchFamily="34" charset="0"/>
            </a:endParaRPr>
          </a:p>
          <a:p>
            <a:r>
              <a:rPr lang="en-US" dirty="0">
                <a:latin typeface="Arial" pitchFamily="34" charset="0"/>
              </a:rPr>
              <a:t>Your job is to find out </a:t>
            </a:r>
            <a:r>
              <a:rPr lang="en-US" u="sng" dirty="0">
                <a:latin typeface="Arial" pitchFamily="34" charset="0"/>
              </a:rPr>
              <a:t>what happened </a:t>
            </a:r>
            <a:r>
              <a:rPr lang="en-US" dirty="0">
                <a:latin typeface="Arial" pitchFamily="34" charset="0"/>
              </a:rPr>
              <a:t>– what was supposed to happen can wait until you have collected the facts about what did happen. </a:t>
            </a:r>
            <a:r>
              <a:rPr lang="en-US" u="sng" dirty="0">
                <a:latin typeface="Arial" pitchFamily="34" charset="0"/>
              </a:rPr>
              <a:t>You can also look this up </a:t>
            </a:r>
            <a:r>
              <a:rPr lang="en-US" dirty="0">
                <a:latin typeface="Arial" pitchFamily="34" charset="0"/>
              </a:rPr>
              <a:t>or ask someone else not involved in the event what the procedure requires. </a:t>
            </a:r>
          </a:p>
          <a:p>
            <a:endParaRPr lang="en-US" dirty="0">
              <a:latin typeface="Arial" pitchFamily="34" charset="0"/>
            </a:endParaRPr>
          </a:p>
          <a:p>
            <a:r>
              <a:rPr lang="en-US" dirty="0">
                <a:latin typeface="Arial" pitchFamily="34" charset="0"/>
              </a:rPr>
              <a:t>At this point, you should have </a:t>
            </a:r>
            <a:r>
              <a:rPr lang="en-US" u="sng" dirty="0">
                <a:latin typeface="Arial" pitchFamily="34" charset="0"/>
              </a:rPr>
              <a:t>three mental models of the process under investigation</a:t>
            </a:r>
            <a:r>
              <a:rPr lang="en-US" dirty="0">
                <a:latin typeface="Arial" pitchFamily="34" charset="0"/>
              </a:rPr>
              <a:t>. </a:t>
            </a:r>
          </a:p>
          <a:p>
            <a:pPr marL="165802" indent="-165802">
              <a:buFont typeface="Arial" panose="020B0604020202020204" pitchFamily="34" charset="0"/>
              <a:buChar char="•"/>
            </a:pPr>
            <a:r>
              <a:rPr lang="en-US" dirty="0">
                <a:latin typeface="Arial" pitchFamily="34" charset="0"/>
              </a:rPr>
              <a:t>First, you know what happened in this event. </a:t>
            </a:r>
          </a:p>
          <a:p>
            <a:pPr marL="165802" indent="-165802">
              <a:buFont typeface="Arial" panose="020B0604020202020204" pitchFamily="34" charset="0"/>
              <a:buChar char="•"/>
            </a:pPr>
            <a:r>
              <a:rPr lang="en-US" dirty="0">
                <a:latin typeface="Arial" pitchFamily="34" charset="0"/>
              </a:rPr>
              <a:t>Second, you know how those who perform the task every day usually do it. </a:t>
            </a:r>
          </a:p>
          <a:p>
            <a:pPr marL="165802" indent="-165802">
              <a:buFont typeface="Arial" panose="020B0604020202020204" pitchFamily="34" charset="0"/>
              <a:buChar char="•"/>
            </a:pPr>
            <a:r>
              <a:rPr lang="en-US" dirty="0">
                <a:latin typeface="Arial" pitchFamily="34" charset="0"/>
              </a:rPr>
              <a:t>And lastly, you know what the procedure requires – how the system was designed to work. </a:t>
            </a:r>
          </a:p>
          <a:p>
            <a:pPr marL="165802" indent="-165802">
              <a:buFont typeface="Arial" panose="020B0604020202020204" pitchFamily="34" charset="0"/>
              <a:buChar char="•"/>
            </a:pPr>
            <a:endParaRPr lang="en-US" dirty="0">
              <a:latin typeface="Arial" pitchFamily="34" charset="0"/>
            </a:endParaRPr>
          </a:p>
        </p:txBody>
      </p:sp>
      <p:sp>
        <p:nvSpPr>
          <p:cNvPr id="4" name="Slide Number Placeholder 3"/>
          <p:cNvSpPr>
            <a:spLocks noGrp="1"/>
          </p:cNvSpPr>
          <p:nvPr>
            <p:ph type="sldNum" sz="quarter" idx="10"/>
          </p:nvPr>
        </p:nvSpPr>
        <p:spPr/>
        <p:txBody>
          <a:bodyPr/>
          <a:lstStyle/>
          <a:p>
            <a:pPr defTabSz="884280">
              <a:defRPr/>
            </a:pPr>
            <a:fld id="{274ED727-8A40-BB4B-A404-BA89C1FAE5F3}" type="slidenum">
              <a:rPr lang="en-US">
                <a:solidFill>
                  <a:prstClr val="black"/>
                </a:solidFill>
                <a:latin typeface="Calibri" panose="020F0502020204030204"/>
              </a:rPr>
              <a:pPr defTabSz="884280">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31577583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At this point, you should have </a:t>
            </a:r>
            <a:r>
              <a:rPr lang="en-US" u="sng" dirty="0">
                <a:latin typeface="Arial" pitchFamily="34" charset="0"/>
              </a:rPr>
              <a:t>three mental models of the process under investigation</a:t>
            </a:r>
            <a:r>
              <a:rPr lang="en-US" dirty="0">
                <a:latin typeface="Arial" pitchFamily="34" charset="0"/>
              </a:rPr>
              <a:t>. </a:t>
            </a:r>
          </a:p>
          <a:p>
            <a:pPr marL="165802" indent="-165802">
              <a:buFont typeface="Arial" panose="020B0604020202020204" pitchFamily="34" charset="0"/>
              <a:buChar char="•"/>
            </a:pPr>
            <a:r>
              <a:rPr lang="en-US" dirty="0">
                <a:latin typeface="Arial" pitchFamily="34" charset="0"/>
              </a:rPr>
              <a:t>First, you know what happened in this event. </a:t>
            </a:r>
          </a:p>
          <a:p>
            <a:pPr marL="165802" indent="-165802">
              <a:buFont typeface="Arial" panose="020B0604020202020204" pitchFamily="34" charset="0"/>
              <a:buChar char="•"/>
            </a:pPr>
            <a:r>
              <a:rPr lang="en-US" dirty="0">
                <a:latin typeface="Arial" pitchFamily="34" charset="0"/>
              </a:rPr>
              <a:t>Second, you know how those who perform the task every day usually do it. </a:t>
            </a:r>
          </a:p>
          <a:p>
            <a:pPr marL="165802" indent="-165802">
              <a:buFont typeface="Arial" panose="020B0604020202020204" pitchFamily="34" charset="0"/>
              <a:buChar char="•"/>
            </a:pPr>
            <a:r>
              <a:rPr lang="en-US" dirty="0">
                <a:latin typeface="Arial" pitchFamily="34" charset="0"/>
              </a:rPr>
              <a:t>And lastly, you know what the procedure requires – how the system was designed to work. </a:t>
            </a:r>
          </a:p>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71</a:t>
            </a:fld>
            <a:endParaRPr lang="en-US"/>
          </a:p>
        </p:txBody>
      </p:sp>
    </p:spTree>
    <p:extLst>
      <p:ext uri="{BB962C8B-B14F-4D97-AF65-F5344CB8AC3E}">
        <p14:creationId xmlns:p14="http://schemas.microsoft.com/office/powerpoint/2010/main" val="41967011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latin typeface="Arial" charset="0"/>
                <a:ea typeface="Arial" charset="0"/>
                <a:cs typeface="Arial" charset="0"/>
              </a:rPr>
              <a:t>Let’s practice this part of the threshold investigation…</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Ask someone to read this scenario.</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Go through first 3 </a:t>
            </a:r>
            <a:r>
              <a:rPr lang="en-US" b="0" i="0" baseline="0" dirty="0">
                <a:latin typeface="Arial" charset="0"/>
                <a:ea typeface="Arial" charset="0"/>
                <a:cs typeface="Arial" charset="0"/>
              </a:rPr>
              <a:t>threshold questions </a:t>
            </a:r>
            <a:r>
              <a:rPr lang="en-US" b="1" i="0" baseline="0" dirty="0">
                <a:latin typeface="Arial" charset="0"/>
                <a:ea typeface="Arial" charset="0"/>
                <a:cs typeface="Arial" charset="0"/>
              </a:rPr>
              <a:t>regarding the fact that there was no wet floor sign placed.  Talk about breach of duty – what duty was breached by not placing a wet floor sign? (duty to follow a procedure – duty to not cause harm)</a:t>
            </a:r>
          </a:p>
          <a:p>
            <a:r>
              <a:rPr lang="en-US" b="0" i="0" baseline="0" dirty="0">
                <a:latin typeface="Arial" charset="0"/>
                <a:ea typeface="Arial" charset="0"/>
                <a:cs typeface="Arial" charset="0"/>
              </a:rPr>
              <a:t>What happened?</a:t>
            </a:r>
          </a:p>
          <a:p>
            <a:r>
              <a:rPr lang="en-US" b="0" i="0" baseline="0" dirty="0">
                <a:latin typeface="Arial" charset="0"/>
                <a:ea typeface="Arial" charset="0"/>
                <a:cs typeface="Arial" charset="0"/>
              </a:rPr>
              <a:t>What normally happens?</a:t>
            </a:r>
          </a:p>
          <a:p>
            <a:r>
              <a:rPr lang="en-US" b="0" i="0" baseline="0" dirty="0">
                <a:latin typeface="Arial" charset="0"/>
                <a:ea typeface="Arial" charset="0"/>
                <a:cs typeface="Arial" charset="0"/>
              </a:rPr>
              <a:t>What does procedure require?  (ask manager?)</a:t>
            </a:r>
          </a:p>
          <a:p>
            <a:r>
              <a:rPr lang="en-US" b="0" i="0" baseline="0" dirty="0">
                <a:latin typeface="Arial" charset="0"/>
                <a:ea typeface="Arial" charset="0"/>
                <a:cs typeface="Arial" charset="0"/>
              </a:rPr>
              <a:t>  </a:t>
            </a:r>
          </a:p>
          <a:p>
            <a:endParaRPr lang="en-US" b="0" i="0" baseline="0" dirty="0">
              <a:latin typeface="Arial" charset="0"/>
              <a:ea typeface="Arial" charset="0"/>
              <a:cs typeface="Arial" charset="0"/>
            </a:endParaRPr>
          </a:p>
          <a:p>
            <a:endParaRPr lang="en-US" b="0" i="0" baseline="0" dirty="0">
              <a:latin typeface="Arial" charset="0"/>
              <a:ea typeface="Arial" charset="0"/>
              <a:cs typeface="Arial" charset="0"/>
            </a:endParaRPr>
          </a:p>
          <a:p>
            <a:r>
              <a:rPr lang="en-US" b="1" i="0" baseline="0" dirty="0">
                <a:latin typeface="Arial" charset="0"/>
                <a:ea typeface="Arial" charset="0"/>
                <a:cs typeface="Arial" charset="0"/>
              </a:rPr>
              <a:t>Guidance to Instructor(s):  </a:t>
            </a:r>
            <a:r>
              <a:rPr lang="en-US" b="0" i="0" baseline="0" dirty="0">
                <a:latin typeface="Arial" charset="0"/>
                <a:ea typeface="Arial" charset="0"/>
                <a:cs typeface="Arial" charset="0"/>
              </a:rPr>
              <a:t>To be done as a class led by the instructor.  Recommend identifying all possible breaches of duty (1) no wet floor sign; (2) manager did not purchase more signs; (3) CFO on site at 10pm.  Discuss how all of them will go through the 5 questions, but due to lack of information recommend only walking the no wet floor sign through the questions in their entirety.</a:t>
            </a:r>
          </a:p>
          <a:p>
            <a:endParaRPr lang="en-US" b="1" i="0" baseline="0" dirty="0">
              <a:latin typeface="Arial" charset="0"/>
              <a:ea typeface="Arial" charset="0"/>
              <a:cs typeface="Arial" charset="0"/>
            </a:endParaRPr>
          </a:p>
          <a:p>
            <a:pPr algn="ct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72</a:t>
            </a:fld>
            <a:endParaRPr lang="en-US"/>
          </a:p>
        </p:txBody>
      </p:sp>
    </p:spTree>
    <p:extLst>
      <p:ext uri="{BB962C8B-B14F-4D97-AF65-F5344CB8AC3E}">
        <p14:creationId xmlns:p14="http://schemas.microsoft.com/office/powerpoint/2010/main" val="15837453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Before you get further into your investigation</a:t>
            </a:r>
            <a:r>
              <a:rPr lang="en-US" b="1" dirty="0">
                <a:latin typeface="Arial" pitchFamily="34" charset="0"/>
              </a:rPr>
              <a:t>, there are some basic investigative rules critical to a productive event investigation.  Review rules of causation – used in a RCA.</a:t>
            </a:r>
          </a:p>
          <a:p>
            <a:endParaRPr lang="en-US" dirty="0">
              <a:latin typeface="Arial" pitchFamily="34" charset="0"/>
            </a:endParaRPr>
          </a:p>
          <a:p>
            <a:r>
              <a:rPr lang="en-US" b="1" dirty="0">
                <a:latin typeface="Arial" pitchFamily="34" charset="0"/>
              </a:rPr>
              <a:t>Why did it happen?  </a:t>
            </a:r>
            <a:r>
              <a:rPr lang="en-US" b="1" u="sng" dirty="0">
                <a:latin typeface="Arial" pitchFamily="34" charset="0"/>
              </a:rPr>
              <a:t>Looking for risks in the system – not blame</a:t>
            </a:r>
            <a:r>
              <a:rPr lang="en-US" b="1" dirty="0">
                <a:latin typeface="Arial" pitchFamily="34" charset="0"/>
              </a:rPr>
              <a:t>.</a:t>
            </a:r>
          </a:p>
          <a:p>
            <a:endParaRPr lang="en-US" b="1" u="sng" dirty="0">
              <a:latin typeface="Arial" pitchFamily="34" charset="0"/>
            </a:endParaRPr>
          </a:p>
          <a:p>
            <a:endParaRPr lang="en-US" dirty="0">
              <a:latin typeface="Arial" pitchFamily="34" charset="0"/>
            </a:endParaRPr>
          </a:p>
          <a:p>
            <a:endParaRPr lang="en-US" dirty="0">
              <a:latin typeface="Arial" pitchFamily="34" charset="0"/>
            </a:endParaRPr>
          </a:p>
          <a:p>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defTabSz="884280">
              <a:defRPr/>
            </a:pPr>
            <a:fld id="{274ED727-8A40-BB4B-A404-BA89C1FAE5F3}" type="slidenum">
              <a:rPr lang="en-US">
                <a:solidFill>
                  <a:prstClr val="black"/>
                </a:solidFill>
                <a:latin typeface="Calibri" panose="020F0502020204030204"/>
              </a:rPr>
              <a:pPr defTabSz="884280">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25039919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8">
              <a:defRPr/>
            </a:pPr>
            <a:endParaRPr lang="en-US"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45285">
              <a:defRPr/>
            </a:pPr>
            <a:fld id="{274ED727-8A40-BB4B-A404-BA89C1FAE5F3}" type="slidenum">
              <a:rPr lang="en-US">
                <a:solidFill>
                  <a:prstClr val="black"/>
                </a:solidFill>
                <a:latin typeface="Calibri" panose="020F0502020204030204"/>
              </a:rPr>
              <a:pPr defTabSz="945285">
                <a:defRPr/>
              </a:pPr>
              <a:t>75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497701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3638"/>
            <a:ext cx="4189413" cy="3141662"/>
          </a:xfrm>
        </p:spPr>
      </p:sp>
      <p:sp>
        <p:nvSpPr>
          <p:cNvPr id="3" name="Notes Placeholder 2"/>
          <p:cNvSpPr>
            <a:spLocks noGrp="1"/>
          </p:cNvSpPr>
          <p:nvPr>
            <p:ph type="body" idx="1"/>
          </p:nvPr>
        </p:nvSpPr>
        <p:spPr/>
        <p:txBody>
          <a:bodyPr/>
          <a:lstStyle/>
          <a:p>
            <a:r>
              <a:rPr lang="en-US" dirty="0"/>
              <a:t>This graphic is a concise depiction of the 3 duties and what they cover.</a:t>
            </a:r>
          </a:p>
        </p:txBody>
      </p:sp>
      <p:sp>
        <p:nvSpPr>
          <p:cNvPr id="4" name="Slide Number Placeholder 3"/>
          <p:cNvSpPr>
            <a:spLocks noGrp="1"/>
          </p:cNvSpPr>
          <p:nvPr>
            <p:ph type="sldNum" sz="quarter" idx="5"/>
          </p:nvPr>
        </p:nvSpPr>
        <p:spPr/>
        <p:txBody>
          <a:bodyPr/>
          <a:lstStyle/>
          <a:p>
            <a:fld id="{274ED727-8A40-BB4B-A404-BA89C1FAE5F3}" type="slidenum">
              <a:rPr lang="en-US" smtClean="0"/>
              <a:t>76</a:t>
            </a:fld>
            <a:endParaRPr lang="en-US" dirty="0"/>
          </a:p>
        </p:txBody>
      </p:sp>
    </p:spTree>
    <p:extLst>
      <p:ext uri="{BB962C8B-B14F-4D97-AF65-F5344CB8AC3E}">
        <p14:creationId xmlns:p14="http://schemas.microsoft.com/office/powerpoint/2010/main" val="21793780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885">
              <a:defRPr/>
            </a:pPr>
            <a:r>
              <a:rPr lang="en-US" dirty="0">
                <a:latin typeface="+mn-lt"/>
              </a:rPr>
              <a:t>Each</a:t>
            </a:r>
            <a:r>
              <a:rPr lang="en-US" baseline="0" dirty="0">
                <a:latin typeface="+mn-lt"/>
              </a:rPr>
              <a:t> breach of duty will go through one of these three algorithms:  </a:t>
            </a:r>
          </a:p>
          <a:p>
            <a:pPr defTabSz="934885">
              <a:defRPr/>
            </a:pPr>
            <a:r>
              <a:rPr lang="en-US" baseline="0" dirty="0">
                <a:latin typeface="+mn-lt"/>
              </a:rPr>
              <a:t>Duty to Avoid Causing Unjustifiable Risk or Harm</a:t>
            </a:r>
          </a:p>
          <a:p>
            <a:pPr defTabSz="934885">
              <a:defRPr/>
            </a:pPr>
            <a:r>
              <a:rPr lang="en-US" baseline="0" dirty="0">
                <a:latin typeface="+mn-lt"/>
              </a:rPr>
              <a:t>Duty to Follow a Procedural Rule</a:t>
            </a:r>
          </a:p>
          <a:p>
            <a:pPr defTabSz="934885">
              <a:defRPr/>
            </a:pPr>
            <a:r>
              <a:rPr lang="en-US" baseline="0" dirty="0">
                <a:latin typeface="+mn-lt"/>
              </a:rPr>
              <a:t>Duty to Produce an Outcome</a:t>
            </a:r>
          </a:p>
          <a:p>
            <a:pPr defTabSz="934885">
              <a:defRPr/>
            </a:pPr>
            <a:endParaRPr lang="en-US" baseline="0" dirty="0">
              <a:latin typeface="+mn-lt"/>
            </a:endParaRPr>
          </a:p>
          <a:p>
            <a:pPr defTabSz="934885">
              <a:defRPr/>
            </a:pPr>
            <a:r>
              <a:rPr lang="en-US" b="1" baseline="0" dirty="0">
                <a:latin typeface="+mn-lt"/>
              </a:rPr>
              <a:t>There is no wrong algorithm selection.  </a:t>
            </a:r>
            <a:r>
              <a:rPr lang="en-US" baseline="0" dirty="0">
                <a:latin typeface="+mn-lt"/>
              </a:rPr>
              <a:t>However, there is a best fit algorithm. An  example of this would be if you found that an employee had falsified records to appear as if they had completed annual safety training when they had not.  You might at first think it was a breach of a Duty to Produce an Outcome.  Yet if there is a single breach that you view as inexcusable, you are probably seeing culpable conduct that should be evaluated under the duty to avoid causing unjustifiable risk or harm </a:t>
            </a:r>
          </a:p>
          <a:p>
            <a:pPr defTabSz="934885">
              <a:defRPr/>
            </a:pPr>
            <a:endParaRPr lang="en-US" baseline="0" dirty="0">
              <a:latin typeface="+mn-lt"/>
            </a:endParaRPr>
          </a:p>
          <a:p>
            <a:pPr defTabSz="934885">
              <a:defRPr/>
            </a:pPr>
            <a:endParaRPr lang="en-US" dirty="0">
              <a:latin typeface="+mn-lt"/>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77</a:t>
            </a:fld>
            <a:endParaRPr lang="en-US" dirty="0"/>
          </a:p>
        </p:txBody>
      </p:sp>
    </p:spTree>
    <p:extLst>
      <p:ext uri="{BB962C8B-B14F-4D97-AF65-F5344CB8AC3E}">
        <p14:creationId xmlns:p14="http://schemas.microsoft.com/office/powerpoint/2010/main" val="3507803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5326" y="4480006"/>
            <a:ext cx="5484735" cy="3286057"/>
          </a:xfrm>
        </p:spPr>
        <p:txBody>
          <a:bodyPr/>
          <a:lstStyle/>
          <a:p>
            <a:endParaRPr lang="en-US" sz="1100" dirty="0"/>
          </a:p>
          <a:p>
            <a:pPr marL="286719" indent="-286719">
              <a:buFont typeface="Arial" panose="020B0604020202020204" pitchFamily="34" charset="0"/>
              <a:buChar char="•"/>
            </a:pPr>
            <a:r>
              <a:rPr lang="en-US" sz="1100" dirty="0"/>
              <a:t>This duty </a:t>
            </a:r>
          </a:p>
          <a:p>
            <a:pPr marL="745467" lvl="1" indent="-286719">
              <a:buFont typeface="Wingdings" panose="05000000000000000000" pitchFamily="2" charset="2"/>
              <a:buChar char="Ø"/>
            </a:pPr>
            <a:r>
              <a:rPr lang="en-US" sz="1100" dirty="0"/>
              <a:t>is considered to be the higher obligation and takes precedence over the other duties.  </a:t>
            </a:r>
          </a:p>
          <a:p>
            <a:pPr marL="745467" lvl="1" indent="-286719">
              <a:buFont typeface="Wingdings" panose="05000000000000000000" pitchFamily="2" charset="2"/>
              <a:buChar char="Ø"/>
            </a:pPr>
            <a:r>
              <a:rPr lang="en-US" sz="1100" dirty="0"/>
              <a:t>applies all of the time and it is owed to everyone we encounter (not  to put each other at unreasonable risk – whether that risk be economic, reputation, or physical safety. </a:t>
            </a:r>
          </a:p>
          <a:p>
            <a:pPr marL="286719" indent="-286719">
              <a:buFont typeface="Arial" panose="020B0604020202020204" pitchFamily="34" charset="0"/>
              <a:buChar char="•"/>
            </a:pPr>
            <a:r>
              <a:rPr lang="en-US" sz="1100" dirty="0"/>
              <a:t>At any time you believe your employee has breached their duty to avoid causing unjustifiable risk or harm you should use the algorithm (whether someone was actually harmed, or was just put risk of harm). That someone can be a fellow employee, a customer, or the organization as a whole.</a:t>
            </a:r>
          </a:p>
          <a:p>
            <a:pPr marL="286719" indent="-286719">
              <a:buFont typeface="Arial" panose="020B0604020202020204" pitchFamily="34" charset="0"/>
              <a:buChar char="•"/>
            </a:pPr>
            <a:r>
              <a:rPr lang="en-US" sz="1100" dirty="0"/>
              <a:t>Before you begin the algorithm you need to identify 3 things:</a:t>
            </a:r>
          </a:p>
          <a:p>
            <a:pPr marL="745467" lvl="1" indent="-286719">
              <a:buFont typeface="Wingdings" panose="05000000000000000000" pitchFamily="2" charset="2"/>
              <a:buChar char="Ø"/>
            </a:pPr>
            <a:r>
              <a:rPr lang="en-US" sz="1100" dirty="0"/>
              <a:t>the conduct (what was the unjustifiable risk or harm. Generally, the harm will be either injury to persons or to property. Did the employee take a risk of personal injury or financial harm?)</a:t>
            </a:r>
          </a:p>
          <a:p>
            <a:pPr marL="745467" lvl="1" indent="-286719">
              <a:buFont typeface="Wingdings" panose="05000000000000000000" pitchFamily="2" charset="2"/>
              <a:buChar char="Ø"/>
            </a:pPr>
            <a:r>
              <a:rPr lang="en-US" sz="1100" dirty="0"/>
              <a:t>the value the conduct encroached upon</a:t>
            </a:r>
          </a:p>
          <a:p>
            <a:pPr marL="745467" lvl="1" indent="-286719">
              <a:buFont typeface="Wingdings" panose="05000000000000000000" pitchFamily="2" charset="2"/>
              <a:buChar char="Ø"/>
            </a:pPr>
            <a:r>
              <a:rPr lang="en-US" sz="1100" dirty="0"/>
              <a:t>the potential harm caused by the conduct    </a:t>
            </a:r>
          </a:p>
          <a:p>
            <a:pPr lvl="1"/>
            <a:r>
              <a:rPr lang="en-US" sz="1300" dirty="0"/>
              <a:t>      </a:t>
            </a:r>
          </a:p>
          <a:p>
            <a:pPr algn="ct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78</a:t>
            </a:fld>
            <a:endParaRPr lang="en-US" dirty="0"/>
          </a:p>
        </p:txBody>
      </p:sp>
    </p:spTree>
    <p:extLst>
      <p:ext uri="{BB962C8B-B14F-4D97-AF65-F5344CB8AC3E}">
        <p14:creationId xmlns:p14="http://schemas.microsoft.com/office/powerpoint/2010/main" val="17041197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charset="0"/>
                <a:ea typeface="Arial" charset="0"/>
                <a:cs typeface="Arial" charset="0"/>
              </a:rPr>
              <a:t>Embedded in this algorithm are the 5 behaviors (from purpose to cause harm to human error)</a:t>
            </a:r>
          </a:p>
          <a:p>
            <a:endParaRPr lang="en-US" sz="1100" dirty="0">
              <a:latin typeface="Arial" charset="0"/>
              <a:ea typeface="Arial" charset="0"/>
              <a:cs typeface="Arial" charset="0"/>
            </a:endParaRPr>
          </a:p>
          <a:p>
            <a:r>
              <a:rPr lang="en-US" sz="1100" b="1" dirty="0">
                <a:latin typeface="Arial" charset="0"/>
                <a:ea typeface="Arial" charset="0"/>
                <a:cs typeface="Arial" charset="0"/>
              </a:rPr>
              <a:t>1</a:t>
            </a:r>
            <a:r>
              <a:rPr lang="en-US" sz="1100" b="1" baseline="30000" dirty="0">
                <a:latin typeface="Arial" charset="0"/>
                <a:ea typeface="Arial" charset="0"/>
                <a:cs typeface="Arial" charset="0"/>
              </a:rPr>
              <a:t>st</a:t>
            </a:r>
            <a:r>
              <a:rPr lang="en-US" sz="1100" b="1" dirty="0">
                <a:latin typeface="Arial" charset="0"/>
                <a:ea typeface="Arial" charset="0"/>
                <a:cs typeface="Arial" charset="0"/>
              </a:rPr>
              <a:t> Question </a:t>
            </a:r>
            <a:r>
              <a:rPr lang="en-US" sz="1100" dirty="0">
                <a:latin typeface="Arial" charset="0"/>
                <a:ea typeface="Arial" charset="0"/>
                <a:cs typeface="Arial" charset="0"/>
              </a:rPr>
              <a:t>– we already identified that emotional stress and loss of teamwork resulted from the breach; emotional stress impacted the colleague and loss of teamwork the workgroup (each could be taken through the algorithm and could have a different outcome)</a:t>
            </a:r>
          </a:p>
          <a:p>
            <a:r>
              <a:rPr lang="en-US" sz="1100" b="1" dirty="0">
                <a:latin typeface="Arial" charset="0"/>
                <a:ea typeface="Arial" charset="0"/>
                <a:cs typeface="Arial" charset="0"/>
              </a:rPr>
              <a:t>2</a:t>
            </a:r>
            <a:r>
              <a:rPr lang="en-US" sz="1100" b="1" baseline="30000" dirty="0">
                <a:latin typeface="Arial" charset="0"/>
                <a:ea typeface="Arial" charset="0"/>
                <a:cs typeface="Arial" charset="0"/>
              </a:rPr>
              <a:t>nd</a:t>
            </a:r>
            <a:r>
              <a:rPr lang="en-US" sz="1100" b="1" dirty="0">
                <a:latin typeface="Arial" charset="0"/>
                <a:ea typeface="Arial" charset="0"/>
                <a:cs typeface="Arial" charset="0"/>
              </a:rPr>
              <a:t> Question </a:t>
            </a:r>
            <a:r>
              <a:rPr lang="en-US" sz="1100" dirty="0">
                <a:latin typeface="Arial" charset="0"/>
                <a:ea typeface="Arial" charset="0"/>
                <a:cs typeface="Arial" charset="0"/>
              </a:rPr>
              <a:t>– person didn’t set out to do harm but knew harm was virtually certain; “Me First” behavior; theft and cheating are good examples of the “Me First” behavior.  It is unjustly getting ahead.</a:t>
            </a:r>
          </a:p>
          <a:p>
            <a:r>
              <a:rPr lang="en-US" sz="1100" b="1" dirty="0">
                <a:latin typeface="Arial" charset="0"/>
                <a:ea typeface="Arial" charset="0"/>
                <a:cs typeface="Arial" charset="0"/>
              </a:rPr>
              <a:t>Knowingly Causing Harm </a:t>
            </a:r>
            <a:r>
              <a:rPr lang="en-US" sz="1100" dirty="0">
                <a:latin typeface="Arial" charset="0"/>
                <a:ea typeface="Arial" charset="0"/>
                <a:cs typeface="Arial" charset="0"/>
              </a:rPr>
              <a:t>can be the right thing (lesser of 2 evils) example: Firefighter knowingly hurting someone to remove them from a burning building (instead of letting them burn to death)</a:t>
            </a:r>
          </a:p>
          <a:p>
            <a:r>
              <a:rPr lang="en-US" sz="1100" b="1" dirty="0">
                <a:latin typeface="Arial" charset="0"/>
                <a:ea typeface="Arial" charset="0"/>
                <a:cs typeface="Arial" charset="0"/>
              </a:rPr>
              <a:t>If the answer to Knowingly Causing Harm is “No” </a:t>
            </a:r>
            <a:r>
              <a:rPr lang="en-US" sz="1100" dirty="0">
                <a:latin typeface="Arial" charset="0"/>
                <a:ea typeface="Arial" charset="0"/>
                <a:cs typeface="Arial" charset="0"/>
              </a:rPr>
              <a:t>then you need to ask,</a:t>
            </a:r>
          </a:p>
          <a:p>
            <a:pPr marL="172031" indent="-172031">
              <a:buFont typeface="Arial" panose="020B0604020202020204" pitchFamily="34" charset="0"/>
              <a:buChar char="•"/>
            </a:pPr>
            <a:r>
              <a:rPr lang="en-US" sz="1100" b="1" dirty="0">
                <a:latin typeface="Arial" charset="0"/>
                <a:ea typeface="Arial" charset="0"/>
                <a:cs typeface="Arial" charset="0"/>
              </a:rPr>
              <a:t>Was it Substantial?</a:t>
            </a:r>
          </a:p>
          <a:p>
            <a:pPr marL="172031" indent="-172031">
              <a:buFont typeface="Arial" panose="020B0604020202020204" pitchFamily="34" charset="0"/>
              <a:buChar char="•"/>
            </a:pPr>
            <a:r>
              <a:rPr lang="en-US" sz="1100" b="1" dirty="0">
                <a:latin typeface="Arial" charset="0"/>
                <a:ea typeface="Arial" charset="0"/>
                <a:cs typeface="Arial" charset="0"/>
              </a:rPr>
              <a:t>Was it Unjustifiable?</a:t>
            </a:r>
          </a:p>
          <a:p>
            <a:r>
              <a:rPr lang="en-US" sz="1100" dirty="0">
                <a:latin typeface="Arial" charset="0"/>
                <a:ea typeface="Arial" charset="0"/>
                <a:cs typeface="Arial" charset="0"/>
              </a:rPr>
              <a:t>Both questions must be answered “yes” to go on to the next question, </a:t>
            </a:r>
          </a:p>
          <a:p>
            <a:r>
              <a:rPr lang="en-US" sz="1100" b="1" dirty="0">
                <a:latin typeface="Arial" charset="0"/>
                <a:ea typeface="Arial" charset="0"/>
                <a:cs typeface="Arial" charset="0"/>
              </a:rPr>
              <a:t>Was their a conscious disregard (technical definition states it is the conscious disregard of a substantial and unjustifiable risk); it is recklessness</a:t>
            </a:r>
          </a:p>
          <a:p>
            <a:r>
              <a:rPr lang="en-US" sz="1100" dirty="0">
                <a:latin typeface="Arial" charset="0"/>
                <a:ea typeface="Arial" charset="0"/>
                <a:cs typeface="Arial" charset="0"/>
              </a:rPr>
              <a:t>Recognition of the risk in the person’s brain (we recognize the risk but choose it anyway) e.g. Driving 35 miles above the speed limit and weaving in and out of traffic</a:t>
            </a:r>
          </a:p>
          <a:p>
            <a:r>
              <a:rPr lang="en-US" sz="1100" dirty="0">
                <a:latin typeface="Arial" charset="0"/>
                <a:ea typeface="Arial" charset="0"/>
                <a:cs typeface="Arial" charset="0"/>
              </a:rPr>
              <a:t>Conscious disregard of the risk, not of choosing a behavior (e.g. the disregard caused them to behave in a certain way) </a:t>
            </a:r>
            <a:r>
              <a:rPr lang="en-US" sz="1100" dirty="0">
                <a:solidFill>
                  <a:srgbClr val="FF0000"/>
                </a:solidFill>
                <a:latin typeface="Arial" charset="0"/>
                <a:ea typeface="Arial" charset="0"/>
                <a:cs typeface="Arial" charset="0"/>
              </a:rPr>
              <a:t>Discussion of subjective risk?</a:t>
            </a:r>
          </a:p>
          <a:p>
            <a:r>
              <a:rPr lang="en-US" sz="1100" b="1" dirty="0">
                <a:latin typeface="Arial" charset="0"/>
                <a:ea typeface="Arial" charset="0"/>
                <a:cs typeface="Arial" charset="0"/>
              </a:rPr>
              <a:t>Should they have known they were taking a substantial and unjustifiable risk? </a:t>
            </a:r>
          </a:p>
          <a:p>
            <a:r>
              <a:rPr lang="en-US" sz="1100" b="1" dirty="0">
                <a:solidFill>
                  <a:srgbClr val="FF0000"/>
                </a:solidFill>
                <a:latin typeface="Arial" charset="0"/>
                <a:ea typeface="Arial" charset="0"/>
                <a:cs typeface="Arial" charset="0"/>
              </a:rPr>
              <a:t>Coaching is not disciplining – it is helping them understand and “see” the risk that they did not see (could be duplication of another slide)</a:t>
            </a:r>
          </a:p>
          <a:p>
            <a:pPr marL="172031" indent="-172031">
              <a:buFont typeface="Arial" panose="020B0604020202020204" pitchFamily="34" charset="0"/>
              <a:buChar char="•"/>
            </a:pPr>
            <a:endParaRPr lang="en-US" sz="1000" b="1" dirty="0">
              <a:latin typeface="Arial" charset="0"/>
              <a:ea typeface="Arial" charset="0"/>
              <a:cs typeface="Arial" charset="0"/>
            </a:endParaRPr>
          </a:p>
          <a:p>
            <a:endParaRPr lang="en-US" b="1" dirty="0">
              <a:latin typeface="Arial" charset="0"/>
              <a:ea typeface="Arial" charset="0"/>
              <a:cs typeface="Arial" charset="0"/>
            </a:endParaRPr>
          </a:p>
          <a:p>
            <a:r>
              <a:rPr lang="en-US" b="1" i="0" dirty="0">
                <a:latin typeface="Arial" charset="0"/>
                <a:ea typeface="Arial" charset="0"/>
                <a:cs typeface="Arial" charset="0"/>
              </a:rPr>
              <a:t>	</a:t>
            </a:r>
          </a:p>
        </p:txBody>
      </p:sp>
      <p:sp>
        <p:nvSpPr>
          <p:cNvPr id="4" name="Slide Number Placeholder 3"/>
          <p:cNvSpPr>
            <a:spLocks noGrp="1"/>
          </p:cNvSpPr>
          <p:nvPr>
            <p:ph type="sldNum" sz="quarter" idx="10"/>
          </p:nvPr>
        </p:nvSpPr>
        <p:spPr/>
        <p:txBody>
          <a:bodyPr/>
          <a:lstStyle/>
          <a:p>
            <a:fld id="{274ED727-8A40-BB4B-A404-BA89C1FAE5F3}" type="slidenum">
              <a:rPr lang="en-US" smtClean="0"/>
              <a:t>79</a:t>
            </a:fld>
            <a:endParaRPr lang="en-US" dirty="0"/>
          </a:p>
        </p:txBody>
      </p:sp>
    </p:spTree>
    <p:extLst>
      <p:ext uri="{BB962C8B-B14F-4D97-AF65-F5344CB8AC3E}">
        <p14:creationId xmlns:p14="http://schemas.microsoft.com/office/powerpoint/2010/main" val="29660943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pPr defTabSz="917498">
              <a:defRPr/>
            </a:pPr>
            <a:fld id="{274ED727-8A40-BB4B-A404-BA89C1FAE5F3}" type="slidenum">
              <a:rPr lang="en-US">
                <a:solidFill>
                  <a:prstClr val="black"/>
                </a:solidFill>
                <a:latin typeface="Calibri" panose="020F0502020204030204"/>
              </a:rPr>
              <a:pPr defTabSz="917498">
                <a:defRPr/>
              </a:pPr>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6144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ED727-8A40-BB4B-A404-BA89C1FAE5F3}" type="slidenum">
              <a:rPr lang="en-US" smtClean="0"/>
              <a:t>8</a:t>
            </a:fld>
            <a:endParaRPr lang="en-US"/>
          </a:p>
        </p:txBody>
      </p:sp>
    </p:spTree>
    <p:extLst>
      <p:ext uri="{BB962C8B-B14F-4D97-AF65-F5344CB8AC3E}">
        <p14:creationId xmlns:p14="http://schemas.microsoft.com/office/powerpoint/2010/main" val="42295461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Arial" charset="0"/>
                <a:cs typeface="Arial" charset="0"/>
              </a:rPr>
              <a:t>The Justice Culture model is a value based system of justice. An organization’s shared values should be what guides those working there. You could state this as Values supersede rules. A rule cannot be written for every circumstance, so trying to do the right thing is what should guide us. </a:t>
            </a:r>
          </a:p>
          <a:p>
            <a:endParaRPr lang="en-US" dirty="0">
              <a:latin typeface="Arial" charset="0"/>
              <a:ea typeface="Arial" charset="0"/>
              <a:cs typeface="Arial" charset="0"/>
            </a:endParaRPr>
          </a:p>
          <a:p>
            <a:r>
              <a:rPr lang="en-US" dirty="0">
                <a:latin typeface="Arial" charset="0"/>
                <a:ea typeface="Arial" charset="0"/>
                <a:cs typeface="Arial" charset="0"/>
              </a:rPr>
              <a:t>Example: A sign is posted on a lawn that says, Keep Off the Grass, and yet you see an injured bicyclist lying on the law. You should offer help to the person because the value of offering aid supersedes the rule. </a:t>
            </a:r>
          </a:p>
          <a:p>
            <a:endParaRPr lang="en-US" i="0" dirty="0">
              <a:latin typeface="Arial" charset="0"/>
              <a:ea typeface="Arial" charset="0"/>
              <a:cs typeface="Arial" charset="0"/>
            </a:endParaRPr>
          </a:p>
          <a:p>
            <a:r>
              <a:rPr lang="en-US" dirty="0">
                <a:latin typeface="Arial" charset="0"/>
                <a:ea typeface="Arial" charset="0"/>
                <a:cs typeface="Arial" charset="0"/>
              </a:rPr>
              <a:t>Another example to take through this algorithm would be not completing the sponge count in Surgery prior to closing the wound. Where would this end? (Reckless Behavior)</a:t>
            </a:r>
            <a:r>
              <a:rPr lang="en-US" i="0" dirty="0">
                <a:latin typeface="Arial" charset="0"/>
                <a:ea typeface="Arial" charset="0"/>
                <a:cs typeface="Arial" charset="0"/>
              </a:rPr>
              <a:t> </a:t>
            </a:r>
          </a:p>
          <a:p>
            <a:pPr algn="ctr"/>
            <a:endParaRPr lang="en-US" b="1" i="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17498">
              <a:defRPr/>
            </a:pPr>
            <a:fld id="{274ED727-8A40-BB4B-A404-BA89C1FAE5F3}" type="slidenum">
              <a:rPr lang="en-US">
                <a:solidFill>
                  <a:prstClr val="black"/>
                </a:solidFill>
                <a:latin typeface="Calibri" panose="020F0502020204030204"/>
              </a:rPr>
              <a:pPr defTabSz="917498">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81910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82</a:t>
            </a:fld>
            <a:endParaRPr lang="en-US" dirty="0"/>
          </a:p>
        </p:txBody>
      </p:sp>
    </p:spTree>
    <p:extLst>
      <p:ext uri="{BB962C8B-B14F-4D97-AF65-F5344CB8AC3E}">
        <p14:creationId xmlns:p14="http://schemas.microsoft.com/office/powerpoint/2010/main" val="20050894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4ED727-8A40-BB4B-A404-BA89C1FAE5F3}" type="slidenum">
              <a:rPr lang="en-US" smtClean="0"/>
              <a:t>83</a:t>
            </a:fld>
            <a:endParaRPr lang="en-US" dirty="0"/>
          </a:p>
        </p:txBody>
      </p:sp>
    </p:spTree>
    <p:extLst>
      <p:ext uri="{BB962C8B-B14F-4D97-AF65-F5344CB8AC3E}">
        <p14:creationId xmlns:p14="http://schemas.microsoft.com/office/powerpoint/2010/main" val="16888122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dirty="0"/>
          </a:p>
          <a:p>
            <a:endParaRPr lang="en-US" b="1" dirty="0">
              <a:latin typeface="Arial" charset="0"/>
              <a:ea typeface="Arial" charset="0"/>
              <a:cs typeface="Arial" charset="0"/>
            </a:endParaRPr>
          </a:p>
          <a:p>
            <a:pPr algn="ct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84</a:t>
            </a:fld>
            <a:endParaRPr lang="en-US" dirty="0"/>
          </a:p>
        </p:txBody>
      </p:sp>
    </p:spTree>
    <p:extLst>
      <p:ext uri="{BB962C8B-B14F-4D97-AF65-F5344CB8AC3E}">
        <p14:creationId xmlns:p14="http://schemas.microsoft.com/office/powerpoint/2010/main" val="18858853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Arial" panose="020B0604020202020204" pitchFamily="34" charset="0"/>
                <a:ea typeface="Arial" charset="0"/>
                <a:cs typeface="Arial" panose="020B0604020202020204" pitchFamily="34" charset="0"/>
              </a:rPr>
              <a:t>R</a:t>
            </a:r>
            <a:r>
              <a:rPr lang="en-US" dirty="0">
                <a:latin typeface="Arial" panose="020B0604020202020204" pitchFamily="34" charset="0"/>
                <a:cs typeface="Arial" panose="020B0604020202020204" pitchFamily="34" charset="0"/>
              </a:rPr>
              <a:t>efers to that set of duties where the employee is accountable for an outcome.  </a:t>
            </a:r>
            <a:r>
              <a:rPr lang="en-US" dirty="0">
                <a:latin typeface="Arial" charset="0"/>
                <a:ea typeface="Arial" charset="0"/>
                <a:cs typeface="Arial" charset="0"/>
              </a:rPr>
              <a:t>In this part of the algorithm none of the 5 behaviors appear, you are just looking for a result</a:t>
            </a:r>
          </a:p>
          <a:p>
            <a:pPr algn="l"/>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In the employment environment, duties to produce outcomes include time and attendance, proper attire, the obligation to complete job tasks, attend meetings, to name just a few. </a:t>
            </a:r>
          </a:p>
          <a:p>
            <a:pPr algn="l"/>
            <a:endParaRPr lang="en-US" dirty="0"/>
          </a:p>
          <a:p>
            <a:pPr algn="l"/>
            <a:r>
              <a:rPr lang="en-US" dirty="0">
                <a:latin typeface="Arial" panose="020B0604020202020204" pitchFamily="34" charset="0"/>
                <a:cs typeface="Arial" panose="020B0604020202020204" pitchFamily="34" charset="0"/>
              </a:rPr>
              <a:t>These expectations for results must also come with </a:t>
            </a:r>
            <a:r>
              <a:rPr lang="en-US" b="1" dirty="0">
                <a:latin typeface="Arial" panose="020B0604020202020204" pitchFamily="34" charset="0"/>
                <a:cs typeface="Arial" panose="020B0604020202020204" pitchFamily="34" charset="0"/>
              </a:rPr>
              <a:t>a rate of acceptable breach – the number of times your employee can miss the mark and you are prepared to accept the outcome, continue to monitor rate, and move on.</a:t>
            </a:r>
          </a:p>
          <a:p>
            <a:endParaRPr lang="en-US" sz="1100" dirty="0"/>
          </a:p>
          <a:p>
            <a:pPr algn="ct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85</a:t>
            </a:fld>
            <a:endParaRPr lang="en-US" dirty="0"/>
          </a:p>
        </p:txBody>
      </p:sp>
    </p:spTree>
    <p:extLst>
      <p:ext uri="{BB962C8B-B14F-4D97-AF65-F5344CB8AC3E}">
        <p14:creationId xmlns:p14="http://schemas.microsoft.com/office/powerpoint/2010/main" val="467427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4ED727-8A40-BB4B-A404-BA89C1FAE5F3}" type="slidenum">
              <a:rPr lang="en-US" smtClean="0"/>
              <a:t>86</a:t>
            </a:fld>
            <a:endParaRPr lang="en-US" dirty="0"/>
          </a:p>
        </p:txBody>
      </p:sp>
    </p:spTree>
    <p:extLst>
      <p:ext uri="{BB962C8B-B14F-4D97-AF65-F5344CB8AC3E}">
        <p14:creationId xmlns:p14="http://schemas.microsoft.com/office/powerpoint/2010/main" val="28635624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charset="0"/>
                <a:ea typeface="Arial" charset="0"/>
                <a:cs typeface="Arial" charset="0"/>
              </a:rPr>
              <a:t>For an outcome duty, there is always an expected rate. It could be </a:t>
            </a:r>
            <a:r>
              <a:rPr lang="en-US" sz="1100" b="1" dirty="0">
                <a:latin typeface="Arial" charset="0"/>
                <a:ea typeface="Arial" charset="0"/>
                <a:cs typeface="Arial" charset="0"/>
              </a:rPr>
              <a:t>production based </a:t>
            </a:r>
            <a:r>
              <a:rPr lang="en-US" sz="1100" dirty="0">
                <a:latin typeface="Arial" charset="0"/>
                <a:ea typeface="Arial" charset="0"/>
                <a:cs typeface="Arial" charset="0"/>
              </a:rPr>
              <a:t>(# of records reviewed, # of prescriptions filled) or </a:t>
            </a:r>
            <a:r>
              <a:rPr lang="en-US" sz="1100" b="1" dirty="0">
                <a:latin typeface="Arial" charset="0"/>
                <a:ea typeface="Arial" charset="0"/>
                <a:cs typeface="Arial" charset="0"/>
              </a:rPr>
              <a:t>failure based </a:t>
            </a:r>
            <a:r>
              <a:rPr lang="en-US" sz="1100" dirty="0">
                <a:latin typeface="Arial" charset="0"/>
                <a:ea typeface="Arial" charset="0"/>
                <a:cs typeface="Arial" charset="0"/>
              </a:rPr>
              <a:t>(# of absences from work in a specified period of time, # of missing or incorrect diagnosis codes assigned to a patient chart). </a:t>
            </a:r>
          </a:p>
          <a:p>
            <a:endParaRPr lang="en-US" sz="1100" dirty="0">
              <a:latin typeface="Arial" charset="0"/>
              <a:ea typeface="Arial" charset="0"/>
              <a:cs typeface="Arial" charset="0"/>
            </a:endParaRPr>
          </a:p>
          <a:p>
            <a:r>
              <a:rPr lang="en-US" sz="1100" dirty="0">
                <a:latin typeface="Arial" charset="0"/>
                <a:ea typeface="Arial" charset="0"/>
                <a:cs typeface="Arial" charset="0"/>
              </a:rPr>
              <a:t>If you were to use this algorithm for an attendance problem you would find yourself answering, “No” to the question, Did the social benefit exceed the risk? </a:t>
            </a:r>
          </a:p>
          <a:p>
            <a:r>
              <a:rPr lang="en-US" sz="1100" dirty="0">
                <a:latin typeface="Arial" charset="0"/>
                <a:ea typeface="Arial" charset="0"/>
                <a:cs typeface="Arial" charset="0"/>
              </a:rPr>
              <a:t>Next, “Is the rate within the expectation? and the “No” answer puts in you in the “Can the employee reasonably and appropriately be helped?” Anytime you find yourself in this box you will want to consider if the steps you would need to take are:</a:t>
            </a:r>
          </a:p>
          <a:p>
            <a:pPr marL="172031" indent="-172031">
              <a:buFont typeface="Arial" panose="020B0604020202020204" pitchFamily="34" charset="0"/>
              <a:buChar char="•"/>
            </a:pPr>
            <a:r>
              <a:rPr lang="en-US" sz="1100" dirty="0">
                <a:latin typeface="Arial" charset="0"/>
                <a:ea typeface="Arial" charset="0"/>
                <a:cs typeface="Arial" charset="0"/>
              </a:rPr>
              <a:t>fair to the others in the workgroup?</a:t>
            </a:r>
          </a:p>
          <a:p>
            <a:pPr marL="172031" indent="-172031">
              <a:buFont typeface="Arial" panose="020B0604020202020204" pitchFamily="34" charset="0"/>
              <a:buChar char="•"/>
            </a:pPr>
            <a:r>
              <a:rPr lang="en-US" sz="1100" dirty="0">
                <a:latin typeface="Arial" charset="0"/>
                <a:ea typeface="Arial" charset="0"/>
                <a:cs typeface="Arial" charset="0"/>
              </a:rPr>
              <a:t>a reasonable use of your available resources?</a:t>
            </a:r>
          </a:p>
          <a:p>
            <a:pPr marL="172031" indent="-172031">
              <a:buFont typeface="Arial" panose="020B0604020202020204" pitchFamily="34" charset="0"/>
              <a:buChar char="•"/>
            </a:pPr>
            <a:r>
              <a:rPr lang="en-US" sz="1100" dirty="0">
                <a:latin typeface="Arial" charset="0"/>
                <a:ea typeface="Arial" charset="0"/>
                <a:cs typeface="Arial" charset="0"/>
              </a:rPr>
              <a:t>within your ability to help the employee?</a:t>
            </a:r>
          </a:p>
          <a:p>
            <a:pPr marL="172031" indent="-172031">
              <a:buFont typeface="Arial" panose="020B0604020202020204" pitchFamily="34" charset="0"/>
              <a:buChar char="•"/>
            </a:pPr>
            <a:r>
              <a:rPr lang="en-US" sz="1100" dirty="0">
                <a:latin typeface="Arial" charset="0"/>
                <a:ea typeface="Arial" charset="0"/>
                <a:cs typeface="Arial" charset="0"/>
              </a:rPr>
              <a:t>Appropriate?</a:t>
            </a:r>
          </a:p>
          <a:p>
            <a:endParaRPr lang="en-US" sz="1100" dirty="0">
              <a:latin typeface="Arial" charset="0"/>
              <a:ea typeface="Arial" charset="0"/>
              <a:cs typeface="Arial" charset="0"/>
            </a:endParaRPr>
          </a:p>
          <a:p>
            <a:pPr marL="172031" indent="-172031">
              <a:buFont typeface="Arial" panose="020B0604020202020204" pitchFamily="34" charset="0"/>
              <a:buChar char="•"/>
            </a:pPr>
            <a:endParaRPr lang="en-US" sz="1100" dirty="0">
              <a:latin typeface="Arial" charset="0"/>
              <a:ea typeface="Arial" charset="0"/>
              <a:cs typeface="Arial" charset="0"/>
            </a:endParaRPr>
          </a:p>
          <a:p>
            <a:pPr marL="172031" indent="-172031">
              <a:buFont typeface="Arial" panose="020B0604020202020204" pitchFamily="34" charset="0"/>
              <a:buChar char="•"/>
            </a:pPr>
            <a:endParaRPr lang="en-US" sz="1100" dirty="0">
              <a:latin typeface="Arial" charset="0"/>
              <a:ea typeface="Arial" charset="0"/>
              <a:cs typeface="Arial" charset="0"/>
            </a:endParaRPr>
          </a:p>
          <a:p>
            <a:pPr marL="172031" indent="-172031">
              <a:buFont typeface="Arial" panose="020B0604020202020204" pitchFamily="34" charset="0"/>
              <a:buChar char="•"/>
            </a:pPr>
            <a:endParaRPr lang="en-US" sz="1100" dirty="0">
              <a:latin typeface="Arial" charset="0"/>
              <a:ea typeface="Arial" charset="0"/>
              <a:cs typeface="Arial" charset="0"/>
            </a:endParaRPr>
          </a:p>
          <a:p>
            <a:endParaRPr lang="en-US" sz="1100" b="1" dirty="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274ED727-8A40-BB4B-A404-BA89C1FAE5F3}" type="slidenum">
              <a:rPr lang="en-US" smtClean="0"/>
              <a:t>87</a:t>
            </a:fld>
            <a:endParaRPr lang="en-US" dirty="0"/>
          </a:p>
        </p:txBody>
      </p:sp>
    </p:spTree>
    <p:extLst>
      <p:ext uri="{BB962C8B-B14F-4D97-AF65-F5344CB8AC3E}">
        <p14:creationId xmlns:p14="http://schemas.microsoft.com/office/powerpoint/2010/main" val="636715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885">
              <a:defRPr/>
            </a:pPr>
            <a:endParaRPr lang="en-US" sz="1300" dirty="0"/>
          </a:p>
          <a:p>
            <a:endParaRPr lang="en-US" b="1" i="0" baseline="0" dirty="0">
              <a:latin typeface="Arial" charset="0"/>
              <a:ea typeface="Arial" charset="0"/>
              <a:cs typeface="Arial" charset="0"/>
            </a:endParaRPr>
          </a:p>
          <a:p>
            <a:pPr algn="ct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88</a:t>
            </a:fld>
            <a:endParaRPr lang="en-US" dirty="0"/>
          </a:p>
        </p:txBody>
      </p:sp>
    </p:spTree>
    <p:extLst>
      <p:ext uri="{BB962C8B-B14F-4D97-AF65-F5344CB8AC3E}">
        <p14:creationId xmlns:p14="http://schemas.microsoft.com/office/powerpoint/2010/main" val="2761643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89</a:t>
            </a:fld>
            <a:endParaRPr lang="en-US" dirty="0"/>
          </a:p>
        </p:txBody>
      </p:sp>
    </p:spTree>
    <p:extLst>
      <p:ext uri="{BB962C8B-B14F-4D97-AF65-F5344CB8AC3E}">
        <p14:creationId xmlns:p14="http://schemas.microsoft.com/office/powerpoint/2010/main" val="20503697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90</a:t>
            </a:fld>
            <a:endParaRPr lang="en-US" dirty="0"/>
          </a:p>
        </p:txBody>
      </p:sp>
    </p:spTree>
    <p:extLst>
      <p:ext uri="{BB962C8B-B14F-4D97-AF65-F5344CB8AC3E}">
        <p14:creationId xmlns:p14="http://schemas.microsoft.com/office/powerpoint/2010/main" val="51197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4225326" y="9162263"/>
            <a:ext cx="3233614" cy="48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46" tIns="47922" rIns="95846" bIns="47922" anchor="b"/>
          <a:lstStyle>
            <a:lvl1pPr eaLnBrk="0" hangingPunct="0">
              <a:defRPr sz="1000">
                <a:solidFill>
                  <a:schemeClr val="bg1"/>
                </a:solidFill>
                <a:latin typeface="Arial" pitchFamily="34" charset="0"/>
              </a:defRPr>
            </a:lvl1pPr>
            <a:lvl2pPr marL="742950" indent="-285750" eaLnBrk="0" hangingPunct="0">
              <a:defRPr sz="1000">
                <a:solidFill>
                  <a:schemeClr val="bg1"/>
                </a:solidFill>
                <a:latin typeface="Arial" pitchFamily="34" charset="0"/>
              </a:defRPr>
            </a:lvl2pPr>
            <a:lvl3pPr marL="1143000" indent="-228600" eaLnBrk="0" hangingPunct="0">
              <a:defRPr sz="1000">
                <a:solidFill>
                  <a:schemeClr val="bg1"/>
                </a:solidFill>
                <a:latin typeface="Arial" pitchFamily="34" charset="0"/>
              </a:defRPr>
            </a:lvl3pPr>
            <a:lvl4pPr marL="1600200" indent="-228600" eaLnBrk="0" hangingPunct="0">
              <a:defRPr sz="1000">
                <a:solidFill>
                  <a:schemeClr val="bg1"/>
                </a:solidFill>
                <a:latin typeface="Arial" pitchFamily="34" charset="0"/>
              </a:defRPr>
            </a:lvl4pPr>
            <a:lvl5pPr marL="2057400" indent="-228600" eaLnBrk="0" hangingPunct="0">
              <a:defRPr sz="1000">
                <a:solidFill>
                  <a:schemeClr val="bg1"/>
                </a:solidFill>
                <a:latin typeface="Arial" pitchFamily="34" charset="0"/>
              </a:defRPr>
            </a:lvl5pPr>
            <a:lvl6pPr marL="2514600" indent="-228600" eaLnBrk="0" fontAlgn="base" hangingPunct="0">
              <a:spcBef>
                <a:spcPct val="0"/>
              </a:spcBef>
              <a:spcAft>
                <a:spcPct val="0"/>
              </a:spcAft>
              <a:defRPr sz="1000">
                <a:solidFill>
                  <a:schemeClr val="bg1"/>
                </a:solidFill>
                <a:latin typeface="Arial" pitchFamily="34" charset="0"/>
              </a:defRPr>
            </a:lvl6pPr>
            <a:lvl7pPr marL="2971800" indent="-228600" eaLnBrk="0" fontAlgn="base" hangingPunct="0">
              <a:spcBef>
                <a:spcPct val="0"/>
              </a:spcBef>
              <a:spcAft>
                <a:spcPct val="0"/>
              </a:spcAft>
              <a:defRPr sz="1000">
                <a:solidFill>
                  <a:schemeClr val="bg1"/>
                </a:solidFill>
                <a:latin typeface="Arial" pitchFamily="34" charset="0"/>
              </a:defRPr>
            </a:lvl7pPr>
            <a:lvl8pPr marL="3429000" indent="-228600" eaLnBrk="0" fontAlgn="base" hangingPunct="0">
              <a:spcBef>
                <a:spcPct val="0"/>
              </a:spcBef>
              <a:spcAft>
                <a:spcPct val="0"/>
              </a:spcAft>
              <a:defRPr sz="1000">
                <a:solidFill>
                  <a:schemeClr val="bg1"/>
                </a:solidFill>
                <a:latin typeface="Arial" pitchFamily="34" charset="0"/>
              </a:defRPr>
            </a:lvl8pPr>
            <a:lvl9pPr marL="3886200" indent="-228600" eaLnBrk="0" fontAlgn="base" hangingPunct="0">
              <a:spcBef>
                <a:spcPct val="0"/>
              </a:spcBef>
              <a:spcAft>
                <a:spcPct val="0"/>
              </a:spcAft>
              <a:defRPr sz="1000">
                <a:solidFill>
                  <a:schemeClr val="bg1"/>
                </a:solidFill>
                <a:latin typeface="Arial" pitchFamily="34" charset="0"/>
              </a:defRPr>
            </a:lvl9pPr>
          </a:lstStyle>
          <a:p>
            <a:pPr algn="r" defTabSz="914268" eaLnBrk="1" hangingPunct="1">
              <a:defRPr/>
            </a:pPr>
            <a:fld id="{010D38D4-427A-4C93-9CEE-A6C0F0BEDBAF}" type="slidenum">
              <a:rPr lang="en-US" altLang="en-US" sz="1300">
                <a:solidFill>
                  <a:prstClr val="black"/>
                </a:solidFill>
              </a:rPr>
              <a:pPr algn="r" defTabSz="914268" eaLnBrk="1" hangingPunct="1">
                <a:defRPr/>
              </a:pPr>
              <a:t>9</a:t>
            </a:fld>
            <a:endParaRPr lang="en-US" altLang="en-US" sz="1300">
              <a:solidFill>
                <a:prstClr val="black"/>
              </a:solidFill>
            </a:endParaRPr>
          </a:p>
        </p:txBody>
      </p:sp>
      <p:sp>
        <p:nvSpPr>
          <p:cNvPr id="93187" name="Rectangle 2"/>
          <p:cNvSpPr>
            <a:spLocks noGrp="1" noRot="1" noChangeAspect="1" noChangeArrowheads="1" noTextEdit="1"/>
          </p:cNvSpPr>
          <p:nvPr>
            <p:ph type="sldImg"/>
          </p:nvPr>
        </p:nvSpPr>
        <p:spPr>
          <a:xfrm>
            <a:off x="1320800" y="722313"/>
            <a:ext cx="4824413" cy="3617912"/>
          </a:xfrm>
          <a:ln/>
        </p:spPr>
      </p:sp>
      <p:sp>
        <p:nvSpPr>
          <p:cNvPr id="93188" name="Rectangle 3"/>
          <p:cNvSpPr>
            <a:spLocks noGrp="1" noChangeArrowheads="1"/>
          </p:cNvSpPr>
          <p:nvPr>
            <p:ph type="body" idx="1"/>
          </p:nvPr>
        </p:nvSpPr>
        <p:spPr>
          <a:xfrm>
            <a:off x="746742" y="4583604"/>
            <a:ext cx="5968838" cy="43430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46" tIns="47922" rIns="95846" bIns="47922">
            <a:normAutofit fontScale="92500" lnSpcReduction="10000"/>
          </a:bodyPr>
          <a:lstStyle/>
          <a:p>
            <a:pPr eaLnBrk="1" hangingPunct="1"/>
            <a:r>
              <a:rPr lang="en-US" altLang="en-US" dirty="0"/>
              <a:t>Based upon James Reason’s work, there are four key components of a culture of safety. First, reporting practices must be supported by an atmosphere of trust and a culture that seeks to establish a shared accountability between management and individual employees. Management is accountable for the role system design may play in adverse events, and individuals are accountable for the role behavioral choices may play.  Reporting and just cultures support behaviors that establish a flexible/teamwork culture--open communication, situation monitoring, seeking and offering task assistance, and advocating  for patients. Reporting, just, and flexible cultures support the use of tools such as root cause analysis and process mapping that enable organizations to learn from their experience. As Reason indicates, it is the deliberate engineering of interactions between the practices of reporting, just, flexible, and learning cultures that results in a safe, informed culture. </a:t>
            </a:r>
          </a:p>
          <a:p>
            <a:pPr eaLnBrk="1" hangingPunct="1"/>
            <a:r>
              <a:rPr lang="en-US" altLang="en-US" dirty="0"/>
              <a:t>Reporting</a:t>
            </a:r>
          </a:p>
          <a:p>
            <a:pPr eaLnBrk="1" hangingPunct="1"/>
            <a:r>
              <a:rPr lang="en-US" altLang="en-US" dirty="0"/>
              <a:t>“Any safety information system depends crucially on the willing participation of the workforce, the people in direct contact with the hazards. To achieve this, it is necessary to implement a </a:t>
            </a:r>
            <a:r>
              <a:rPr lang="en-US" altLang="en-US" i="1" dirty="0"/>
              <a:t>reporting culture—</a:t>
            </a:r>
            <a:r>
              <a:rPr lang="en-US" altLang="en-US" dirty="0"/>
              <a:t>an organization in which people are prepared to report their errors and near-misses.”</a:t>
            </a:r>
          </a:p>
          <a:p>
            <a:pPr eaLnBrk="1" hangingPunct="1"/>
            <a:r>
              <a:rPr lang="en-US" altLang="en-US" dirty="0"/>
              <a:t>Just</a:t>
            </a:r>
          </a:p>
          <a:p>
            <a:pPr eaLnBrk="1" hangingPunct="1"/>
            <a:r>
              <a:rPr lang="en-US" altLang="en-US" dirty="0"/>
              <a:t>“What is needed is a </a:t>
            </a:r>
            <a:r>
              <a:rPr lang="en-US" altLang="en-US" i="1" dirty="0"/>
              <a:t>just culture</a:t>
            </a:r>
            <a:r>
              <a:rPr lang="en-US" altLang="en-US" dirty="0"/>
              <a:t>, an atmosphere of trust in which people are encouraged, even rewarded, for providing essential safety-related information—but in which they are also clear about where the line must be drawn between acceptable and unacceptable behavior.”</a:t>
            </a:r>
            <a:endParaRPr lang="en-US" altLang="en-US" b="1" dirty="0"/>
          </a:p>
          <a:p>
            <a:pPr eaLnBrk="1" hangingPunct="1"/>
            <a:r>
              <a:rPr lang="en-US" altLang="en-US" dirty="0"/>
              <a:t>Flexible</a:t>
            </a:r>
          </a:p>
          <a:p>
            <a:pPr eaLnBrk="1" hangingPunct="1"/>
            <a:r>
              <a:rPr lang="en-US" altLang="en-US" dirty="0"/>
              <a:t>“A </a:t>
            </a:r>
            <a:r>
              <a:rPr lang="en-US" altLang="en-US" i="1" dirty="0"/>
              <a:t>flexible culture</a:t>
            </a:r>
            <a:r>
              <a:rPr lang="en-US" altLang="en-US" dirty="0"/>
              <a:t> takes a number of forms, but in many cases it involves shifting from the conventional hierarchical mode to a flatter professional structure, where control passes to task experts on the spot, and then reverts back to the traditional bureaucratic mode once the emergency has passed.”</a:t>
            </a:r>
          </a:p>
          <a:p>
            <a:pPr eaLnBrk="1" hangingPunct="1"/>
            <a:r>
              <a:rPr lang="en-US" altLang="en-US" dirty="0"/>
              <a:t>Learning</a:t>
            </a:r>
          </a:p>
          <a:p>
            <a:pPr eaLnBrk="1" hangingPunct="1"/>
            <a:r>
              <a:rPr lang="en-US" altLang="en-US" dirty="0"/>
              <a:t>“An organization must possess a </a:t>
            </a:r>
            <a:r>
              <a:rPr lang="en-US" altLang="en-US" i="1" dirty="0"/>
              <a:t>learning culture—</a:t>
            </a:r>
            <a:r>
              <a:rPr lang="en-US" altLang="en-US" dirty="0"/>
              <a:t>the willingness and the competence to draw the right conclusions from its safety information system, and the will to implement major reforms when their need is indicated. . . In most important respects, an informed culture </a:t>
            </a:r>
            <a:r>
              <a:rPr lang="en-US" altLang="en-US" i="1" dirty="0"/>
              <a:t>is</a:t>
            </a:r>
            <a:r>
              <a:rPr lang="en-US" altLang="en-US" dirty="0"/>
              <a:t> a safety culture.” </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1451214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0" dirty="0">
              <a:latin typeface="Arial" charset="0"/>
              <a:ea typeface="Arial" charset="0"/>
              <a:cs typeface="Arial" charset="0"/>
            </a:endParaRPr>
          </a:p>
          <a:p>
            <a:pPr algn="ct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91</a:t>
            </a:fld>
            <a:endParaRPr lang="en-US" dirty="0"/>
          </a:p>
        </p:txBody>
      </p:sp>
    </p:spTree>
    <p:extLst>
      <p:ext uri="{BB962C8B-B14F-4D97-AF65-F5344CB8AC3E}">
        <p14:creationId xmlns:p14="http://schemas.microsoft.com/office/powerpoint/2010/main" val="9628655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latin typeface="Arial" charset="0"/>
                <a:ea typeface="Arial" charset="0"/>
                <a:cs typeface="Arial" charset="0"/>
              </a:rPr>
              <a:t>What are some other examples of at-risk behaviors that may be repetitive?  </a:t>
            </a:r>
          </a:p>
          <a:p>
            <a:endParaRPr lang="en-US" b="1" i="0" baseline="0" dirty="0">
              <a:latin typeface="Arial" charset="0"/>
              <a:ea typeface="Arial" charset="0"/>
              <a:cs typeface="Arial" charset="0"/>
            </a:endParaRPr>
          </a:p>
          <a:p>
            <a:r>
              <a:rPr lang="en-US" b="1" i="0" baseline="0" dirty="0">
                <a:latin typeface="Arial" charset="0"/>
                <a:ea typeface="Arial" charset="0"/>
                <a:cs typeface="Arial" charset="0"/>
              </a:rPr>
              <a:t>Use bar code scanner for medications as an example.</a:t>
            </a:r>
            <a:endParaRPr lang="en-US" b="1" i="0" dirty="0">
              <a:latin typeface="Arial" charset="0"/>
              <a:ea typeface="Arial" charset="0"/>
              <a:cs typeface="Arial" charset="0"/>
            </a:endParaRPr>
          </a:p>
          <a:p>
            <a:endParaRPr lang="en-US" b="1" i="0" baseline="0" dirty="0">
              <a:latin typeface="Arial" charset="0"/>
              <a:ea typeface="Arial" charset="0"/>
              <a:cs typeface="Arial" charset="0"/>
            </a:endParaRPr>
          </a:p>
          <a:p>
            <a:pPr algn="ctr" defTabSz="934885">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92</a:t>
            </a:fld>
            <a:endParaRPr lang="en-US" dirty="0"/>
          </a:p>
        </p:txBody>
      </p:sp>
    </p:spTree>
    <p:extLst>
      <p:ext uri="{BB962C8B-B14F-4D97-AF65-F5344CB8AC3E}">
        <p14:creationId xmlns:p14="http://schemas.microsoft.com/office/powerpoint/2010/main" val="6372616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4388">
              <a:defRPr/>
            </a:pPr>
            <a:r>
              <a:rPr lang="en-US" b="1" i="0" baseline="0" dirty="0">
                <a:latin typeface="+mn-lt"/>
                <a:ea typeface="Times New Roman" charset="0"/>
                <a:cs typeface="Times New Roman" charset="0"/>
              </a:rPr>
              <a:t>When we better understand why a specific outcome occurred, we can better understand how we were managing the risks associated with the process and what gaps and workarounds might exist.  It helps us better understand the risk and learn how to do better in the future.</a:t>
            </a:r>
          </a:p>
          <a:p>
            <a:pPr defTabSz="884388">
              <a:defRPr/>
            </a:pPr>
            <a:endParaRPr lang="en-US" b="1" i="0" baseline="0" dirty="0">
              <a:latin typeface="+mn-lt"/>
              <a:ea typeface="Times New Roman" charset="0"/>
              <a:cs typeface="Times New Roman" charset="0"/>
            </a:endParaRPr>
          </a:p>
          <a:p>
            <a:pPr defTabSz="884388">
              <a:defRPr/>
            </a:pPr>
            <a:r>
              <a:rPr lang="en-US" b="1" i="0" baseline="0" dirty="0">
                <a:solidFill>
                  <a:srgbClr val="FF0000"/>
                </a:solidFill>
                <a:latin typeface="+mn-lt"/>
                <a:ea typeface="Times New Roman" charset="0"/>
                <a:cs typeface="Times New Roman" charset="0"/>
              </a:rPr>
              <a:t>Refer back to phlebotomy case and/or cautery burn case for discussion if needed. </a:t>
            </a:r>
          </a:p>
        </p:txBody>
      </p:sp>
      <p:sp>
        <p:nvSpPr>
          <p:cNvPr id="4" name="Slide Number Placeholder 3"/>
          <p:cNvSpPr>
            <a:spLocks noGrp="1"/>
          </p:cNvSpPr>
          <p:nvPr>
            <p:ph type="sldNum" sz="quarter" idx="10"/>
          </p:nvPr>
        </p:nvSpPr>
        <p:spPr/>
        <p:txBody>
          <a:bodyPr/>
          <a:lstStyle/>
          <a:p>
            <a:pPr defTabSz="914378">
              <a:defRPr/>
            </a:pPr>
            <a:fld id="{274ED727-8A40-BB4B-A404-BA89C1FAE5F3}" type="slidenum">
              <a:rPr lang="en-US">
                <a:solidFill>
                  <a:prstClr val="black"/>
                </a:solidFill>
                <a:latin typeface="Calibri" panose="020F0502020204030204"/>
              </a:rPr>
              <a:pPr defTabSz="914378">
                <a:defRPr/>
              </a:pPr>
              <a:t>93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402599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81">
              <a:defRPr/>
            </a:pPr>
            <a:r>
              <a:rPr lang="en-US" b="1" dirty="0">
                <a:latin typeface="Arial" pitchFamily="34" charset="0"/>
              </a:rPr>
              <a:t>How was the organization managing the risk?  </a:t>
            </a:r>
          </a:p>
          <a:p>
            <a:pPr defTabSz="881381">
              <a:defRPr/>
            </a:pPr>
            <a:r>
              <a:rPr lang="en-US" dirty="0">
                <a:latin typeface="Arial" pitchFamily="34" charset="0"/>
              </a:rPr>
              <a:t>It is important in any investigation for the manager to </a:t>
            </a:r>
            <a:r>
              <a:rPr lang="en-US" u="sng" dirty="0">
                <a:latin typeface="Arial" pitchFamily="34" charset="0"/>
              </a:rPr>
              <a:t>think about how the organization, or the manager specifically, was managing the risk being investigated. </a:t>
            </a:r>
          </a:p>
          <a:p>
            <a:pPr marL="605949" lvl="1" indent="-165258" defTabSz="881381">
              <a:buFont typeface="Arial" panose="020B0604020202020204" pitchFamily="34" charset="0"/>
              <a:buChar char="•"/>
              <a:defRPr/>
            </a:pPr>
            <a:r>
              <a:rPr lang="en-US" dirty="0">
                <a:latin typeface="Arial" pitchFamily="34" charset="0"/>
              </a:rPr>
              <a:t>Were we relying on the employee simply not to make the mistake? </a:t>
            </a:r>
          </a:p>
          <a:p>
            <a:pPr marL="605949" lvl="1" indent="-165258" defTabSz="881381">
              <a:buFont typeface="Arial" panose="020B0604020202020204" pitchFamily="34" charset="0"/>
              <a:buChar char="•"/>
              <a:defRPr/>
            </a:pPr>
            <a:r>
              <a:rPr lang="en-US" dirty="0">
                <a:latin typeface="Arial" pitchFamily="34" charset="0"/>
              </a:rPr>
              <a:t>Did we rely on recovery or redundancy in a more robust system design? </a:t>
            </a:r>
          </a:p>
          <a:p>
            <a:pPr marL="605949" lvl="1" indent="-165258" defTabSz="881381">
              <a:buFont typeface="Arial" panose="020B0604020202020204" pitchFamily="34" charset="0"/>
              <a:buChar char="•"/>
              <a:defRPr/>
            </a:pPr>
            <a:r>
              <a:rPr lang="en-US" dirty="0">
                <a:latin typeface="Arial" pitchFamily="34" charset="0"/>
              </a:rPr>
              <a:t>What was the system design around risk?  </a:t>
            </a:r>
          </a:p>
          <a:p>
            <a:pPr defTabSz="881381">
              <a:defRPr/>
            </a:pPr>
            <a:r>
              <a:rPr lang="en-US" dirty="0">
                <a:latin typeface="Arial" pitchFamily="34" charset="0"/>
              </a:rPr>
              <a:t>After all, investigation is meant to be a </a:t>
            </a:r>
            <a:r>
              <a:rPr lang="en-US" b="1" dirty="0">
                <a:latin typeface="Arial" pitchFamily="34" charset="0"/>
              </a:rPr>
              <a:t>window to risk </a:t>
            </a:r>
            <a:r>
              <a:rPr lang="en-US" dirty="0">
                <a:latin typeface="Arial" pitchFamily="34" charset="0"/>
              </a:rPr>
              <a:t>– a window that should allow you to see how robust of the system around your employee.</a:t>
            </a:r>
          </a:p>
          <a:p>
            <a:pPr defTabSz="881381">
              <a:defRPr/>
            </a:pPr>
            <a:endParaRPr lang="en-US" dirty="0">
              <a:latin typeface="Arial" pitchFamily="34" charset="0"/>
            </a:endParaRPr>
          </a:p>
          <a:p>
            <a:pPr defTabSz="881381">
              <a:defRPr/>
            </a:pPr>
            <a:r>
              <a:rPr lang="en-US" b="1" dirty="0">
                <a:latin typeface="Raleway"/>
              </a:rPr>
              <a:t>How is our system currently operating related to risk?  What are the gaps – opportunities to improve? </a:t>
            </a:r>
          </a:p>
          <a:p>
            <a:pPr defTabSz="881381">
              <a:defRPr/>
            </a:pPr>
            <a:endParaRPr lang="en-US" dirty="0">
              <a:latin typeface="Arial" pitchFamily="34" charset="0"/>
            </a:endParaRPr>
          </a:p>
          <a:p>
            <a:endParaRPr lang="en-US" dirty="0">
              <a:latin typeface="Arial" pitchFamily="34" charset="0"/>
            </a:endParaRPr>
          </a:p>
          <a:p>
            <a:endParaRPr lang="en-US" dirty="0">
              <a:latin typeface="Arial" pitchFamily="34" charset="0"/>
            </a:endParaRPr>
          </a:p>
          <a:p>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defTabSz="881381">
              <a:defRPr/>
            </a:pPr>
            <a:fld id="{274ED727-8A40-BB4B-A404-BA89C1FAE5F3}" type="slidenum">
              <a:rPr lang="en-US">
                <a:solidFill>
                  <a:prstClr val="black"/>
                </a:solidFill>
                <a:latin typeface="Calibri" panose="020F0502020204030204"/>
              </a:rPr>
              <a:pPr defTabSz="881381">
                <a:defRPr/>
              </a:pPr>
              <a:t>94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71357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4388">
              <a:defRPr/>
            </a:pPr>
            <a:r>
              <a:rPr lang="en-US" b="0" i="0" dirty="0">
                <a:latin typeface="+mn-lt"/>
                <a:ea typeface="Times New Roman" charset="0"/>
                <a:cs typeface="Times New Roman" charset="0"/>
              </a:rPr>
              <a:t>Vanderbilt medication error case:</a:t>
            </a:r>
          </a:p>
          <a:p>
            <a:pPr defTabSz="884388">
              <a:defRPr/>
            </a:pPr>
            <a:endParaRPr lang="en-US" b="0" i="0" dirty="0">
              <a:latin typeface="+mn-lt"/>
              <a:ea typeface="Times New Roman" charset="0"/>
              <a:cs typeface="Times New Roman" charset="0"/>
            </a:endParaRPr>
          </a:p>
          <a:p>
            <a:pPr defTabSz="884388">
              <a:defRPr/>
            </a:pPr>
            <a:r>
              <a:rPr lang="en-US" b="0" i="0" dirty="0">
                <a:latin typeface="+mn-lt"/>
                <a:ea typeface="Times New Roman" charset="0"/>
                <a:cs typeface="Times New Roman" charset="0"/>
              </a:rPr>
              <a:t>Recall that we will begin the investigation by walking through the first 3 questions for the scenario provided. Why did this event happen...go on to causal map....</a:t>
            </a:r>
          </a:p>
          <a:p>
            <a:pPr defTabSz="884388">
              <a:defRPr/>
            </a:pPr>
            <a:endParaRPr lang="en-US" b="0" i="0" dirty="0">
              <a:latin typeface="+mn-lt"/>
              <a:ea typeface="Times New Roman" charset="0"/>
              <a:cs typeface="Times New Roman" charset="0"/>
            </a:endParaRPr>
          </a:p>
          <a:p>
            <a:pPr defTabSz="884388">
              <a:defRPr/>
            </a:pPr>
            <a:r>
              <a:rPr lang="en-US" b="0" i="0" dirty="0">
                <a:latin typeface="+mn-lt"/>
                <a:ea typeface="Times New Roman" charset="0"/>
                <a:cs typeface="Times New Roman" charset="0"/>
              </a:rPr>
              <a:t>Then come back to How were they managing the risk</a:t>
            </a:r>
          </a:p>
          <a:p>
            <a:pPr defTabSz="884388">
              <a:defRPr/>
            </a:pPr>
            <a:endParaRPr lang="en-US" b="0" i="0" dirty="0">
              <a:latin typeface="+mn-lt"/>
              <a:ea typeface="Times New Roman" charset="0"/>
              <a:cs typeface="Times New Roman" charset="0"/>
            </a:endParaRPr>
          </a:p>
          <a:p>
            <a:pPr defTabSz="884388">
              <a:defRPr/>
            </a:pPr>
            <a:r>
              <a:rPr lang="en-US" b="0" i="0" dirty="0">
                <a:latin typeface="+mn-lt"/>
                <a:ea typeface="Times New Roman" charset="0"/>
                <a:cs typeface="Times New Roman" charset="0"/>
              </a:rPr>
              <a:t>How was the organization managing risk in this case?  What system factors contributed to the risk for error or allowed an individual to make a choice that may not have been safe?  </a:t>
            </a:r>
          </a:p>
          <a:p>
            <a:pPr defTabSz="884388">
              <a:defRPr/>
            </a:pPr>
            <a:endParaRPr lang="en-US" b="0" i="0" dirty="0">
              <a:latin typeface="+mn-lt"/>
              <a:ea typeface="Times New Roman" charset="0"/>
              <a:cs typeface="Times New Roman" charset="0"/>
            </a:endParaRPr>
          </a:p>
          <a:p>
            <a:pPr defTabSz="884388">
              <a:defRPr/>
            </a:pPr>
            <a:r>
              <a:rPr lang="en-US" b="0" i="0" dirty="0">
                <a:latin typeface="+mn-lt"/>
                <a:ea typeface="Times New Roman" charset="0"/>
                <a:cs typeface="Times New Roman" charset="0"/>
              </a:rPr>
              <a:t>Do we know yet why this happened?  Was it an error?  Was it a behavioral choice? What is the “norm”?  What is the objective standard? </a:t>
            </a:r>
          </a:p>
          <a:p>
            <a:pPr defTabSz="884388">
              <a:defRPr/>
            </a:pPr>
            <a:endParaRPr lang="en-US" b="1" i="0" dirty="0">
              <a:latin typeface="+mn-lt"/>
              <a:ea typeface="Times New Roman" charset="0"/>
              <a:cs typeface="Times New Roman" charset="0"/>
            </a:endParaRPr>
          </a:p>
        </p:txBody>
      </p:sp>
      <p:sp>
        <p:nvSpPr>
          <p:cNvPr id="4" name="Slide Number Placeholder 3"/>
          <p:cNvSpPr>
            <a:spLocks noGrp="1"/>
          </p:cNvSpPr>
          <p:nvPr>
            <p:ph type="sldNum" sz="quarter" idx="10"/>
          </p:nvPr>
        </p:nvSpPr>
        <p:spPr/>
        <p:txBody>
          <a:bodyPr/>
          <a:lstStyle/>
          <a:p>
            <a:fld id="{274ED727-8A40-BB4B-A404-BA89C1FAE5F3}" type="slidenum">
              <a:rPr lang="en-US" smtClean="0"/>
              <a:t>95</a:t>
            </a:fld>
            <a:endParaRPr lang="en-US" dirty="0"/>
          </a:p>
        </p:txBody>
      </p:sp>
    </p:spTree>
    <p:extLst>
      <p:ext uri="{BB962C8B-B14F-4D97-AF65-F5344CB8AC3E}">
        <p14:creationId xmlns:p14="http://schemas.microsoft.com/office/powerpoint/2010/main" val="17500185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378">
              <a:defRPr/>
            </a:pPr>
            <a:fld id="{274ED727-8A40-BB4B-A404-BA89C1FAE5F3}" type="slidenum">
              <a:rPr lang="en-US">
                <a:solidFill>
                  <a:prstClr val="black"/>
                </a:solidFill>
                <a:latin typeface="Calibri" panose="020F0502020204030204"/>
              </a:rPr>
              <a:pPr defTabSz="914378">
                <a:defRPr/>
              </a:pPr>
              <a:t>96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497530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885">
              <a:defRPr/>
            </a:pPr>
            <a:r>
              <a:rPr lang="en-US" b="0" i="0" baseline="0" dirty="0">
                <a:latin typeface="Arial" charset="0"/>
                <a:ea typeface="Arial" charset="0"/>
                <a:cs typeface="Arial" charset="0"/>
              </a:rPr>
              <a:t>Was her risk monitor firing?</a:t>
            </a:r>
          </a:p>
          <a:p>
            <a:pPr defTabSz="934885">
              <a:defRPr/>
            </a:pPr>
            <a:r>
              <a:rPr lang="en-US" b="0" i="0" baseline="0" dirty="0">
                <a:latin typeface="Arial" charset="0"/>
                <a:ea typeface="Arial" charset="0"/>
                <a:cs typeface="Arial" charset="0"/>
              </a:rPr>
              <a:t>We don’t think </a:t>
            </a:r>
            <a:r>
              <a:rPr lang="en-US" b="0" i="0" baseline="0" dirty="0" err="1">
                <a:latin typeface="Arial" charset="0"/>
                <a:ea typeface="Arial" charset="0"/>
                <a:cs typeface="Arial" charset="0"/>
              </a:rPr>
              <a:t>RaDonda</a:t>
            </a:r>
            <a:r>
              <a:rPr lang="en-US" b="0" i="0" baseline="0" dirty="0">
                <a:latin typeface="Arial" charset="0"/>
                <a:ea typeface="Arial" charset="0"/>
                <a:cs typeface="Arial" charset="0"/>
              </a:rPr>
              <a:t> consciously disregarded this substantial and unjustifiable risk</a:t>
            </a:r>
          </a:p>
          <a:p>
            <a:pPr defTabSz="934885">
              <a:defRPr/>
            </a:pPr>
            <a:endParaRPr lang="en-US" b="0" i="0" baseline="0" dirty="0">
              <a:latin typeface="Arial" charset="0"/>
              <a:ea typeface="Arial" charset="0"/>
              <a:cs typeface="Arial" charset="0"/>
            </a:endParaRPr>
          </a:p>
          <a:p>
            <a:pPr defTabSz="934885">
              <a:defRPr/>
            </a:pPr>
            <a:r>
              <a:rPr lang="en-US" b="0" i="0" baseline="0" dirty="0">
                <a:latin typeface="Arial" charset="0"/>
                <a:ea typeface="Arial" charset="0"/>
                <a:cs typeface="Arial" charset="0"/>
              </a:rPr>
              <a:t>Now let’s walk through using the algorithm to determine whether any breach in duty occurred.  </a:t>
            </a:r>
          </a:p>
          <a:p>
            <a:pPr defTabSz="934885">
              <a:defRPr/>
            </a:pPr>
            <a:r>
              <a:rPr lang="en-US" b="0" i="0" baseline="0" dirty="0">
                <a:latin typeface="Arial" charset="0"/>
                <a:ea typeface="Arial" charset="0"/>
                <a:cs typeface="Arial" charset="0"/>
              </a:rPr>
              <a:t>All three duties may apply...</a:t>
            </a:r>
          </a:p>
          <a:p>
            <a:pPr defTabSz="934885">
              <a:defRPr/>
            </a:pPr>
            <a:r>
              <a:rPr lang="en-US" b="0" i="0" baseline="0" dirty="0">
                <a:latin typeface="Arial" charset="0"/>
                <a:ea typeface="Arial" charset="0"/>
                <a:cs typeface="Arial" charset="0"/>
              </a:rPr>
              <a:t>Default to duty to avoid unjustifiable risk or harm...did she consciously disregard the risk? She chose the behavior (to give medication without checking 7 rights, to not monitor the patient). </a:t>
            </a:r>
          </a:p>
          <a:p>
            <a:pPr defTabSz="934885">
              <a:defRPr/>
            </a:pPr>
            <a:endParaRPr lang="en-US" b="0" i="0" baseline="0" dirty="0">
              <a:latin typeface="Arial" charset="0"/>
              <a:ea typeface="Arial" charset="0"/>
              <a:cs typeface="Arial" charset="0"/>
            </a:endParaRPr>
          </a:p>
          <a:p>
            <a:pPr defTabSz="934885">
              <a:defRPr/>
            </a:pPr>
            <a:endParaRPr lang="en-US" b="0" i="0" baseline="0" dirty="0">
              <a:latin typeface="Arial" charset="0"/>
              <a:ea typeface="Arial" charset="0"/>
              <a:cs typeface="Arial" charset="0"/>
            </a:endParaRPr>
          </a:p>
          <a:p>
            <a:r>
              <a:rPr lang="en-US" b="0" dirty="0"/>
              <a:t>What did you find?  Discuss using the algorithm for the scenario provided.  Where does accountability lie?  For the nurse?  For the organization?  What is the appropriate response? </a:t>
            </a:r>
          </a:p>
        </p:txBody>
      </p:sp>
      <p:sp>
        <p:nvSpPr>
          <p:cNvPr id="4" name="Slide Number Placeholder 3"/>
          <p:cNvSpPr>
            <a:spLocks noGrp="1"/>
          </p:cNvSpPr>
          <p:nvPr>
            <p:ph type="sldNum" sz="quarter" idx="10"/>
          </p:nvPr>
        </p:nvSpPr>
        <p:spPr/>
        <p:txBody>
          <a:bodyPr/>
          <a:lstStyle/>
          <a:p>
            <a:fld id="{274ED727-8A40-BB4B-A404-BA89C1FAE5F3}" type="slidenum">
              <a:rPr lang="en-US" smtClean="0"/>
              <a:t>97</a:t>
            </a:fld>
            <a:endParaRPr lang="en-US" dirty="0"/>
          </a:p>
        </p:txBody>
      </p:sp>
    </p:spTree>
    <p:extLst>
      <p:ext uri="{BB962C8B-B14F-4D97-AF65-F5344CB8AC3E}">
        <p14:creationId xmlns:p14="http://schemas.microsoft.com/office/powerpoint/2010/main" val="38402979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8">
              <a:defRPr/>
            </a:pPr>
            <a:r>
              <a:rPr lang="en-US" b="0" i="0" baseline="0" dirty="0">
                <a:latin typeface="Arial" charset="0"/>
                <a:ea typeface="Arial" charset="0"/>
                <a:cs typeface="Arial" charset="0"/>
              </a:rPr>
              <a:t>Outcomes (positive or negative)  are determined by the interaction between system design, risk we are willing to tolerate, and behavioral choices. </a:t>
            </a:r>
          </a:p>
          <a:p>
            <a:pPr defTabSz="914268">
              <a:defRPr/>
            </a:pPr>
            <a:r>
              <a:rPr lang="en-US" b="0" i="0" baseline="0" dirty="0">
                <a:latin typeface="Arial" charset="0"/>
                <a:ea typeface="Arial" charset="0"/>
                <a:cs typeface="Arial" charset="0"/>
              </a:rPr>
              <a:t>When an error happens, what is your current focus...the severity of the outcome or the system that produced the error</a:t>
            </a:r>
          </a:p>
          <a:p>
            <a:r>
              <a:rPr lang="en-US" b="0" i="0" baseline="0" dirty="0">
                <a:latin typeface="Arial" charset="0"/>
                <a:ea typeface="Arial" charset="0"/>
                <a:cs typeface="Arial" charset="0"/>
              </a:rPr>
              <a:t>This is the model you will learn to change your culture from a focus on errors as outcomes, to a focus on the structures and processes such as system design, risk, and behavioral choices that produce those outcomes A key principle is to change the organization’s focus from errors as outcomes, to an analysis of how system design, risk, and behavioral choices produces those outcomes. </a:t>
            </a:r>
          </a:p>
          <a:p>
            <a:r>
              <a:rPr lang="en-US" b="0" i="0" baseline="0" dirty="0">
                <a:latin typeface="Arial" charset="0"/>
                <a:ea typeface="Arial" charset="0"/>
                <a:cs typeface="Arial" charset="0"/>
              </a:rPr>
              <a:t>Risk = likelihood of an event x severity of the event.</a:t>
            </a:r>
          </a:p>
          <a:p>
            <a:r>
              <a:rPr lang="en-US" b="0" i="0" baseline="0" dirty="0">
                <a:latin typeface="Arial" charset="0"/>
                <a:ea typeface="Arial" charset="0"/>
                <a:cs typeface="Arial" charset="0"/>
              </a:rPr>
              <a:t>&gt;There are 5 specific skills needed to support a just culture and achieve better outcomes. Reflecting the principle of shared accountability... Managers are primarily accountable for skills .... 1,2,3,5 and employees are accountable for 4. </a:t>
            </a:r>
            <a:endParaRPr lang="en-US"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defTabSz="945171">
              <a:defRPr/>
            </a:pPr>
            <a:fld id="{274ED727-8A40-BB4B-A404-BA89C1FAE5F3}" type="slidenum">
              <a:rPr lang="en-US">
                <a:solidFill>
                  <a:prstClr val="black"/>
                </a:solidFill>
                <a:latin typeface="Calibri" panose="020F0502020204030204"/>
              </a:rPr>
              <a:pPr defTabSz="945171">
                <a:defRPr/>
              </a:pPr>
              <a:t>98</a:t>
            </a:fld>
            <a:endParaRPr lang="en-US">
              <a:solidFill>
                <a:prstClr val="black"/>
              </a:solidFill>
              <a:latin typeface="Calibri" panose="020F0502020204030204"/>
            </a:endParaRPr>
          </a:p>
        </p:txBody>
      </p:sp>
    </p:spTree>
    <p:extLst>
      <p:ext uri="{BB962C8B-B14F-4D97-AF65-F5344CB8AC3E}">
        <p14:creationId xmlns:p14="http://schemas.microsoft.com/office/powerpoint/2010/main" val="42185268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378">
              <a:defRPr/>
            </a:pPr>
            <a:fld id="{274ED727-8A40-BB4B-A404-BA89C1FAE5F3}" type="slidenum">
              <a:rPr lang="en-US">
                <a:solidFill>
                  <a:prstClr val="black"/>
                </a:solidFill>
                <a:latin typeface="Calibri" panose="020F0502020204030204"/>
              </a:rPr>
              <a:pPr defTabSz="914378">
                <a:defRPr/>
              </a:pPr>
              <a:t>99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23634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need to focus your training efforts?</a:t>
            </a:r>
          </a:p>
          <a:p>
            <a:endParaRPr lang="en-US" dirty="0"/>
          </a:p>
        </p:txBody>
      </p:sp>
      <p:sp>
        <p:nvSpPr>
          <p:cNvPr id="4" name="Slide Number Placeholder 3"/>
          <p:cNvSpPr>
            <a:spLocks noGrp="1"/>
          </p:cNvSpPr>
          <p:nvPr>
            <p:ph type="sldNum" sz="quarter" idx="5"/>
          </p:nvPr>
        </p:nvSpPr>
        <p:spPr/>
        <p:txBody>
          <a:bodyPr/>
          <a:lstStyle/>
          <a:p>
            <a:pPr defTabSz="914389">
              <a:defRPr/>
            </a:pPr>
            <a:fld id="{274ED727-8A40-BB4B-A404-BA89C1FAE5F3}" type="slidenum">
              <a:rPr lang="en-US">
                <a:solidFill>
                  <a:prstClr val="black"/>
                </a:solidFill>
                <a:latin typeface="Calibri" panose="020F0502020204030204"/>
              </a:rPr>
              <a:pPr defTabSz="914389">
                <a:defRPr/>
              </a:pPr>
              <a:t>100</a:t>
            </a:fld>
            <a:endParaRPr lang="en-US">
              <a:solidFill>
                <a:prstClr val="black"/>
              </a:solidFill>
              <a:latin typeface="Calibri" panose="020F0502020204030204"/>
            </a:endParaRPr>
          </a:p>
        </p:txBody>
      </p:sp>
    </p:spTree>
    <p:extLst>
      <p:ext uri="{BB962C8B-B14F-4D97-AF65-F5344CB8AC3E}">
        <p14:creationId xmlns:p14="http://schemas.microsoft.com/office/powerpoint/2010/main" val="3883270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9.xml"/><Relationship Id="rId1" Type="http://schemas.openxmlformats.org/officeDocument/2006/relationships/themeOverride" Target="../theme/themeOverride1.xml"/><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122363"/>
            <a:ext cx="5029200" cy="2387600"/>
          </a:xfrm>
          <a:prstGeom prst="rect">
            <a:avLst/>
          </a:prstGeom>
        </p:spPr>
        <p:txBody>
          <a:bodyPr anchor="b"/>
          <a:lstStyle>
            <a:lvl1pPr algn="l">
              <a:defRPr sz="4800"/>
            </a:lvl1pPr>
          </a:lstStyle>
          <a:p>
            <a:r>
              <a:rPr lang="en-US" dirty="0"/>
              <a:t>Click to edit Master title style</a:t>
            </a:r>
          </a:p>
        </p:txBody>
      </p:sp>
      <p:sp>
        <p:nvSpPr>
          <p:cNvPr id="3" name="Subtitle 2"/>
          <p:cNvSpPr>
            <a:spLocks noGrp="1"/>
          </p:cNvSpPr>
          <p:nvPr>
            <p:ph type="subTitle" idx="1"/>
          </p:nvPr>
        </p:nvSpPr>
        <p:spPr>
          <a:xfrm>
            <a:off x="685800" y="3602038"/>
            <a:ext cx="7315200"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DC84213-2893-40F7-98FE-8AFC23AD9BD7}"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9958162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Arial" charset="0"/>
                <a:cs typeface="Arial" charset="0"/>
              </a:defRPr>
            </a:lvl1pPr>
          </a:lstStyle>
          <a:p>
            <a:fld id="{4B54B2FB-EA90-4C3C-AC73-15A308F0B494}" type="datetime1">
              <a:rPr lang="en-US" smtClean="0"/>
              <a:t>7/24/2023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1989324614"/>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B6BC8A-6C59-4B3D-B5B6-FE0680D961B4}" type="datetime1">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10318779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B96652-3236-4DB0-BD89-C27CD579FAD2}" type="datetime1">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2698211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416295-258D-4FA0-8264-EF603CAE575D}"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3521768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1F0414-B19A-4DC6-BB17-6EC71C3209B5}"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37914147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80AB88-8628-49EE-B6EC-1503C9EA4337}" type="slidenum">
              <a:rPr lang="en-US" altLang="en-US"/>
              <a:pPr>
                <a:defRPr/>
              </a:pPr>
              <a:t>‹#›</a:t>
            </a:fld>
            <a:endParaRPr lang="en-US" altLang="en-US"/>
          </a:p>
        </p:txBody>
      </p:sp>
      <p:sp>
        <p:nvSpPr>
          <p:cNvPr id="7" name="Rectangle 5">
            <a:extLst>
              <a:ext uri="{FF2B5EF4-FFF2-40B4-BE49-F238E27FC236}">
                <a16:creationId xmlns:a16="http://schemas.microsoft.com/office/drawing/2014/main" id="{3803BF2C-002D-FC54-3A7B-B89D86271E84}"/>
              </a:ext>
            </a:extLst>
          </p:cNvPr>
          <p:cNvSpPr>
            <a:spLocks noGrp="1" noChangeArrowheads="1"/>
          </p:cNvSpPr>
          <p:nvPr>
            <p:ph type="ftr" sz="quarter" idx="11"/>
          </p:nvPr>
        </p:nvSpPr>
        <p:spPr>
          <a:xfrm>
            <a:off x="2435291" y="6483350"/>
            <a:ext cx="4470918" cy="293505"/>
          </a:xfrm>
          <a:prstGeom prst="rect">
            <a:avLst/>
          </a:prstGeom>
          <a:ln/>
        </p:spPr>
        <p:txBody>
          <a:bodyPr/>
          <a:lstStyle>
            <a:lvl1pPr>
              <a:defRPr>
                <a:solidFill>
                  <a:schemeClr val="bg1"/>
                </a:solidFill>
              </a:defRPr>
            </a:lvl1pPr>
          </a:lstStyle>
          <a:p>
            <a:pPr>
              <a:defRPr/>
            </a:pPr>
            <a:r>
              <a:rPr lang="en-US" dirty="0"/>
              <a:t>Nebraska Coalition for Patient Safety</a:t>
            </a:r>
          </a:p>
        </p:txBody>
      </p:sp>
    </p:spTree>
    <p:extLst>
      <p:ext uri="{BB962C8B-B14F-4D97-AF65-F5344CB8AC3E}">
        <p14:creationId xmlns:p14="http://schemas.microsoft.com/office/powerpoint/2010/main" val="9197350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3653"/>
          </a:xfrm>
        </p:spPr>
        <p:txBody>
          <a:bodyPr/>
          <a:lstStyle>
            <a:lvl1pPr>
              <a:defRPr sz="4000"/>
            </a:lvl1pPr>
          </a:lstStyle>
          <a:p>
            <a:r>
              <a:rPr lang="en-US" dirty="0"/>
              <a:t>Click to edit Master title style</a:t>
            </a:r>
          </a:p>
        </p:txBody>
      </p:sp>
      <p:sp>
        <p:nvSpPr>
          <p:cNvPr id="3" name="Content Placeholder 2"/>
          <p:cNvSpPr>
            <a:spLocks noGrp="1"/>
          </p:cNvSpPr>
          <p:nvPr>
            <p:ph idx="1"/>
          </p:nvPr>
        </p:nvSpPr>
        <p:spPr>
          <a:xfrm>
            <a:off x="457200" y="1126836"/>
            <a:ext cx="8229600" cy="49993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1"/>
          </p:nvPr>
        </p:nvSpPr>
        <p:spPr>
          <a:xfrm>
            <a:off x="2435291" y="6483350"/>
            <a:ext cx="4470918" cy="293505"/>
          </a:xfrm>
          <a:prstGeom prst="rect">
            <a:avLst/>
          </a:prstGeom>
          <a:ln/>
        </p:spPr>
        <p:txBody>
          <a:bodyPr/>
          <a:lstStyle>
            <a:lvl1pPr>
              <a:defRPr>
                <a:solidFill>
                  <a:schemeClr val="bg1"/>
                </a:solidFill>
              </a:defRPr>
            </a:lvl1pPr>
          </a:lstStyle>
          <a:p>
            <a:pPr>
              <a:defRPr/>
            </a:pPr>
            <a:r>
              <a:rPr lang="en-US"/>
              <a:t>Nebraska Coalition for Patient Safety</a:t>
            </a:r>
            <a:endParaRPr lang="en-US" dirty="0"/>
          </a:p>
        </p:txBody>
      </p:sp>
      <p:sp>
        <p:nvSpPr>
          <p:cNvPr id="6" name="Rectangle 6"/>
          <p:cNvSpPr>
            <a:spLocks noGrp="1" noChangeArrowheads="1"/>
          </p:cNvSpPr>
          <p:nvPr>
            <p:ph type="sldNum" sz="quarter" idx="12"/>
          </p:nvPr>
        </p:nvSpPr>
        <p:spPr>
          <a:xfrm>
            <a:off x="7753738" y="6245225"/>
            <a:ext cx="933061" cy="476250"/>
          </a:xfrm>
          <a:ln/>
        </p:spPr>
        <p:txBody>
          <a:bodyPr/>
          <a:lstStyle>
            <a:lvl1pPr>
              <a:defRPr/>
            </a:lvl1pPr>
          </a:lstStyle>
          <a:p>
            <a:pPr>
              <a:defRPr/>
            </a:pPr>
            <a:fld id="{3B8AC6D4-B60E-4313-BCAD-7F737D160AD0}" type="slidenum">
              <a:rPr lang="en-US" altLang="en-US"/>
              <a:pPr>
                <a:defRPr/>
              </a:pPr>
              <a:t>‹#›</a:t>
            </a:fld>
            <a:endParaRPr lang="en-US" altLang="en-US"/>
          </a:p>
        </p:txBody>
      </p:sp>
    </p:spTree>
    <p:extLst>
      <p:ext uri="{BB962C8B-B14F-4D97-AF65-F5344CB8AC3E}">
        <p14:creationId xmlns:p14="http://schemas.microsoft.com/office/powerpoint/2010/main" val="10344352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t>Nebraska Coalition for Patient Safety</a:t>
            </a:r>
          </a:p>
        </p:txBody>
      </p:sp>
      <p:sp>
        <p:nvSpPr>
          <p:cNvPr id="6" name="Rectangle 6"/>
          <p:cNvSpPr>
            <a:spLocks noGrp="1" noChangeArrowheads="1"/>
          </p:cNvSpPr>
          <p:nvPr>
            <p:ph type="sldNum" sz="quarter" idx="12"/>
          </p:nvPr>
        </p:nvSpPr>
        <p:spPr>
          <a:ln/>
        </p:spPr>
        <p:txBody>
          <a:bodyPr/>
          <a:lstStyle>
            <a:lvl1pPr>
              <a:defRPr/>
            </a:lvl1pPr>
          </a:lstStyle>
          <a:p>
            <a:pPr>
              <a:defRPr/>
            </a:pPr>
            <a:fld id="{FC204AE2-D8CF-40DC-B6F6-9138539392D2}" type="slidenum">
              <a:rPr lang="en-US" altLang="en-US"/>
              <a:pPr>
                <a:defRPr/>
              </a:pPr>
              <a:t>‹#›</a:t>
            </a:fld>
            <a:endParaRPr lang="en-US" altLang="en-US"/>
          </a:p>
        </p:txBody>
      </p:sp>
    </p:spTree>
    <p:extLst>
      <p:ext uri="{BB962C8B-B14F-4D97-AF65-F5344CB8AC3E}">
        <p14:creationId xmlns:p14="http://schemas.microsoft.com/office/powerpoint/2010/main" val="32750681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0A9F11-984A-4C4D-A548-37CE8B15D596}" type="slidenum">
              <a:rPr lang="en-US" altLang="en-US"/>
              <a:pPr>
                <a:defRPr/>
              </a:pPr>
              <a:t>‹#›</a:t>
            </a:fld>
            <a:endParaRPr lang="en-US" altLang="en-US"/>
          </a:p>
        </p:txBody>
      </p:sp>
      <p:sp>
        <p:nvSpPr>
          <p:cNvPr id="8" name="Rectangle 5">
            <a:extLst>
              <a:ext uri="{FF2B5EF4-FFF2-40B4-BE49-F238E27FC236}">
                <a16:creationId xmlns:a16="http://schemas.microsoft.com/office/drawing/2014/main" id="{FF9E495D-4C44-0512-B87A-6F4F9AA83D82}"/>
              </a:ext>
            </a:extLst>
          </p:cNvPr>
          <p:cNvSpPr>
            <a:spLocks noGrp="1" noChangeArrowheads="1"/>
          </p:cNvSpPr>
          <p:nvPr>
            <p:ph type="ftr" sz="quarter" idx="11"/>
          </p:nvPr>
        </p:nvSpPr>
        <p:spPr>
          <a:xfrm>
            <a:off x="2435291" y="6483350"/>
            <a:ext cx="4470918" cy="293505"/>
          </a:xfrm>
          <a:prstGeom prst="rect">
            <a:avLst/>
          </a:prstGeom>
          <a:ln/>
        </p:spPr>
        <p:txBody>
          <a:bodyPr/>
          <a:lstStyle>
            <a:lvl1pPr>
              <a:defRPr>
                <a:solidFill>
                  <a:schemeClr val="bg1"/>
                </a:solidFill>
              </a:defRPr>
            </a:lvl1pPr>
          </a:lstStyle>
          <a:p>
            <a:pPr>
              <a:defRPr/>
            </a:pPr>
            <a:r>
              <a:rPr lang="en-US"/>
              <a:t>Nebraska Coalition for Patient Safety</a:t>
            </a:r>
            <a:endParaRPr lang="en-US" dirty="0"/>
          </a:p>
        </p:txBody>
      </p:sp>
    </p:spTree>
    <p:extLst>
      <p:ext uri="{BB962C8B-B14F-4D97-AF65-F5344CB8AC3E}">
        <p14:creationId xmlns:p14="http://schemas.microsoft.com/office/powerpoint/2010/main" val="22203606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3B712D-D5BB-4ECB-910B-39078244319E}" type="slidenum">
              <a:rPr lang="en-US" altLang="en-US"/>
              <a:pPr>
                <a:defRPr/>
              </a:pPr>
              <a:t>‹#›</a:t>
            </a:fld>
            <a:endParaRPr lang="en-US" altLang="en-US"/>
          </a:p>
        </p:txBody>
      </p:sp>
      <p:sp>
        <p:nvSpPr>
          <p:cNvPr id="10" name="Rectangle 5">
            <a:extLst>
              <a:ext uri="{FF2B5EF4-FFF2-40B4-BE49-F238E27FC236}">
                <a16:creationId xmlns:a16="http://schemas.microsoft.com/office/drawing/2014/main" id="{96F3C99E-9F5A-BF68-D95A-CE5C5EF8A20C}"/>
              </a:ext>
            </a:extLst>
          </p:cNvPr>
          <p:cNvSpPr>
            <a:spLocks noGrp="1" noChangeArrowheads="1"/>
          </p:cNvSpPr>
          <p:nvPr>
            <p:ph type="ftr" sz="quarter" idx="11"/>
          </p:nvPr>
        </p:nvSpPr>
        <p:spPr>
          <a:xfrm>
            <a:off x="2435291" y="6483350"/>
            <a:ext cx="4470918" cy="293505"/>
          </a:xfrm>
          <a:prstGeom prst="rect">
            <a:avLst/>
          </a:prstGeom>
          <a:ln/>
        </p:spPr>
        <p:txBody>
          <a:bodyPr/>
          <a:lstStyle>
            <a:lvl1pPr>
              <a:defRPr>
                <a:solidFill>
                  <a:schemeClr val="bg1"/>
                </a:solidFill>
              </a:defRPr>
            </a:lvl1pPr>
          </a:lstStyle>
          <a:p>
            <a:pPr>
              <a:defRPr/>
            </a:pPr>
            <a:r>
              <a:rPr lang="en-US"/>
              <a:t>Nebraska Coalition for Patient Safety</a:t>
            </a:r>
            <a:endParaRPr lang="en-US" dirty="0"/>
          </a:p>
        </p:txBody>
      </p:sp>
    </p:spTree>
    <p:extLst>
      <p:ext uri="{BB962C8B-B14F-4D97-AF65-F5344CB8AC3E}">
        <p14:creationId xmlns:p14="http://schemas.microsoft.com/office/powerpoint/2010/main" val="6258579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t>Nebraska Coalition for Patient Safety</a:t>
            </a:r>
          </a:p>
        </p:txBody>
      </p:sp>
      <p:sp>
        <p:nvSpPr>
          <p:cNvPr id="5" name="Rectangle 6"/>
          <p:cNvSpPr>
            <a:spLocks noGrp="1" noChangeArrowheads="1"/>
          </p:cNvSpPr>
          <p:nvPr>
            <p:ph type="sldNum" sz="quarter" idx="12"/>
          </p:nvPr>
        </p:nvSpPr>
        <p:spPr>
          <a:ln/>
        </p:spPr>
        <p:txBody>
          <a:bodyPr/>
          <a:lstStyle>
            <a:lvl1pPr>
              <a:defRPr/>
            </a:lvl1pPr>
          </a:lstStyle>
          <a:p>
            <a:pPr>
              <a:defRPr/>
            </a:pPr>
            <a:fld id="{4738B5AB-3682-4CBB-B04D-C8E9F8F80677}" type="slidenum">
              <a:rPr lang="en-US" altLang="en-US"/>
              <a:pPr>
                <a:defRPr/>
              </a:pPr>
              <a:t>‹#›</a:t>
            </a:fld>
            <a:endParaRPr lang="en-US" altLang="en-US"/>
          </a:p>
        </p:txBody>
      </p:sp>
    </p:spTree>
    <p:extLst>
      <p:ext uri="{BB962C8B-B14F-4D97-AF65-F5344CB8AC3E}">
        <p14:creationId xmlns:p14="http://schemas.microsoft.com/office/powerpoint/2010/main" val="129353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1264" y="2177935"/>
            <a:ext cx="4464086" cy="1192876"/>
          </a:xfrm>
          <a:prstGeom prst="rect">
            <a:avLst/>
          </a:prstGeom>
        </p:spPr>
        <p:txBody>
          <a:bodyPr anchor="b"/>
          <a:lstStyle>
            <a:lvl1pPr algn="r">
              <a:defRPr sz="3200"/>
            </a:lvl1pPr>
          </a:lstStyle>
          <a:p>
            <a:r>
              <a:rPr lang="en-US" dirty="0"/>
              <a:t>Click to edit Master title style .</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168F8EE6-B455-4FF4-BB53-3FD31DF527A9}" type="datetime1">
              <a:rPr lang="en-US" smtClean="0"/>
              <a:t>7/24/2023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
        <p:nvSpPr>
          <p:cNvPr id="10" name="Picture Placeholder 2"/>
          <p:cNvSpPr>
            <a:spLocks noGrp="1" noChangeAspect="1"/>
          </p:cNvSpPr>
          <p:nvPr>
            <p:ph type="pic" idx="1"/>
          </p:nvPr>
        </p:nvSpPr>
        <p:spPr>
          <a:xfrm>
            <a:off x="628650" y="1186933"/>
            <a:ext cx="3422614" cy="39503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405887355"/>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1F57D4-0C0A-4A21-A532-4B4E5BA95C74}" type="slidenum">
              <a:rPr lang="en-US" altLang="en-US"/>
              <a:pPr>
                <a:defRPr/>
              </a:pPr>
              <a:t>‹#›</a:t>
            </a:fld>
            <a:endParaRPr lang="en-US" altLang="en-US"/>
          </a:p>
        </p:txBody>
      </p:sp>
      <p:sp>
        <p:nvSpPr>
          <p:cNvPr id="5" name="Rectangle 5">
            <a:extLst>
              <a:ext uri="{FF2B5EF4-FFF2-40B4-BE49-F238E27FC236}">
                <a16:creationId xmlns:a16="http://schemas.microsoft.com/office/drawing/2014/main" id="{5F1C0FF2-A140-3D95-C316-B42A9915F5F7}"/>
              </a:ext>
            </a:extLst>
          </p:cNvPr>
          <p:cNvSpPr>
            <a:spLocks noGrp="1" noChangeArrowheads="1"/>
          </p:cNvSpPr>
          <p:nvPr>
            <p:ph type="ftr" sz="quarter" idx="11"/>
          </p:nvPr>
        </p:nvSpPr>
        <p:spPr>
          <a:xfrm>
            <a:off x="2435291" y="6483350"/>
            <a:ext cx="4470918" cy="293505"/>
          </a:xfrm>
          <a:prstGeom prst="rect">
            <a:avLst/>
          </a:prstGeom>
          <a:ln/>
        </p:spPr>
        <p:txBody>
          <a:bodyPr/>
          <a:lstStyle>
            <a:lvl1pPr>
              <a:defRPr>
                <a:solidFill>
                  <a:schemeClr val="bg1"/>
                </a:solidFill>
              </a:defRPr>
            </a:lvl1pPr>
          </a:lstStyle>
          <a:p>
            <a:pPr>
              <a:defRPr/>
            </a:pPr>
            <a:r>
              <a:rPr lang="en-US"/>
              <a:t>Nebraska Coalition for Patient Safety</a:t>
            </a:r>
            <a:endParaRPr lang="en-US" dirty="0"/>
          </a:p>
        </p:txBody>
      </p:sp>
    </p:spTree>
    <p:extLst>
      <p:ext uri="{BB962C8B-B14F-4D97-AF65-F5344CB8AC3E}">
        <p14:creationId xmlns:p14="http://schemas.microsoft.com/office/powerpoint/2010/main" val="11460780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t>Nebraska Coalition for Patient Safety</a:t>
            </a:r>
          </a:p>
        </p:txBody>
      </p:sp>
      <p:sp>
        <p:nvSpPr>
          <p:cNvPr id="7" name="Rectangle 6"/>
          <p:cNvSpPr>
            <a:spLocks noGrp="1" noChangeArrowheads="1"/>
          </p:cNvSpPr>
          <p:nvPr>
            <p:ph type="sldNum" sz="quarter" idx="12"/>
          </p:nvPr>
        </p:nvSpPr>
        <p:spPr>
          <a:ln/>
        </p:spPr>
        <p:txBody>
          <a:bodyPr/>
          <a:lstStyle>
            <a:lvl1pPr>
              <a:defRPr/>
            </a:lvl1pPr>
          </a:lstStyle>
          <a:p>
            <a:pPr>
              <a:defRPr/>
            </a:pPr>
            <a:fld id="{3649D2DE-8E09-419E-8FF0-5B4B9AD339E4}" type="slidenum">
              <a:rPr lang="en-US" altLang="en-US"/>
              <a:pPr>
                <a:defRPr/>
              </a:pPr>
              <a:t>‹#›</a:t>
            </a:fld>
            <a:endParaRPr lang="en-US" altLang="en-US"/>
          </a:p>
        </p:txBody>
      </p:sp>
    </p:spTree>
    <p:extLst>
      <p:ext uri="{BB962C8B-B14F-4D97-AF65-F5344CB8AC3E}">
        <p14:creationId xmlns:p14="http://schemas.microsoft.com/office/powerpoint/2010/main" val="26267627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t>Nebraska Coalition for Patient Safety</a:t>
            </a:r>
          </a:p>
        </p:txBody>
      </p:sp>
      <p:sp>
        <p:nvSpPr>
          <p:cNvPr id="7" name="Rectangle 6"/>
          <p:cNvSpPr>
            <a:spLocks noGrp="1" noChangeArrowheads="1"/>
          </p:cNvSpPr>
          <p:nvPr>
            <p:ph type="sldNum" sz="quarter" idx="12"/>
          </p:nvPr>
        </p:nvSpPr>
        <p:spPr>
          <a:ln/>
        </p:spPr>
        <p:txBody>
          <a:bodyPr/>
          <a:lstStyle>
            <a:lvl1pPr>
              <a:defRPr/>
            </a:lvl1pPr>
          </a:lstStyle>
          <a:p>
            <a:pPr>
              <a:defRPr/>
            </a:pPr>
            <a:fld id="{02D9519C-198C-4A09-8C26-89FC74C0812F}" type="slidenum">
              <a:rPr lang="en-US" altLang="en-US"/>
              <a:pPr>
                <a:defRPr/>
              </a:pPr>
              <a:t>‹#›</a:t>
            </a:fld>
            <a:endParaRPr lang="en-US" altLang="en-US"/>
          </a:p>
        </p:txBody>
      </p:sp>
    </p:spTree>
    <p:extLst>
      <p:ext uri="{BB962C8B-B14F-4D97-AF65-F5344CB8AC3E}">
        <p14:creationId xmlns:p14="http://schemas.microsoft.com/office/powerpoint/2010/main" val="1272115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t>Nebraska Coalition for Patient Safety</a:t>
            </a:r>
          </a:p>
        </p:txBody>
      </p:sp>
      <p:sp>
        <p:nvSpPr>
          <p:cNvPr id="6" name="Rectangle 6"/>
          <p:cNvSpPr>
            <a:spLocks noGrp="1" noChangeArrowheads="1"/>
          </p:cNvSpPr>
          <p:nvPr>
            <p:ph type="sldNum" sz="quarter" idx="12"/>
          </p:nvPr>
        </p:nvSpPr>
        <p:spPr>
          <a:ln/>
        </p:spPr>
        <p:txBody>
          <a:bodyPr/>
          <a:lstStyle>
            <a:lvl1pPr>
              <a:defRPr/>
            </a:lvl1pPr>
          </a:lstStyle>
          <a:p>
            <a:pPr>
              <a:defRPr/>
            </a:pPr>
            <a:fld id="{1CBE4D8A-0B52-444B-89B0-5441AFA06CC7}" type="slidenum">
              <a:rPr lang="en-US" altLang="en-US"/>
              <a:pPr>
                <a:defRPr/>
              </a:pPr>
              <a:t>‹#›</a:t>
            </a:fld>
            <a:endParaRPr lang="en-US" altLang="en-US"/>
          </a:p>
        </p:txBody>
      </p:sp>
    </p:spTree>
    <p:extLst>
      <p:ext uri="{BB962C8B-B14F-4D97-AF65-F5344CB8AC3E}">
        <p14:creationId xmlns:p14="http://schemas.microsoft.com/office/powerpoint/2010/main" val="32542658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t>Nebraska Coalition for Patient Safety</a:t>
            </a:r>
          </a:p>
        </p:txBody>
      </p:sp>
      <p:sp>
        <p:nvSpPr>
          <p:cNvPr id="6" name="Rectangle 6"/>
          <p:cNvSpPr>
            <a:spLocks noGrp="1" noChangeArrowheads="1"/>
          </p:cNvSpPr>
          <p:nvPr>
            <p:ph type="sldNum" sz="quarter" idx="12"/>
          </p:nvPr>
        </p:nvSpPr>
        <p:spPr>
          <a:ln/>
        </p:spPr>
        <p:txBody>
          <a:bodyPr/>
          <a:lstStyle>
            <a:lvl1pPr>
              <a:defRPr/>
            </a:lvl1pPr>
          </a:lstStyle>
          <a:p>
            <a:pPr>
              <a:defRPr/>
            </a:pPr>
            <a:fld id="{8CF379C3-56D1-41A9-8743-15AD9BAC2417}" type="slidenum">
              <a:rPr lang="en-US" altLang="en-US"/>
              <a:pPr>
                <a:defRPr/>
              </a:pPr>
              <a:t>‹#›</a:t>
            </a:fld>
            <a:endParaRPr lang="en-US" altLang="en-US"/>
          </a:p>
        </p:txBody>
      </p:sp>
    </p:spTree>
    <p:extLst>
      <p:ext uri="{BB962C8B-B14F-4D97-AF65-F5344CB8AC3E}">
        <p14:creationId xmlns:p14="http://schemas.microsoft.com/office/powerpoint/2010/main" val="14719219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56440" y="1216241"/>
            <a:ext cx="3695956" cy="4561805"/>
          </a:xfrm>
        </p:spPr>
        <p:txBody>
          <a:bodyPr anchor="t">
            <a:normAutofit/>
          </a:bodyPr>
          <a:lstStyle>
            <a:lvl1pPr marL="0" indent="0">
              <a:buFontTx/>
              <a:buNone/>
              <a:defRPr sz="2400" b="0" u="sng">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4989250" y="1216241"/>
            <a:ext cx="3626772" cy="4561805"/>
          </a:xfrm>
        </p:spPr>
        <p:txBody>
          <a:bodyPr anchor="t">
            <a:normAutofit/>
          </a:bodyPr>
          <a:lstStyle>
            <a:lvl1pPr marL="0" indent="0">
              <a:buFont typeface="Arial" panose="020B0604020202020204" pitchFamily="34" charset="0"/>
              <a:buNone/>
              <a:defRPr sz="2400" b="0" u="sng">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endParaRPr lang="en-US" dirty="0"/>
          </a:p>
        </p:txBody>
      </p:sp>
      <p:sp>
        <p:nvSpPr>
          <p:cNvPr id="7" name="Footer Placeholder 4"/>
          <p:cNvSpPr>
            <a:spLocks noGrp="1"/>
          </p:cNvSpPr>
          <p:nvPr>
            <p:ph type="ftr" sz="quarter" idx="11"/>
          </p:nvPr>
        </p:nvSpPr>
        <p:spPr>
          <a:xfrm>
            <a:off x="2265667" y="5936345"/>
            <a:ext cx="4617566" cy="365125"/>
          </a:xfrm>
          <a:prstGeom prst="rect">
            <a:avLst/>
          </a:prstGeom>
        </p:spPr>
        <p:txBody>
          <a:bodyPr/>
          <a:lstStyle>
            <a:lvl1pPr algn="ctr">
              <a:defRPr>
                <a:solidFill>
                  <a:srgbClr val="989EA3"/>
                </a:solidFill>
              </a:defRPr>
            </a:lvl1pPr>
          </a:lstStyle>
          <a:p>
            <a:r>
              <a:rPr lang="en-US"/>
              <a:t>Nebraska Coalition for Patient Safety</a:t>
            </a:r>
            <a:endParaRPr lang="en-US" dirty="0"/>
          </a:p>
        </p:txBody>
      </p:sp>
      <p:sp>
        <p:nvSpPr>
          <p:cNvPr id="8" name="Slide Number Placeholder 5"/>
          <p:cNvSpPr>
            <a:spLocks noGrp="1"/>
          </p:cNvSpPr>
          <p:nvPr>
            <p:ph type="sldNum" sz="quarter" idx="12"/>
          </p:nvPr>
        </p:nvSpPr>
        <p:spPr>
          <a:xfrm>
            <a:off x="6883234" y="5936345"/>
            <a:ext cx="1262187" cy="365125"/>
          </a:xfrm>
          <a:prstGeom prst="rect">
            <a:avLst/>
          </a:prstGeom>
        </p:spPr>
        <p:txBody>
          <a:bodyPr/>
          <a:lstStyle>
            <a:lvl1pPr algn="r">
              <a:defRPr>
                <a:solidFill>
                  <a:srgbClr val="989EA3"/>
                </a:solidFill>
              </a:defRPr>
            </a:lvl1pPr>
          </a:lstStyle>
          <a:p>
            <a:fld id="{C2F1CAA2-7C6D-8F48-BAEE-2DAFD071A580}" type="slidenum">
              <a:rPr lang="en-US" smtClean="0"/>
              <a:pPr/>
              <a:t>‹#›</a:t>
            </a:fld>
            <a:endParaRPr lang="en-US" dirty="0"/>
          </a:p>
        </p:txBody>
      </p:sp>
    </p:spTree>
    <p:extLst>
      <p:ext uri="{BB962C8B-B14F-4D97-AF65-F5344CB8AC3E}">
        <p14:creationId xmlns:p14="http://schemas.microsoft.com/office/powerpoint/2010/main" val="21594992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10" descr="Slide_title2_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54225" y="0"/>
            <a:ext cx="710723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BinderBeigeElement.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38" y="-7938"/>
            <a:ext cx="435451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Branding_TeamSTEPPS2.eps"/>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96863" y="5740400"/>
            <a:ext cx="51641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3671" name="Rectangle 7"/>
          <p:cNvSpPr>
            <a:spLocks noGrp="1" noChangeArrowheads="1"/>
          </p:cNvSpPr>
          <p:nvPr>
            <p:ph type="ctrTitle"/>
          </p:nvPr>
        </p:nvSpPr>
        <p:spPr>
          <a:xfrm>
            <a:off x="3211513" y="3832225"/>
            <a:ext cx="5276850" cy="1131888"/>
          </a:xfrm>
        </p:spPr>
        <p:txBody>
          <a:bodyPr tIns="45720" bIns="45720" anchorCtr="0"/>
          <a:lstStyle>
            <a:lvl1pPr>
              <a:defRPr sz="3400"/>
            </a:lvl1pPr>
          </a:lstStyle>
          <a:p>
            <a:r>
              <a:rPr lang="en-US"/>
              <a:t>Click to edit Master title style</a:t>
            </a:r>
          </a:p>
        </p:txBody>
      </p:sp>
    </p:spTree>
    <p:extLst>
      <p:ext uri="{BB962C8B-B14F-4D97-AF65-F5344CB8AC3E}">
        <p14:creationId xmlns:p14="http://schemas.microsoft.com/office/powerpoint/2010/main" val="1772034898"/>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sz="quarter" idx="10"/>
          </p:nvPr>
        </p:nvSpPr>
        <p:spPr>
          <a:ln/>
        </p:spPr>
        <p:txBody>
          <a:bodyPr/>
          <a:lstStyle>
            <a:lvl1pPr>
              <a:defRPr/>
            </a:lvl1pPr>
          </a:lstStyle>
          <a:p>
            <a:pPr>
              <a:defRPr/>
            </a:pPr>
            <a:r>
              <a:rPr lang="en-US" altLang="en-US"/>
              <a:t> </a:t>
            </a:r>
            <a:fld id="{5F782636-5A01-446D-AE2C-F84AF42C555A}" type="slidenum">
              <a:rPr lang="en-US" altLang="en-US"/>
              <a:pPr>
                <a:defRPr/>
              </a:pPr>
              <a:t>‹#›</a:t>
            </a:fld>
            <a:r>
              <a:rPr lang="en-US" altLang="en-US"/>
              <a:t>  </a:t>
            </a:r>
          </a:p>
        </p:txBody>
      </p:sp>
    </p:spTree>
    <p:extLst>
      <p:ext uri="{BB962C8B-B14F-4D97-AF65-F5344CB8AC3E}">
        <p14:creationId xmlns:p14="http://schemas.microsoft.com/office/powerpoint/2010/main" val="39784815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r>
              <a:rPr lang="en-US" altLang="en-US"/>
              <a:t> </a:t>
            </a:r>
            <a:fld id="{3C57E983-300A-473E-A9C2-5B2547D5408D}" type="slidenum">
              <a:rPr lang="en-US" altLang="en-US"/>
              <a:pPr>
                <a:defRPr/>
              </a:pPr>
              <a:t>‹#›</a:t>
            </a:fld>
            <a:r>
              <a:rPr lang="en-US" altLang="en-US"/>
              <a:t>  </a:t>
            </a:r>
          </a:p>
        </p:txBody>
      </p:sp>
    </p:spTree>
    <p:extLst>
      <p:ext uri="{BB962C8B-B14F-4D97-AF65-F5344CB8AC3E}">
        <p14:creationId xmlns:p14="http://schemas.microsoft.com/office/powerpoint/2010/main" val="26322720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020888"/>
            <a:ext cx="38100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2020888"/>
            <a:ext cx="38100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ltLang="en-US"/>
              <a:t> </a:t>
            </a:r>
            <a:fld id="{11F68EAA-C748-4BE9-985E-851882D195F4}" type="slidenum">
              <a:rPr lang="en-US" altLang="en-US"/>
              <a:pPr>
                <a:defRPr/>
              </a:pPr>
              <a:t>‹#›</a:t>
            </a:fld>
            <a:r>
              <a:rPr lang="en-US" altLang="en-US"/>
              <a:t>  </a:t>
            </a:r>
          </a:p>
        </p:txBody>
      </p:sp>
    </p:spTree>
    <p:extLst>
      <p:ext uri="{BB962C8B-B14F-4D97-AF65-F5344CB8AC3E}">
        <p14:creationId xmlns:p14="http://schemas.microsoft.com/office/powerpoint/2010/main" val="3442295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098A483-1933-4828-8534-BFFA4B9CFBC7}" type="datetime1">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676925566"/>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pPr>
              <a:defRPr/>
            </a:pPr>
            <a:r>
              <a:rPr lang="en-US" altLang="en-US"/>
              <a:t> </a:t>
            </a:r>
            <a:fld id="{EDD4C350-E3B4-49AC-A72D-0476C7A5ACAC}" type="slidenum">
              <a:rPr lang="en-US" altLang="en-US"/>
              <a:pPr>
                <a:defRPr/>
              </a:pPr>
              <a:t>‹#›</a:t>
            </a:fld>
            <a:r>
              <a:rPr lang="en-US" altLang="en-US"/>
              <a:t>  </a:t>
            </a:r>
          </a:p>
        </p:txBody>
      </p:sp>
    </p:spTree>
    <p:extLst>
      <p:ext uri="{BB962C8B-B14F-4D97-AF65-F5344CB8AC3E}">
        <p14:creationId xmlns:p14="http://schemas.microsoft.com/office/powerpoint/2010/main" val="10495568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pPr>
              <a:defRPr/>
            </a:pPr>
            <a:r>
              <a:rPr lang="en-US" altLang="en-US"/>
              <a:t> </a:t>
            </a:r>
            <a:fld id="{56EBAC39-660A-473E-B86D-754972C43A4C}" type="slidenum">
              <a:rPr lang="en-US" altLang="en-US"/>
              <a:pPr>
                <a:defRPr/>
              </a:pPr>
              <a:t>‹#›</a:t>
            </a:fld>
            <a:r>
              <a:rPr lang="en-US" altLang="en-US"/>
              <a:t>  </a:t>
            </a:r>
          </a:p>
        </p:txBody>
      </p:sp>
    </p:spTree>
    <p:extLst>
      <p:ext uri="{BB962C8B-B14F-4D97-AF65-F5344CB8AC3E}">
        <p14:creationId xmlns:p14="http://schemas.microsoft.com/office/powerpoint/2010/main" val="8608264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en-US" altLang="en-US"/>
              <a:t> </a:t>
            </a:r>
            <a:fld id="{77DCB0B5-4618-4C35-BC71-5EC019346E3D}" type="slidenum">
              <a:rPr lang="en-US" altLang="en-US"/>
              <a:pPr>
                <a:defRPr/>
              </a:pPr>
              <a:t>‹#›</a:t>
            </a:fld>
            <a:r>
              <a:rPr lang="en-US" altLang="en-US"/>
              <a:t>  </a:t>
            </a:r>
          </a:p>
        </p:txBody>
      </p:sp>
    </p:spTree>
    <p:extLst>
      <p:ext uri="{BB962C8B-B14F-4D97-AF65-F5344CB8AC3E}">
        <p14:creationId xmlns:p14="http://schemas.microsoft.com/office/powerpoint/2010/main" val="15007452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ltLang="en-US"/>
              <a:t> </a:t>
            </a:r>
            <a:fld id="{63651397-F04D-463A-B06C-FC5F399F4421}" type="slidenum">
              <a:rPr lang="en-US" altLang="en-US"/>
              <a:pPr>
                <a:defRPr/>
              </a:pPr>
              <a:t>‹#›</a:t>
            </a:fld>
            <a:r>
              <a:rPr lang="en-US" altLang="en-US"/>
              <a:t>  </a:t>
            </a:r>
          </a:p>
        </p:txBody>
      </p:sp>
    </p:spTree>
    <p:extLst>
      <p:ext uri="{BB962C8B-B14F-4D97-AF65-F5344CB8AC3E}">
        <p14:creationId xmlns:p14="http://schemas.microsoft.com/office/powerpoint/2010/main" val="11655572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ltLang="en-US"/>
              <a:t> </a:t>
            </a:r>
            <a:fld id="{5AE82F64-B154-4295-B258-BDD9E69A3849}" type="slidenum">
              <a:rPr lang="en-US" altLang="en-US"/>
              <a:pPr>
                <a:defRPr/>
              </a:pPr>
              <a:t>‹#›</a:t>
            </a:fld>
            <a:r>
              <a:rPr lang="en-US" altLang="en-US"/>
              <a:t>  </a:t>
            </a:r>
          </a:p>
        </p:txBody>
      </p:sp>
    </p:spTree>
    <p:extLst>
      <p:ext uri="{BB962C8B-B14F-4D97-AF65-F5344CB8AC3E}">
        <p14:creationId xmlns:p14="http://schemas.microsoft.com/office/powerpoint/2010/main" val="8019665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r>
              <a:rPr lang="en-US" altLang="en-US"/>
              <a:t> </a:t>
            </a:r>
            <a:fld id="{B3890785-D115-401B-89F3-6CDA1B98DC5D}" type="slidenum">
              <a:rPr lang="en-US" altLang="en-US"/>
              <a:pPr>
                <a:defRPr/>
              </a:pPr>
              <a:t>‹#›</a:t>
            </a:fld>
            <a:r>
              <a:rPr lang="en-US" altLang="en-US"/>
              <a:t>  </a:t>
            </a:r>
          </a:p>
        </p:txBody>
      </p:sp>
    </p:spTree>
    <p:extLst>
      <p:ext uri="{BB962C8B-B14F-4D97-AF65-F5344CB8AC3E}">
        <p14:creationId xmlns:p14="http://schemas.microsoft.com/office/powerpoint/2010/main" val="8519026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63" y="876300"/>
            <a:ext cx="1951037" cy="4687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1063" y="876300"/>
            <a:ext cx="5702300" cy="4687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pPr>
              <a:defRPr/>
            </a:pPr>
            <a:r>
              <a:rPr lang="en-US" altLang="en-US"/>
              <a:t> </a:t>
            </a:r>
            <a:fld id="{4FBE86E6-7BE2-43EE-B230-065E61F2B01B}" type="slidenum">
              <a:rPr lang="en-US" altLang="en-US"/>
              <a:pPr>
                <a:defRPr/>
              </a:pPr>
              <a:t>‹#›</a:t>
            </a:fld>
            <a:r>
              <a:rPr lang="en-US" altLang="en-US"/>
              <a:t>  </a:t>
            </a:r>
          </a:p>
        </p:txBody>
      </p:sp>
    </p:spTree>
    <p:extLst>
      <p:ext uri="{BB962C8B-B14F-4D97-AF65-F5344CB8AC3E}">
        <p14:creationId xmlns:p14="http://schemas.microsoft.com/office/powerpoint/2010/main" val="23208665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2868166"/>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2960" y="3706887"/>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cxnSp>
        <p:nvCxnSpPr>
          <p:cNvPr id="9" name="Straight Connector 8"/>
          <p:cNvCxnSpPr/>
          <p:nvPr/>
        </p:nvCxnSpPr>
        <p:spPr>
          <a:xfrm>
            <a:off x="868680" y="36479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6747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055" y="241070"/>
            <a:ext cx="8238836" cy="802639"/>
          </a:xfrm>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471055" y="1182255"/>
            <a:ext cx="8238836" cy="5107709"/>
          </a:xfrm>
        </p:spPr>
        <p:txBody>
          <a:bodyPr/>
          <a:lstStyle>
            <a:lvl3pPr>
              <a:defRPr sz="2400"/>
            </a:lvl3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010052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570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162D0B0D-FF07-4472-B766-3F33584397E8}" type="datetime1">
              <a:rPr lang="en-US" smtClean="0"/>
              <a:t>7/24/2023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340712613"/>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006109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646641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fld id="{999DEEE5-AD3B-4E2F-9C89-49DB13F8AEC3}" type="datetimeFigureOut">
              <a:rPr lang="en-US" smtClean="0"/>
              <a:t>7/24/2023</a:t>
            </a:fld>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9048452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7648214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39046854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dirty="0"/>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890520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extLst>
      <p:ext uri="{BB962C8B-B14F-4D97-AF65-F5344CB8AC3E}">
        <p14:creationId xmlns:p14="http://schemas.microsoft.com/office/powerpoint/2010/main" val="56191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32648698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2868166"/>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2960" y="3706887"/>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cxnSp>
        <p:nvCxnSpPr>
          <p:cNvPr id="9" name="Straight Connector 8"/>
          <p:cNvCxnSpPr/>
          <p:nvPr/>
        </p:nvCxnSpPr>
        <p:spPr>
          <a:xfrm>
            <a:off x="868680" y="36479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2329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055" y="241070"/>
            <a:ext cx="8238836" cy="802639"/>
          </a:xfrm>
        </p:spPr>
        <p:txBody>
          <a:bodyPr/>
          <a:lstStyle/>
          <a:p>
            <a:r>
              <a:rPr lang="en-US" dirty="0"/>
              <a:t>Click to edit Master title style</a:t>
            </a:r>
          </a:p>
        </p:txBody>
      </p:sp>
      <p:sp>
        <p:nvSpPr>
          <p:cNvPr id="3" name="Content Placeholder 2"/>
          <p:cNvSpPr>
            <a:spLocks noGrp="1"/>
          </p:cNvSpPr>
          <p:nvPr>
            <p:ph idx="1"/>
          </p:nvPr>
        </p:nvSpPr>
        <p:spPr>
          <a:xfrm>
            <a:off x="471055" y="1182255"/>
            <a:ext cx="8238836" cy="5107709"/>
          </a:xfrm>
        </p:spPr>
        <p:txBody>
          <a:bodyPr/>
          <a:lstStyle>
            <a:lvl3pPr>
              <a:defRPr sz="2400"/>
            </a:lvl3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254342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BFB579A5-D9EF-45B0-BF4E-8BF0C0F4C960}"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1958462367"/>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9475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15255288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17561820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fld id="{999DEEE5-AD3B-4E2F-9C89-49DB13F8AEC3}" type="datetimeFigureOut">
              <a:rPr lang="en-US" smtClean="0"/>
              <a:t>7/24/2023</a:t>
            </a:fld>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4601008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21450879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36065338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dirty="0"/>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41609727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extLst>
      <p:ext uri="{BB962C8B-B14F-4D97-AF65-F5344CB8AC3E}">
        <p14:creationId xmlns:p14="http://schemas.microsoft.com/office/powerpoint/2010/main" val="39524331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12381226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122365"/>
            <a:ext cx="5029200" cy="2387600"/>
          </a:xfrm>
          <a:prstGeom prst="rect">
            <a:avLst/>
          </a:prstGeom>
        </p:spPr>
        <p:txBody>
          <a:bodyPr anchor="b"/>
          <a:lstStyle>
            <a:lvl1pPr algn="l">
              <a:defRPr sz="3392"/>
            </a:lvl1pPr>
          </a:lstStyle>
          <a:p>
            <a:r>
              <a:rPr lang="en-US" dirty="0"/>
              <a:t>Click to edit Master title style</a:t>
            </a:r>
          </a:p>
        </p:txBody>
      </p:sp>
      <p:sp>
        <p:nvSpPr>
          <p:cNvPr id="3" name="Subtitle 2"/>
          <p:cNvSpPr>
            <a:spLocks noGrp="1"/>
          </p:cNvSpPr>
          <p:nvPr>
            <p:ph type="subTitle" idx="1"/>
          </p:nvPr>
        </p:nvSpPr>
        <p:spPr>
          <a:xfrm>
            <a:off x="685800" y="3602038"/>
            <a:ext cx="7315200" cy="1655762"/>
          </a:xfrm>
        </p:spPr>
        <p:txBody>
          <a:bodyPr>
            <a:normAutofit/>
          </a:bodyPr>
          <a:lstStyle>
            <a:lvl1pPr marL="0" indent="0" algn="l">
              <a:buNone/>
              <a:defRPr sz="1272"/>
            </a:lvl1pPr>
            <a:lvl2pPr marL="323048" indent="0" algn="ctr">
              <a:buNone/>
              <a:defRPr sz="1413"/>
            </a:lvl2pPr>
            <a:lvl3pPr marL="646094" indent="0" algn="ctr">
              <a:buNone/>
              <a:defRPr sz="1272"/>
            </a:lvl3pPr>
            <a:lvl4pPr marL="969142" indent="0" algn="ctr">
              <a:buNone/>
              <a:defRPr sz="1130"/>
            </a:lvl4pPr>
            <a:lvl5pPr marL="1292188" indent="0" algn="ctr">
              <a:buNone/>
              <a:defRPr sz="1130"/>
            </a:lvl5pPr>
            <a:lvl6pPr marL="1615236" indent="0" algn="ctr">
              <a:buNone/>
              <a:defRPr sz="1130"/>
            </a:lvl6pPr>
            <a:lvl7pPr marL="1938283" indent="0" algn="ctr">
              <a:buNone/>
              <a:defRPr sz="1130"/>
            </a:lvl7pPr>
            <a:lvl8pPr marL="2261330" indent="0" algn="ctr">
              <a:buNone/>
              <a:defRPr sz="1130"/>
            </a:lvl8pPr>
            <a:lvl9pPr marL="2584378" indent="0" algn="ctr">
              <a:buNone/>
              <a:defRPr sz="1130"/>
            </a:lvl9pPr>
          </a:lstStyle>
          <a:p>
            <a:r>
              <a:rPr lang="en-US" dirty="0"/>
              <a:t>Click to edit Master subtitle style</a:t>
            </a:r>
          </a:p>
        </p:txBody>
      </p:sp>
      <p:sp>
        <p:nvSpPr>
          <p:cNvPr id="4" name="Date Placeholder 3"/>
          <p:cNvSpPr>
            <a:spLocks noGrp="1"/>
          </p:cNvSpPr>
          <p:nvPr>
            <p:ph type="dt" sz="half" idx="10"/>
          </p:nvPr>
        </p:nvSpPr>
        <p:spPr/>
        <p:txBody>
          <a:bodyPr/>
          <a:lstStyle/>
          <a:p>
            <a:fld id="{7DC84213-2893-40F7-98FE-8AFC23AD9BD7}"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369452188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1AFFED0E-95B6-433B-A03E-36797AFEE022}"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395144600"/>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30"/>
            <a:ext cx="5032317"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8A7166E-35BB-47AD-B634-E3F8D1DDC6B3}"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761154069"/>
      </p:ext>
    </p:extLst>
  </p:cSld>
  <p:clrMapOvr>
    <a:masterClrMapping/>
  </p:clrMapOvr>
  <p:transition spd="slow">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AC2C-77CE-4EC9-83F1-8F22B47937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FB6EE0-92CC-49AD-A80E-3AFEF8E92936}"/>
              </a:ext>
            </a:extLst>
          </p:cNvPr>
          <p:cNvSpPr>
            <a:spLocks noGrp="1"/>
          </p:cNvSpPr>
          <p:nvPr>
            <p:ph type="dt" sz="half" idx="10"/>
          </p:nvPr>
        </p:nvSpPr>
        <p:spPr/>
        <p:txBody>
          <a:bodyPr/>
          <a:lstStyle/>
          <a:p>
            <a:fld id="{4DD04D9B-3EA2-4CCB-8705-A70E5A044D42}" type="datetime1">
              <a:rPr lang="en-US" smtClean="0"/>
              <a:t>7/24/2023</a:t>
            </a:fld>
            <a:endParaRPr lang="en-US"/>
          </a:p>
        </p:txBody>
      </p:sp>
      <p:sp>
        <p:nvSpPr>
          <p:cNvPr id="4" name="Footer Placeholder 3">
            <a:extLst>
              <a:ext uri="{FF2B5EF4-FFF2-40B4-BE49-F238E27FC236}">
                <a16:creationId xmlns:a16="http://schemas.microsoft.com/office/drawing/2014/main" id="{D00DF47B-BF83-4782-BA6E-379F7A8294A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CAEE313-F285-4E92-A4C6-26B5771E4C8E}"/>
              </a:ext>
            </a:extLst>
          </p:cNvPr>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1668924899"/>
      </p:ext>
    </p:extLst>
  </p:cSld>
  <p:clrMapOvr>
    <a:masterClrMapping/>
  </p:clrMapOvr>
  <p:transition spd="slow">
    <p:push di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5028767" cy="2105803"/>
          </a:xfrm>
          <a:prstGeom prst="rect">
            <a:avLst/>
          </a:prstGeom>
        </p:spPr>
        <p:txBody>
          <a:bodyPr anchor="b">
            <a:normAutofit/>
          </a:bodyPr>
          <a:lstStyle>
            <a:lvl1pPr>
              <a:defRPr sz="3392"/>
            </a:lvl1pPr>
          </a:lstStyle>
          <a:p>
            <a:r>
              <a:rPr lang="en-US" dirty="0"/>
              <a:t>Click to edit Master title style</a:t>
            </a:r>
          </a:p>
        </p:txBody>
      </p:sp>
      <p:sp>
        <p:nvSpPr>
          <p:cNvPr id="3" name="Text Placeholder 2"/>
          <p:cNvSpPr>
            <a:spLocks noGrp="1"/>
          </p:cNvSpPr>
          <p:nvPr>
            <p:ph type="body" idx="1"/>
          </p:nvPr>
        </p:nvSpPr>
        <p:spPr>
          <a:xfrm>
            <a:off x="628650" y="3815545"/>
            <a:ext cx="7886700" cy="2282422"/>
          </a:xfrm>
        </p:spPr>
        <p:txBody>
          <a:bodyPr>
            <a:normAutofit/>
          </a:bodyPr>
          <a:lstStyle>
            <a:lvl1pPr marL="0" indent="0">
              <a:buNone/>
              <a:defRPr sz="1272">
                <a:solidFill>
                  <a:schemeClr val="tx1"/>
                </a:solidFill>
              </a:defRPr>
            </a:lvl1pPr>
            <a:lvl2pPr marL="323048" indent="0">
              <a:buNone/>
              <a:defRPr sz="1413">
                <a:solidFill>
                  <a:schemeClr val="tx1">
                    <a:tint val="75000"/>
                  </a:schemeClr>
                </a:solidFill>
              </a:defRPr>
            </a:lvl2pPr>
            <a:lvl3pPr marL="646094" indent="0">
              <a:buNone/>
              <a:defRPr sz="1272">
                <a:solidFill>
                  <a:schemeClr val="tx1">
                    <a:tint val="75000"/>
                  </a:schemeClr>
                </a:solidFill>
              </a:defRPr>
            </a:lvl3pPr>
            <a:lvl4pPr marL="969142" indent="0">
              <a:buNone/>
              <a:defRPr sz="1130">
                <a:solidFill>
                  <a:schemeClr val="tx1">
                    <a:tint val="75000"/>
                  </a:schemeClr>
                </a:solidFill>
              </a:defRPr>
            </a:lvl4pPr>
            <a:lvl5pPr marL="1292188" indent="0">
              <a:buNone/>
              <a:defRPr sz="1130">
                <a:solidFill>
                  <a:schemeClr val="tx1">
                    <a:tint val="75000"/>
                  </a:schemeClr>
                </a:solidFill>
              </a:defRPr>
            </a:lvl5pPr>
            <a:lvl6pPr marL="1615236" indent="0">
              <a:buNone/>
              <a:defRPr sz="1130">
                <a:solidFill>
                  <a:schemeClr val="tx1">
                    <a:tint val="75000"/>
                  </a:schemeClr>
                </a:solidFill>
              </a:defRPr>
            </a:lvl6pPr>
            <a:lvl7pPr marL="1938283" indent="0">
              <a:buNone/>
              <a:defRPr sz="1130">
                <a:solidFill>
                  <a:schemeClr val="tx1">
                    <a:tint val="75000"/>
                  </a:schemeClr>
                </a:solidFill>
              </a:defRPr>
            </a:lvl7pPr>
            <a:lvl8pPr marL="2261330" indent="0">
              <a:buNone/>
              <a:defRPr sz="1130">
                <a:solidFill>
                  <a:schemeClr val="tx1">
                    <a:tint val="75000"/>
                  </a:schemeClr>
                </a:solidFill>
              </a:defRPr>
            </a:lvl8pPr>
            <a:lvl9pPr marL="2584378" indent="0">
              <a:buNone/>
              <a:defRPr sz="113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A662652-B33E-4424-98D4-60438C187268}"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1721216780"/>
      </p:ext>
    </p:extLst>
  </p:cSld>
  <p:clrMapOvr>
    <a:masterClrMapping/>
  </p:clrMapOvr>
  <p:transition spd="slow">
    <p:push di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787028"/>
            <a:ext cx="5028767" cy="2105803"/>
          </a:xfrm>
          <a:prstGeom prst="rect">
            <a:avLst/>
          </a:prstGeom>
        </p:spPr>
        <p:txBody>
          <a:bodyPr anchor="b">
            <a:normAutofit/>
          </a:bodyPr>
          <a:lstStyle>
            <a:lvl1pPr>
              <a:defRPr sz="3392"/>
            </a:lvl1pPr>
          </a:lstStyle>
          <a:p>
            <a:r>
              <a:rPr lang="en-US" dirty="0"/>
              <a:t>Click to edit Master title style</a:t>
            </a:r>
          </a:p>
        </p:txBody>
      </p:sp>
      <p:sp>
        <p:nvSpPr>
          <p:cNvPr id="4" name="Date Placeholder 3"/>
          <p:cNvSpPr>
            <a:spLocks noGrp="1"/>
          </p:cNvSpPr>
          <p:nvPr>
            <p:ph type="dt" sz="half" idx="10"/>
          </p:nvPr>
        </p:nvSpPr>
        <p:spPr/>
        <p:txBody>
          <a:bodyPr/>
          <a:lstStyle/>
          <a:p>
            <a:fld id="{D3BEA75F-94D2-454C-8A9A-ED8FF639A558}"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cxnSp>
        <p:nvCxnSpPr>
          <p:cNvPr id="8" name="Straight Connector 7"/>
          <p:cNvCxnSpPr/>
          <p:nvPr userDrawn="1"/>
        </p:nvCxnSpPr>
        <p:spPr>
          <a:xfrm>
            <a:off x="5652655" y="980905"/>
            <a:ext cx="0" cy="19036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3888" y="2892830"/>
            <a:ext cx="7891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p:nvPr>
        </p:nvSpPr>
        <p:spPr>
          <a:xfrm>
            <a:off x="685801" y="3383285"/>
            <a:ext cx="7829550" cy="2474301"/>
          </a:xfrm>
        </p:spPr>
        <p:txBody>
          <a:bodyPr numCol="3">
            <a:normAutofit/>
          </a:bodyPr>
          <a:lstStyle>
            <a:lvl1pPr marL="0" indent="0" algn="l">
              <a:buNone/>
              <a:defRPr sz="1272"/>
            </a:lvl1pPr>
            <a:lvl2pPr marL="323048" indent="0" algn="ctr">
              <a:buNone/>
              <a:defRPr sz="1413"/>
            </a:lvl2pPr>
            <a:lvl3pPr marL="646094" indent="0" algn="ctr">
              <a:buNone/>
              <a:defRPr sz="1272"/>
            </a:lvl3pPr>
            <a:lvl4pPr marL="969142" indent="0" algn="ctr">
              <a:buNone/>
              <a:defRPr sz="1130"/>
            </a:lvl4pPr>
            <a:lvl5pPr marL="1292188" indent="0" algn="ctr">
              <a:buNone/>
              <a:defRPr sz="1130"/>
            </a:lvl5pPr>
            <a:lvl6pPr marL="1615236" indent="0" algn="ctr">
              <a:buNone/>
              <a:defRPr sz="1130"/>
            </a:lvl6pPr>
            <a:lvl7pPr marL="1938283" indent="0" algn="ctr">
              <a:buNone/>
              <a:defRPr sz="1130"/>
            </a:lvl7pPr>
            <a:lvl8pPr marL="2261330" indent="0" algn="ctr">
              <a:buNone/>
              <a:defRPr sz="1130"/>
            </a:lvl8pPr>
            <a:lvl9pPr marL="2584378" indent="0" algn="ctr">
              <a:buNone/>
              <a:defRPr sz="1130"/>
            </a:lvl9pPr>
          </a:lstStyle>
          <a:p>
            <a:r>
              <a:rPr lang="en-US" dirty="0"/>
              <a:t>Click to edit Master subtitle style</a:t>
            </a:r>
          </a:p>
        </p:txBody>
      </p:sp>
      <p:sp>
        <p:nvSpPr>
          <p:cNvPr id="11" name="Text Placeholder 2"/>
          <p:cNvSpPr>
            <a:spLocks noGrp="1"/>
          </p:cNvSpPr>
          <p:nvPr>
            <p:ph type="body" idx="13"/>
          </p:nvPr>
        </p:nvSpPr>
        <p:spPr>
          <a:xfrm>
            <a:off x="5733906" y="980908"/>
            <a:ext cx="2781444" cy="1748546"/>
          </a:xfrm>
        </p:spPr>
        <p:txBody>
          <a:bodyPr>
            <a:normAutofit/>
          </a:bodyPr>
          <a:lstStyle>
            <a:lvl1pPr marL="0" indent="0">
              <a:buNone/>
              <a:defRPr sz="848">
                <a:solidFill>
                  <a:schemeClr val="tx1"/>
                </a:solidFill>
              </a:defRPr>
            </a:lvl1pPr>
            <a:lvl2pPr marL="323048" indent="0">
              <a:buNone/>
              <a:defRPr sz="1413">
                <a:solidFill>
                  <a:schemeClr val="tx1">
                    <a:tint val="75000"/>
                  </a:schemeClr>
                </a:solidFill>
              </a:defRPr>
            </a:lvl2pPr>
            <a:lvl3pPr marL="646094" indent="0">
              <a:buNone/>
              <a:defRPr sz="1272">
                <a:solidFill>
                  <a:schemeClr val="tx1">
                    <a:tint val="75000"/>
                  </a:schemeClr>
                </a:solidFill>
              </a:defRPr>
            </a:lvl3pPr>
            <a:lvl4pPr marL="969142" indent="0">
              <a:buNone/>
              <a:defRPr sz="1130">
                <a:solidFill>
                  <a:schemeClr val="tx1">
                    <a:tint val="75000"/>
                  </a:schemeClr>
                </a:solidFill>
              </a:defRPr>
            </a:lvl4pPr>
            <a:lvl5pPr marL="1292188" indent="0">
              <a:buNone/>
              <a:defRPr sz="1130">
                <a:solidFill>
                  <a:schemeClr val="tx1">
                    <a:tint val="75000"/>
                  </a:schemeClr>
                </a:solidFill>
              </a:defRPr>
            </a:lvl5pPr>
            <a:lvl6pPr marL="1615236" indent="0">
              <a:buNone/>
              <a:defRPr sz="1130">
                <a:solidFill>
                  <a:schemeClr val="tx1">
                    <a:tint val="75000"/>
                  </a:schemeClr>
                </a:solidFill>
              </a:defRPr>
            </a:lvl6pPr>
            <a:lvl7pPr marL="1938283" indent="0">
              <a:buNone/>
              <a:defRPr sz="1130">
                <a:solidFill>
                  <a:schemeClr val="tx1">
                    <a:tint val="75000"/>
                  </a:schemeClr>
                </a:solidFill>
              </a:defRPr>
            </a:lvl7pPr>
            <a:lvl8pPr marL="2261330" indent="0">
              <a:buNone/>
              <a:defRPr sz="1130">
                <a:solidFill>
                  <a:schemeClr val="tx1">
                    <a:tint val="75000"/>
                  </a:schemeClr>
                </a:solidFill>
              </a:defRPr>
            </a:lvl8pPr>
            <a:lvl9pPr marL="2584378" indent="0">
              <a:buNone/>
              <a:defRPr sz="113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5191282"/>
      </p:ext>
    </p:extLst>
  </p:cSld>
  <p:clrMapOvr>
    <a:masterClrMapping/>
  </p:clrMapOvr>
  <p:transition spd="slow">
    <p:push dir="u"/>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0"/>
            <a:ext cx="5029200" cy="1325563"/>
          </a:xfrm>
          <a:prstGeom prst="rect">
            <a:avLst/>
          </a:prstGeom>
        </p:spPr>
        <p:txBody>
          <a:bodyPr/>
          <a:lstStyle>
            <a:lvl1pPr>
              <a:defRPr>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7BBCCE15-7354-483F-9D27-243654DBEE4B}" type="datetime1">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61506792"/>
      </p:ext>
    </p:extLst>
  </p:cSld>
  <p:clrMapOvr>
    <a:masterClrMapping/>
  </p:clrMapOvr>
  <p:transition spd="slow">
    <p:push di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30"/>
            <a:ext cx="5029200" cy="1325563"/>
          </a:xfrm>
          <a:prstGeom prst="rect">
            <a:avLst/>
          </a:prstGeom>
        </p:spPr>
        <p:txBody>
          <a:bodyPr/>
          <a:lstStyle>
            <a:lvl1pPr>
              <a:defRPr>
                <a:solidFill>
                  <a:schemeClr val="accent1">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29843" y="1681165"/>
            <a:ext cx="3868340" cy="823912"/>
          </a:xfrm>
        </p:spPr>
        <p:txBody>
          <a:bodyPr anchor="b"/>
          <a:lstStyle>
            <a:lvl1pPr marL="0" indent="0">
              <a:buNone/>
              <a:defRPr sz="1696" b="1" i="0">
                <a:latin typeface="Raleway SemiBold" charset="0"/>
                <a:ea typeface="Raleway SemiBold" charset="0"/>
                <a:cs typeface="Raleway SemiBold" charset="0"/>
              </a:defRPr>
            </a:lvl1pPr>
            <a:lvl2pPr marL="323048" indent="0">
              <a:buNone/>
              <a:defRPr sz="1413" b="1"/>
            </a:lvl2pPr>
            <a:lvl3pPr marL="646094" indent="0">
              <a:buNone/>
              <a:defRPr sz="1272" b="1"/>
            </a:lvl3pPr>
            <a:lvl4pPr marL="969142" indent="0">
              <a:buNone/>
              <a:defRPr sz="1130" b="1"/>
            </a:lvl4pPr>
            <a:lvl5pPr marL="1292188" indent="0">
              <a:buNone/>
              <a:defRPr sz="1130" b="1"/>
            </a:lvl5pPr>
            <a:lvl6pPr marL="1615236" indent="0">
              <a:buNone/>
              <a:defRPr sz="1130" b="1"/>
            </a:lvl6pPr>
            <a:lvl7pPr marL="1938283" indent="0">
              <a:buNone/>
              <a:defRPr sz="1130" b="1"/>
            </a:lvl7pPr>
            <a:lvl8pPr marL="2261330" indent="0">
              <a:buNone/>
              <a:defRPr sz="1130" b="1"/>
            </a:lvl8pPr>
            <a:lvl9pPr marL="2584378" indent="0">
              <a:buNone/>
              <a:defRPr sz="1130" b="1"/>
            </a:lvl9pPr>
          </a:lstStyle>
          <a:p>
            <a:pPr lvl="0"/>
            <a:r>
              <a:rPr lang="en-US" dirty="0"/>
              <a:t>Click to edit Master text styles</a:t>
            </a:r>
          </a:p>
        </p:txBody>
      </p:sp>
      <p:sp>
        <p:nvSpPr>
          <p:cNvPr id="4" name="Content Placeholder 3"/>
          <p:cNvSpPr>
            <a:spLocks noGrp="1"/>
          </p:cNvSpPr>
          <p:nvPr>
            <p:ph sz="half" idx="2"/>
          </p:nvPr>
        </p:nvSpPr>
        <p:spPr>
          <a:xfrm>
            <a:off x="629843"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5"/>
            <a:ext cx="3887391" cy="823912"/>
          </a:xfrm>
        </p:spPr>
        <p:txBody>
          <a:bodyPr anchor="b"/>
          <a:lstStyle>
            <a:lvl1pPr marL="0" indent="0">
              <a:buNone/>
              <a:defRPr sz="1696" b="1" i="0">
                <a:latin typeface="Raleway SemiBold" charset="0"/>
                <a:ea typeface="Raleway SemiBold" charset="0"/>
                <a:cs typeface="Raleway SemiBold" charset="0"/>
              </a:defRPr>
            </a:lvl1pPr>
            <a:lvl2pPr marL="323048" indent="0">
              <a:buNone/>
              <a:defRPr sz="1413" b="1"/>
            </a:lvl2pPr>
            <a:lvl3pPr marL="646094" indent="0">
              <a:buNone/>
              <a:defRPr sz="1272" b="1"/>
            </a:lvl3pPr>
            <a:lvl4pPr marL="969142" indent="0">
              <a:buNone/>
              <a:defRPr sz="1130" b="1"/>
            </a:lvl4pPr>
            <a:lvl5pPr marL="1292188" indent="0">
              <a:buNone/>
              <a:defRPr sz="1130" b="1"/>
            </a:lvl5pPr>
            <a:lvl6pPr marL="1615236" indent="0">
              <a:buNone/>
              <a:defRPr sz="1130" b="1"/>
            </a:lvl6pPr>
            <a:lvl7pPr marL="1938283" indent="0">
              <a:buNone/>
              <a:defRPr sz="1130" b="1"/>
            </a:lvl7pPr>
            <a:lvl8pPr marL="2261330" indent="0">
              <a:buNone/>
              <a:defRPr sz="1130" b="1"/>
            </a:lvl8pPr>
            <a:lvl9pPr marL="2584378" indent="0">
              <a:buNone/>
              <a:defRPr sz="1130" b="1"/>
            </a:lvl9pPr>
          </a:lstStyle>
          <a:p>
            <a:pPr lvl="0"/>
            <a:r>
              <a:rPr lang="en-US" dirty="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A864E718-D331-41FF-96F0-050D8DCC1D69}" type="datetime1">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2570358490"/>
      </p:ext>
    </p:extLst>
  </p:cSld>
  <p:clrMapOvr>
    <a:masterClrMapping/>
  </p:clrMapOvr>
  <p:transition spd="slow">
    <p:push dir="u"/>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0"/>
            <a:ext cx="5029200"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ACEE52F4-941C-4769-A19F-995F5763DD34}" type="datetime1">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72126144"/>
      </p:ext>
    </p:extLst>
  </p:cSld>
  <p:clrMapOvr>
    <a:masterClrMapping/>
  </p:clrMapOvr>
  <p:transition spd="slow">
    <p:push di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0"/>
            <a:ext cx="5029200" cy="1325563"/>
          </a:xfrm>
          <a:prstGeom prst="rect">
            <a:avLst/>
          </a:prstGeom>
        </p:spPr>
        <p:txBody>
          <a:bodyPr/>
          <a:lstStyle>
            <a:lvl1pPr>
              <a:defRPr>
                <a:solidFill>
                  <a:schemeClr val="accent1">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F39DF2BD-B986-455B-85F0-7B1FF15F4E35}" type="datetime1">
              <a:rPr lang="en-US" smtClean="0"/>
              <a:t>7/24/2023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
        <p:nvSpPr>
          <p:cNvPr id="7" name="Chart Placeholder 6"/>
          <p:cNvSpPr>
            <a:spLocks noGrp="1"/>
          </p:cNvSpPr>
          <p:nvPr>
            <p:ph type="chart" sz="quarter" idx="13"/>
          </p:nvPr>
        </p:nvSpPr>
        <p:spPr>
          <a:xfrm>
            <a:off x="628650" y="1845830"/>
            <a:ext cx="7886700" cy="2909051"/>
          </a:xfrm>
        </p:spPr>
        <p:txBody>
          <a:bodyPr/>
          <a:lstStyle/>
          <a:p>
            <a:r>
              <a:rPr lang="en-US" dirty="0"/>
              <a:t>Click icon to add chart</a:t>
            </a:r>
          </a:p>
        </p:txBody>
      </p:sp>
      <p:sp>
        <p:nvSpPr>
          <p:cNvPr id="8" name="Subtitle 2"/>
          <p:cNvSpPr>
            <a:spLocks noGrp="1"/>
          </p:cNvSpPr>
          <p:nvPr>
            <p:ph type="subTitle" idx="1"/>
          </p:nvPr>
        </p:nvSpPr>
        <p:spPr>
          <a:xfrm>
            <a:off x="628650" y="4846322"/>
            <a:ext cx="7886700" cy="1011264"/>
          </a:xfrm>
        </p:spPr>
        <p:txBody>
          <a:bodyPr numCol="3">
            <a:normAutofit/>
          </a:bodyPr>
          <a:lstStyle>
            <a:lvl1pPr marL="0" indent="0" algn="l">
              <a:buNone/>
              <a:defRPr sz="1272"/>
            </a:lvl1pPr>
            <a:lvl2pPr marL="323048" indent="0" algn="ctr">
              <a:buNone/>
              <a:defRPr sz="1413"/>
            </a:lvl2pPr>
            <a:lvl3pPr marL="646094" indent="0" algn="ctr">
              <a:buNone/>
              <a:defRPr sz="1272"/>
            </a:lvl3pPr>
            <a:lvl4pPr marL="969142" indent="0" algn="ctr">
              <a:buNone/>
              <a:defRPr sz="1130"/>
            </a:lvl4pPr>
            <a:lvl5pPr marL="1292188" indent="0" algn="ctr">
              <a:buNone/>
              <a:defRPr sz="1130"/>
            </a:lvl5pPr>
            <a:lvl6pPr marL="1615236" indent="0" algn="ctr">
              <a:buNone/>
              <a:defRPr sz="1130"/>
            </a:lvl6pPr>
            <a:lvl7pPr marL="1938283" indent="0" algn="ctr">
              <a:buNone/>
              <a:defRPr sz="1130"/>
            </a:lvl7pPr>
            <a:lvl8pPr marL="2261330" indent="0" algn="ctr">
              <a:buNone/>
              <a:defRPr sz="1130"/>
            </a:lvl8pPr>
            <a:lvl9pPr marL="2584378" indent="0" algn="ctr">
              <a:buNone/>
              <a:defRPr sz="1130"/>
            </a:lvl9pPr>
          </a:lstStyle>
          <a:p>
            <a:r>
              <a:rPr lang="en-US" dirty="0"/>
              <a:t>Click to edit Master subtitle style</a:t>
            </a:r>
          </a:p>
        </p:txBody>
      </p:sp>
    </p:spTree>
    <p:extLst>
      <p:ext uri="{BB962C8B-B14F-4D97-AF65-F5344CB8AC3E}">
        <p14:creationId xmlns:p14="http://schemas.microsoft.com/office/powerpoint/2010/main" val="1968314468"/>
      </p:ext>
    </p:extLst>
  </p:cSld>
  <p:clrMapOvr>
    <a:masterClrMapping/>
  </p:clrMapOvr>
  <p:transition spd="slow">
    <p:push dir="u"/>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66832" y="6345146"/>
            <a:ext cx="2057400" cy="365125"/>
          </a:xfrm>
        </p:spPr>
        <p:txBody>
          <a:bodyPr/>
          <a:lstStyle/>
          <a:p>
            <a:fld id="{3A597458-1800-4688-BA2A-E53237FC4069}" type="datetime1">
              <a:rPr lang="en-US" smtClean="0"/>
              <a:t>7/24/2023</a:t>
            </a:fld>
            <a:endParaRPr lang="en-US"/>
          </a:p>
        </p:txBody>
      </p:sp>
      <p:sp>
        <p:nvSpPr>
          <p:cNvPr id="13" name="TextBox 12"/>
          <p:cNvSpPr txBox="1"/>
          <p:nvPr userDrawn="1"/>
        </p:nvSpPr>
        <p:spPr>
          <a:xfrm>
            <a:off x="5982048" y="491739"/>
            <a:ext cx="2738005" cy="1072342"/>
          </a:xfrm>
          <a:prstGeom prst="rect">
            <a:avLst/>
          </a:prstGeom>
          <a:noFill/>
        </p:spPr>
        <p:txBody>
          <a:bodyPr wrap="square" rtlCol="0">
            <a:normAutofit/>
          </a:bodyPr>
          <a:lstStyle/>
          <a:p>
            <a:endParaRPr lang="en-US" sz="848" dirty="0">
              <a:solidFill>
                <a:schemeClr val="tx1">
                  <a:lumMod val="50000"/>
                  <a:lumOff val="50000"/>
                </a:schemeClr>
              </a:solidFill>
            </a:endParaRPr>
          </a:p>
        </p:txBody>
      </p:sp>
    </p:spTree>
    <p:extLst>
      <p:ext uri="{BB962C8B-B14F-4D97-AF65-F5344CB8AC3E}">
        <p14:creationId xmlns:p14="http://schemas.microsoft.com/office/powerpoint/2010/main" val="3963779686"/>
      </p:ext>
    </p:extLst>
  </p:cSld>
  <p:clrMapOvr>
    <a:masterClrMapping/>
  </p:clrMapOvr>
  <p:transition spd="slow">
    <p:push dir="u"/>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Arial" charset="0"/>
                <a:cs typeface="Arial" charset="0"/>
              </a:defRPr>
            </a:lvl1pPr>
          </a:lstStyle>
          <a:p>
            <a:fld id="{4B54B2FB-EA90-4C3C-AC73-15A308F0B494}" type="datetime1">
              <a:rPr lang="en-US" smtClean="0"/>
              <a:t>7/24/2023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80487808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Rectangle 2"/>
          <p:cNvSpPr>
            <a:spLocks/>
          </p:cNvSpPr>
          <p:nvPr userDrawn="1"/>
        </p:nvSpPr>
        <p:spPr bwMode="auto">
          <a:xfrm>
            <a:off x="0" y="-76200"/>
            <a:ext cx="9144000" cy="6934200"/>
          </a:xfrm>
          <a:prstGeom prst="rect">
            <a:avLst/>
          </a:prstGeom>
          <a:solidFill>
            <a:schemeClr val="accent3"/>
          </a:solidFill>
          <a:ln w="25400" cap="flat">
            <a:noFill/>
            <a:prstDash val="solid"/>
            <a:miter lim="800000"/>
            <a:headEnd type="none" w="med" len="med"/>
            <a:tailEnd type="none" w="med" len="med"/>
          </a:ln>
        </p:spPr>
        <p:txBody>
          <a:bodyPr lIns="0" tIns="0" rIns="0" bIns="0"/>
          <a:lstStyle/>
          <a:p>
            <a:endParaRPr lang="id-ID"/>
          </a:p>
        </p:txBody>
      </p:sp>
      <p:sp>
        <p:nvSpPr>
          <p:cNvPr id="8" name="Rectangle 2"/>
          <p:cNvSpPr>
            <a:spLocks/>
          </p:cNvSpPr>
          <p:nvPr userDrawn="1"/>
        </p:nvSpPr>
        <p:spPr bwMode="auto">
          <a:xfrm>
            <a:off x="0" y="-380999"/>
            <a:ext cx="9144000" cy="1371600"/>
          </a:xfrm>
          <a:prstGeom prst="rect">
            <a:avLst/>
          </a:prstGeom>
          <a:solidFill>
            <a:srgbClr val="F99600"/>
          </a:solidFill>
          <a:ln w="25400" cap="flat">
            <a:noFill/>
            <a:prstDash val="solid"/>
            <a:miter lim="800000"/>
            <a:headEnd type="none" w="med" len="med"/>
            <a:tailEnd type="none" w="med" len="med"/>
          </a:ln>
        </p:spPr>
        <p:txBody>
          <a:bodyPr lIns="0" tIns="0" rIns="0" bIns="0"/>
          <a:lstStyle/>
          <a:p>
            <a:endParaRPr lang="id-ID"/>
          </a:p>
        </p:txBody>
      </p:sp>
    </p:spTree>
    <p:extLst>
      <p:ext uri="{BB962C8B-B14F-4D97-AF65-F5344CB8AC3E}">
        <p14:creationId xmlns:p14="http://schemas.microsoft.com/office/powerpoint/2010/main" val="5184399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1265" y="2177935"/>
            <a:ext cx="4464086" cy="1192876"/>
          </a:xfrm>
          <a:prstGeom prst="rect">
            <a:avLst/>
          </a:prstGeom>
        </p:spPr>
        <p:txBody>
          <a:bodyPr anchor="b"/>
          <a:lstStyle>
            <a:lvl1pPr algn="r">
              <a:defRPr sz="2261"/>
            </a:lvl1pPr>
          </a:lstStyle>
          <a:p>
            <a:r>
              <a:rPr lang="en-US" dirty="0"/>
              <a:t>Click to edit Master title style .</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168F8EE6-B455-4FF4-BB53-3FD31DF527A9}" type="datetime1">
              <a:rPr lang="en-US" smtClean="0"/>
              <a:t>7/24/2023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
        <p:nvSpPr>
          <p:cNvPr id="10" name="Picture Placeholder 2"/>
          <p:cNvSpPr>
            <a:spLocks noGrp="1" noChangeAspect="1"/>
          </p:cNvSpPr>
          <p:nvPr>
            <p:ph type="pic" idx="1"/>
          </p:nvPr>
        </p:nvSpPr>
        <p:spPr>
          <a:xfrm>
            <a:off x="628651" y="1186935"/>
            <a:ext cx="3422614" cy="3950334"/>
          </a:xfrm>
        </p:spPr>
        <p:txBody>
          <a:bodyPr anchor="t"/>
          <a:lstStyle>
            <a:lvl1pPr marL="0" indent="0">
              <a:buNone/>
              <a:defRPr sz="2261"/>
            </a:lvl1pPr>
            <a:lvl2pPr marL="323048" indent="0">
              <a:buNone/>
              <a:defRPr sz="1978"/>
            </a:lvl2pPr>
            <a:lvl3pPr marL="646094" indent="0">
              <a:buNone/>
              <a:defRPr sz="1696"/>
            </a:lvl3pPr>
            <a:lvl4pPr marL="969142" indent="0">
              <a:buNone/>
              <a:defRPr sz="1413"/>
            </a:lvl4pPr>
            <a:lvl5pPr marL="1292188" indent="0">
              <a:buNone/>
              <a:defRPr sz="1413"/>
            </a:lvl5pPr>
            <a:lvl6pPr marL="1615236" indent="0">
              <a:buNone/>
              <a:defRPr sz="1413"/>
            </a:lvl6pPr>
            <a:lvl7pPr marL="1938283" indent="0">
              <a:buNone/>
              <a:defRPr sz="1413"/>
            </a:lvl7pPr>
            <a:lvl8pPr marL="2261330" indent="0">
              <a:buNone/>
              <a:defRPr sz="1413"/>
            </a:lvl8pPr>
            <a:lvl9pPr marL="2584378" indent="0">
              <a:buNone/>
              <a:defRPr sz="1413"/>
            </a:lvl9pPr>
          </a:lstStyle>
          <a:p>
            <a:r>
              <a:rPr lang="en-US" dirty="0"/>
              <a:t>Drag picture to placeholder or click icon to add</a:t>
            </a:r>
          </a:p>
        </p:txBody>
      </p:sp>
    </p:spTree>
    <p:extLst>
      <p:ext uri="{BB962C8B-B14F-4D97-AF65-F5344CB8AC3E}">
        <p14:creationId xmlns:p14="http://schemas.microsoft.com/office/powerpoint/2010/main" val="3712115905"/>
      </p:ext>
    </p:extLst>
  </p:cSld>
  <p:clrMapOvr>
    <a:masterClrMapping/>
  </p:clrMapOvr>
  <p:transition spd="slow">
    <p:push di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261"/>
            </a:lvl1pPr>
          </a:lstStyle>
          <a:p>
            <a:r>
              <a:rPr lang="en-US" dirty="0"/>
              <a:t>Click to edit Master title style</a:t>
            </a:r>
          </a:p>
        </p:txBody>
      </p:sp>
      <p:sp>
        <p:nvSpPr>
          <p:cNvPr id="3" name="Content Placeholder 2"/>
          <p:cNvSpPr>
            <a:spLocks noGrp="1"/>
          </p:cNvSpPr>
          <p:nvPr>
            <p:ph idx="1"/>
          </p:nvPr>
        </p:nvSpPr>
        <p:spPr>
          <a:xfrm>
            <a:off x="3887391" y="987427"/>
            <a:ext cx="4629150" cy="4873625"/>
          </a:xfrm>
        </p:spPr>
        <p:txBody>
          <a:bodyPr/>
          <a:lstStyle>
            <a:lvl1pPr>
              <a:defRPr sz="1696"/>
            </a:lvl1pPr>
            <a:lvl2pPr>
              <a:defRPr sz="1413"/>
            </a:lvl2pPr>
            <a:lvl3pPr>
              <a:defRPr sz="1272"/>
            </a:lvl3pPr>
            <a:lvl4pPr>
              <a:defRPr sz="1130"/>
            </a:lvl4pPr>
            <a:lvl5pPr>
              <a:defRPr sz="1130"/>
            </a:lvl5pPr>
            <a:lvl6pPr>
              <a:defRPr sz="1413"/>
            </a:lvl6pPr>
            <a:lvl7pPr>
              <a:defRPr sz="1413"/>
            </a:lvl7pPr>
            <a:lvl8pPr>
              <a:defRPr sz="1413"/>
            </a:lvl8pPr>
            <a:lvl9pPr>
              <a:defRPr sz="14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130"/>
            </a:lvl1pPr>
            <a:lvl2pPr marL="323048" indent="0">
              <a:buNone/>
              <a:defRPr sz="989"/>
            </a:lvl2pPr>
            <a:lvl3pPr marL="646094" indent="0">
              <a:buNone/>
              <a:defRPr sz="848"/>
            </a:lvl3pPr>
            <a:lvl4pPr marL="969142" indent="0">
              <a:buNone/>
              <a:defRPr sz="707"/>
            </a:lvl4pPr>
            <a:lvl5pPr marL="1292188" indent="0">
              <a:buNone/>
              <a:defRPr sz="707"/>
            </a:lvl5pPr>
            <a:lvl6pPr marL="1615236" indent="0">
              <a:buNone/>
              <a:defRPr sz="707"/>
            </a:lvl6pPr>
            <a:lvl7pPr marL="1938283" indent="0">
              <a:buNone/>
              <a:defRPr sz="707"/>
            </a:lvl7pPr>
            <a:lvl8pPr marL="2261330" indent="0">
              <a:buNone/>
              <a:defRPr sz="707"/>
            </a:lvl8pPr>
            <a:lvl9pPr marL="2584378" indent="0">
              <a:buNone/>
              <a:defRPr sz="707"/>
            </a:lvl9pPr>
          </a:lstStyle>
          <a:p>
            <a:pPr lvl="0"/>
            <a:r>
              <a:rPr lang="en-US" dirty="0"/>
              <a:t>Click to edit Master text styles</a:t>
            </a:r>
          </a:p>
        </p:txBody>
      </p:sp>
      <p:sp>
        <p:nvSpPr>
          <p:cNvPr id="5" name="Date Placeholder 4"/>
          <p:cNvSpPr>
            <a:spLocks noGrp="1"/>
          </p:cNvSpPr>
          <p:nvPr>
            <p:ph type="dt" sz="half" idx="10"/>
          </p:nvPr>
        </p:nvSpPr>
        <p:spPr/>
        <p:txBody>
          <a:bodyPr/>
          <a:lstStyle/>
          <a:p>
            <a:fld id="{E098A483-1933-4828-8534-BFFA4B9CFBC7}" type="datetime1">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1490412146"/>
      </p:ext>
    </p:extLst>
  </p:cSld>
  <p:clrMapOvr>
    <a:masterClrMapping/>
  </p:clrMapOvr>
  <p:transition spd="slow">
    <p:push di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261"/>
            </a:lvl1pPr>
          </a:lstStyle>
          <a:p>
            <a:r>
              <a:rPr lang="en-US" dirty="0"/>
              <a:t>Click to edit Master title style</a:t>
            </a:r>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2261"/>
            </a:lvl1pPr>
            <a:lvl2pPr marL="323048" indent="0">
              <a:buNone/>
              <a:defRPr sz="1978"/>
            </a:lvl2pPr>
            <a:lvl3pPr marL="646094" indent="0">
              <a:buNone/>
              <a:defRPr sz="1696"/>
            </a:lvl3pPr>
            <a:lvl4pPr marL="969142" indent="0">
              <a:buNone/>
              <a:defRPr sz="1413"/>
            </a:lvl4pPr>
            <a:lvl5pPr marL="1292188" indent="0">
              <a:buNone/>
              <a:defRPr sz="1413"/>
            </a:lvl5pPr>
            <a:lvl6pPr marL="1615236" indent="0">
              <a:buNone/>
              <a:defRPr sz="1413"/>
            </a:lvl6pPr>
            <a:lvl7pPr marL="1938283" indent="0">
              <a:buNone/>
              <a:defRPr sz="1413"/>
            </a:lvl7pPr>
            <a:lvl8pPr marL="2261330" indent="0">
              <a:buNone/>
              <a:defRPr sz="1413"/>
            </a:lvl8pPr>
            <a:lvl9pPr marL="2584378" indent="0">
              <a:buNone/>
              <a:defRPr sz="1413"/>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130"/>
            </a:lvl1pPr>
            <a:lvl2pPr marL="323048" indent="0">
              <a:buNone/>
              <a:defRPr sz="989"/>
            </a:lvl2pPr>
            <a:lvl3pPr marL="646094" indent="0">
              <a:buNone/>
              <a:defRPr sz="848"/>
            </a:lvl3pPr>
            <a:lvl4pPr marL="969142" indent="0">
              <a:buNone/>
              <a:defRPr sz="707"/>
            </a:lvl4pPr>
            <a:lvl5pPr marL="1292188" indent="0">
              <a:buNone/>
              <a:defRPr sz="707"/>
            </a:lvl5pPr>
            <a:lvl6pPr marL="1615236" indent="0">
              <a:buNone/>
              <a:defRPr sz="707"/>
            </a:lvl6pPr>
            <a:lvl7pPr marL="1938283" indent="0">
              <a:buNone/>
              <a:defRPr sz="707"/>
            </a:lvl7pPr>
            <a:lvl8pPr marL="2261330" indent="0">
              <a:buNone/>
              <a:defRPr sz="707"/>
            </a:lvl8pPr>
            <a:lvl9pPr marL="2584378" indent="0">
              <a:buNone/>
              <a:defRPr sz="707"/>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162D0B0D-FF07-4472-B766-3F33584397E8}" type="datetime1">
              <a:rPr lang="en-US" smtClean="0"/>
              <a:t>7/24/2023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3207940813"/>
      </p:ext>
    </p:extLst>
  </p:cSld>
  <p:clrMapOvr>
    <a:masterClrMapping/>
  </p:clrMapOvr>
  <p:transition spd="slow">
    <p:push di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0"/>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BFB579A5-D9EF-45B0-BF4E-8BF0C0F4C960}"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2810685562"/>
      </p:ext>
    </p:extLst>
  </p:cSld>
  <p:clrMapOvr>
    <a:masterClrMapping/>
  </p:clrMapOvr>
  <p:transition spd="slow">
    <p:push dir="u"/>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a:prstGeom prst="rect">
            <a:avLst/>
          </a:prstGeo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1AFFED0E-95B6-433B-A03E-36797AFEE022}"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539296096"/>
      </p:ext>
    </p:extLst>
  </p:cSld>
  <p:clrMapOvr>
    <a:masterClrMapping/>
  </p:clrMapOvr>
  <p:transition spd="slow">
    <p:push dir="u"/>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Rectangle 2"/>
          <p:cNvSpPr>
            <a:spLocks/>
          </p:cNvSpPr>
          <p:nvPr userDrawn="1"/>
        </p:nvSpPr>
        <p:spPr bwMode="auto">
          <a:xfrm>
            <a:off x="0" y="-76200"/>
            <a:ext cx="9144000" cy="6934200"/>
          </a:xfrm>
          <a:prstGeom prst="rect">
            <a:avLst/>
          </a:prstGeom>
          <a:solidFill>
            <a:schemeClr val="accent3"/>
          </a:solidFill>
          <a:ln w="25400" cap="flat">
            <a:noFill/>
            <a:prstDash val="solid"/>
            <a:miter lim="800000"/>
            <a:headEnd type="none" w="med" len="med"/>
            <a:tailEnd type="none" w="med" len="med"/>
          </a:ln>
        </p:spPr>
        <p:txBody>
          <a:bodyPr lIns="0" tIns="0" rIns="0" bIns="0"/>
          <a:lstStyle/>
          <a:p>
            <a:endParaRPr lang="id-ID" sz="1272"/>
          </a:p>
        </p:txBody>
      </p:sp>
      <p:sp>
        <p:nvSpPr>
          <p:cNvPr id="8" name="Rectangle 2"/>
          <p:cNvSpPr>
            <a:spLocks/>
          </p:cNvSpPr>
          <p:nvPr userDrawn="1"/>
        </p:nvSpPr>
        <p:spPr bwMode="auto">
          <a:xfrm>
            <a:off x="0" y="-380999"/>
            <a:ext cx="9144000" cy="1371600"/>
          </a:xfrm>
          <a:prstGeom prst="rect">
            <a:avLst/>
          </a:prstGeom>
          <a:solidFill>
            <a:srgbClr val="F99600"/>
          </a:solidFill>
          <a:ln w="25400" cap="flat">
            <a:noFill/>
            <a:prstDash val="solid"/>
            <a:miter lim="800000"/>
            <a:headEnd type="none" w="med" len="med"/>
            <a:tailEnd type="none" w="med" len="med"/>
          </a:ln>
        </p:spPr>
        <p:txBody>
          <a:bodyPr lIns="0" tIns="0" rIns="0" bIns="0"/>
          <a:lstStyle/>
          <a:p>
            <a:endParaRPr lang="id-ID" sz="1272"/>
          </a:p>
        </p:txBody>
      </p:sp>
    </p:spTree>
    <p:extLst>
      <p:ext uri="{BB962C8B-B14F-4D97-AF65-F5344CB8AC3E}">
        <p14:creationId xmlns:p14="http://schemas.microsoft.com/office/powerpoint/2010/main" val="15355210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Rectangle 2"/>
          <p:cNvSpPr>
            <a:spLocks/>
          </p:cNvSpPr>
          <p:nvPr userDrawn="1"/>
        </p:nvSpPr>
        <p:spPr bwMode="auto">
          <a:xfrm>
            <a:off x="0" y="-76200"/>
            <a:ext cx="9144000" cy="6934200"/>
          </a:xfrm>
          <a:prstGeom prst="rect">
            <a:avLst/>
          </a:prstGeom>
          <a:solidFill>
            <a:srgbClr val="FFFF00"/>
          </a:solidFill>
          <a:ln w="25400" cap="flat">
            <a:noFill/>
            <a:prstDash val="solid"/>
            <a:miter lim="800000"/>
            <a:headEnd type="none" w="med" len="med"/>
            <a:tailEnd type="none" w="med" len="med"/>
          </a:ln>
        </p:spPr>
        <p:txBody>
          <a:bodyPr lIns="0" tIns="0" rIns="0" bIns="0"/>
          <a:lstStyle/>
          <a:p>
            <a:endParaRPr lang="id-ID" sz="1272"/>
          </a:p>
        </p:txBody>
      </p:sp>
    </p:spTree>
    <p:extLst>
      <p:ext uri="{BB962C8B-B14F-4D97-AF65-F5344CB8AC3E}">
        <p14:creationId xmlns:p14="http://schemas.microsoft.com/office/powerpoint/2010/main" val="1000170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Rectangle 2"/>
          <p:cNvSpPr>
            <a:spLocks/>
          </p:cNvSpPr>
          <p:nvPr userDrawn="1"/>
        </p:nvSpPr>
        <p:spPr bwMode="auto">
          <a:xfrm>
            <a:off x="0" y="-76200"/>
            <a:ext cx="9144000" cy="6934200"/>
          </a:xfrm>
          <a:prstGeom prst="rect">
            <a:avLst/>
          </a:prstGeom>
          <a:solidFill>
            <a:srgbClr val="FFFF00"/>
          </a:solidFill>
          <a:ln w="25400" cap="flat">
            <a:noFill/>
            <a:prstDash val="solid"/>
            <a:miter lim="800000"/>
            <a:headEnd type="none" w="med" len="med"/>
            <a:tailEnd type="none" w="med" len="med"/>
          </a:ln>
        </p:spPr>
        <p:txBody>
          <a:bodyPr lIns="0" tIns="0" rIns="0" bIns="0"/>
          <a:lstStyle/>
          <a:p>
            <a:endParaRPr lang="id-ID"/>
          </a:p>
        </p:txBody>
      </p:sp>
    </p:spTree>
    <p:extLst>
      <p:ext uri="{BB962C8B-B14F-4D97-AF65-F5344CB8AC3E}">
        <p14:creationId xmlns:p14="http://schemas.microsoft.com/office/powerpoint/2010/main" val="907459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122363"/>
            <a:ext cx="5029200" cy="2387600"/>
          </a:xfrm>
          <a:prstGeom prst="rect">
            <a:avLst/>
          </a:prstGeom>
        </p:spPr>
        <p:txBody>
          <a:bodyPr anchor="b"/>
          <a:lstStyle>
            <a:lvl1pPr algn="l">
              <a:defRPr sz="4800"/>
            </a:lvl1pPr>
          </a:lstStyle>
          <a:p>
            <a:r>
              <a:rPr lang="en-US" dirty="0"/>
              <a:t>Click to edit Master title style</a:t>
            </a:r>
          </a:p>
        </p:txBody>
      </p:sp>
      <p:sp>
        <p:nvSpPr>
          <p:cNvPr id="3" name="Subtitle 2"/>
          <p:cNvSpPr>
            <a:spLocks noGrp="1"/>
          </p:cNvSpPr>
          <p:nvPr>
            <p:ph type="subTitle" idx="1"/>
          </p:nvPr>
        </p:nvSpPr>
        <p:spPr>
          <a:xfrm>
            <a:off x="685800" y="3602038"/>
            <a:ext cx="7315200"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39A618E-A685-D541-A5BD-574F51337191}"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236456072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218823"/>
            <a:ext cx="8248261" cy="787018"/>
          </a:xfrm>
          <a:prstGeom prst="rect">
            <a:avLst/>
          </a:prstGeom>
        </p:spPr>
        <p:txBody>
          <a:bodyPr>
            <a:noAutofit/>
          </a:bodyPr>
          <a:lstStyle>
            <a:lvl1pPr>
              <a:defRPr sz="3200" spc="0" baseline="0"/>
            </a:lvl1pPr>
          </a:lstStyle>
          <a:p>
            <a:r>
              <a:rPr lang="en-US" dirty="0"/>
              <a:t>Click to edit Master title style</a:t>
            </a:r>
          </a:p>
        </p:txBody>
      </p:sp>
      <p:sp>
        <p:nvSpPr>
          <p:cNvPr id="3" name="Content Placeholder 2"/>
          <p:cNvSpPr>
            <a:spLocks noGrp="1"/>
          </p:cNvSpPr>
          <p:nvPr>
            <p:ph idx="1"/>
          </p:nvPr>
        </p:nvSpPr>
        <p:spPr>
          <a:xfrm>
            <a:off x="457200" y="1399032"/>
            <a:ext cx="8247888" cy="47779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DE5628-7E66-F64A-BFDE-01D3FB887504}"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14054105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5861" y="365127"/>
            <a:ext cx="8229599" cy="857184"/>
          </a:xfrm>
          <a:prstGeom prst="rect">
            <a:avLst/>
          </a:prstGeom>
        </p:spPr>
        <p:txBody>
          <a:bodyPr/>
          <a:lstStyle>
            <a:lvl1pPr>
              <a:defRPr kern="600" spc="0" baseline="0"/>
            </a:lvl1pPr>
          </a:lstStyle>
          <a:p>
            <a:r>
              <a:rPr lang="en-US" dirty="0"/>
              <a:t>Click to edit Master title style</a:t>
            </a:r>
          </a:p>
        </p:txBody>
      </p:sp>
      <p:sp>
        <p:nvSpPr>
          <p:cNvPr id="3" name="Content Placeholder 2"/>
          <p:cNvSpPr>
            <a:spLocks noGrp="1"/>
          </p:cNvSpPr>
          <p:nvPr>
            <p:ph idx="1"/>
          </p:nvPr>
        </p:nvSpPr>
        <p:spPr>
          <a:xfrm>
            <a:off x="475861" y="1371600"/>
            <a:ext cx="8229599" cy="4805363"/>
          </a:xfrm>
        </p:spPr>
        <p:txBody>
          <a:bodyPr/>
          <a:lstStyle>
            <a:lvl2pPr marL="685800" indent="-228600">
              <a:buFont typeface="Wingdings" panose="05000000000000000000" pitchFamily="2" charset="2"/>
              <a:buChar char="Ø"/>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8A7166E-35BB-47AD-B634-E3F8D1DDC6B3}"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26301" y="6356351"/>
            <a:ext cx="2057400" cy="365125"/>
          </a:xfrm>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77855994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5028767" cy="2105803"/>
          </a:xfrm>
          <a:prstGeom prst="rect">
            <a:avLst/>
          </a:prstGeo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628650" y="3815543"/>
            <a:ext cx="7886700" cy="228242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AE21C9-5EE7-214E-A238-0AE5AFA7CB5C}"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326887114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787027"/>
            <a:ext cx="5028767" cy="2105803"/>
          </a:xfrm>
          <a:prstGeom prst="rect">
            <a:avLst/>
          </a:prstGeom>
        </p:spPr>
        <p:txBody>
          <a:bodyPr anchor="b">
            <a:normAutofit/>
          </a:bodyPr>
          <a:lstStyle>
            <a:lvl1pPr>
              <a:defRPr sz="4800"/>
            </a:lvl1pPr>
          </a:lstStyle>
          <a:p>
            <a:r>
              <a:rPr lang="en-US" dirty="0"/>
              <a:t>Click to edit Master title style</a:t>
            </a:r>
          </a:p>
        </p:txBody>
      </p:sp>
      <p:sp>
        <p:nvSpPr>
          <p:cNvPr id="4" name="Date Placeholder 3"/>
          <p:cNvSpPr>
            <a:spLocks noGrp="1"/>
          </p:cNvSpPr>
          <p:nvPr>
            <p:ph type="dt" sz="half" idx="10"/>
          </p:nvPr>
        </p:nvSpPr>
        <p:spPr/>
        <p:txBody>
          <a:bodyPr/>
          <a:lstStyle/>
          <a:p>
            <a:fld id="{C427E7FC-0A66-8246-A5C1-29F45B53FB7D}"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cxnSp>
        <p:nvCxnSpPr>
          <p:cNvPr id="8" name="Straight Connector 7"/>
          <p:cNvCxnSpPr/>
          <p:nvPr userDrawn="1"/>
        </p:nvCxnSpPr>
        <p:spPr>
          <a:xfrm>
            <a:off x="5652655" y="980904"/>
            <a:ext cx="0" cy="19036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3888" y="2892830"/>
            <a:ext cx="7891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p:nvPr>
        </p:nvSpPr>
        <p:spPr>
          <a:xfrm>
            <a:off x="685800" y="3383283"/>
            <a:ext cx="7829550" cy="2474301"/>
          </a:xfrm>
        </p:spPr>
        <p:txBody>
          <a:bodyPr numCol="3">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2"/>
          <p:cNvSpPr>
            <a:spLocks noGrp="1"/>
          </p:cNvSpPr>
          <p:nvPr>
            <p:ph type="body" idx="13"/>
          </p:nvPr>
        </p:nvSpPr>
        <p:spPr>
          <a:xfrm>
            <a:off x="5733906" y="980905"/>
            <a:ext cx="2781444" cy="1748546"/>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210953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C5E6BA38-7562-3547-8FA5-48BDE6D561B1}" type="datetime1">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270704820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5029200" cy="1325563"/>
          </a:xfrm>
          <a:prstGeom prst="rect">
            <a:avLst/>
          </a:prstGeom>
        </p:spPr>
        <p:txBody>
          <a:bodyPr/>
          <a:lstStyle>
            <a:lvl1pPr>
              <a:defRPr>
                <a:solidFill>
                  <a:schemeClr val="accent1">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i="0">
                <a:latin typeface="Raleway SemiBold" charset="0"/>
                <a:ea typeface="Raleway SemiBold" charset="0"/>
                <a:cs typeface="Raleway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i="0">
                <a:latin typeface="Raleway SemiBold" charset="0"/>
                <a:ea typeface="Raleway SemiBold" charset="0"/>
                <a:cs typeface="Raleway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8E5DB270-AA34-AF48-B91E-57CCD8F02B22}" type="datetime1">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13488097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61C5E7B1-1E94-8648-95D9-CE8E54D20B48}" type="datetime1">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24316184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solidFill>
                  <a:schemeClr val="accent1">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6C7C3431-EB6E-6845-A001-4E10B9FC7AAB}" type="datetime1">
              <a:rPr lang="en-US" smtClean="0"/>
              <a:pPr/>
              <a:t>7/24/2023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
        <p:nvSpPr>
          <p:cNvPr id="7" name="Chart Placeholder 6"/>
          <p:cNvSpPr>
            <a:spLocks noGrp="1"/>
          </p:cNvSpPr>
          <p:nvPr>
            <p:ph type="chart" sz="quarter" idx="13"/>
          </p:nvPr>
        </p:nvSpPr>
        <p:spPr>
          <a:xfrm>
            <a:off x="628650" y="1845829"/>
            <a:ext cx="7886700" cy="2909051"/>
          </a:xfrm>
        </p:spPr>
        <p:txBody>
          <a:bodyPr/>
          <a:lstStyle/>
          <a:p>
            <a:r>
              <a:rPr lang="en-US" dirty="0"/>
              <a:t>Click icon to add chart</a:t>
            </a:r>
          </a:p>
        </p:txBody>
      </p:sp>
      <p:sp>
        <p:nvSpPr>
          <p:cNvPr id="8" name="Subtitle 2"/>
          <p:cNvSpPr>
            <a:spLocks noGrp="1"/>
          </p:cNvSpPr>
          <p:nvPr>
            <p:ph type="subTitle" idx="1"/>
          </p:nvPr>
        </p:nvSpPr>
        <p:spPr>
          <a:xfrm>
            <a:off x="628650" y="4846320"/>
            <a:ext cx="7886700" cy="1011264"/>
          </a:xfrm>
        </p:spPr>
        <p:txBody>
          <a:bodyPr numCol="3">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2455842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solidFill>
                  <a:schemeClr val="accent1">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2C9A6DF5-8DEA-084D-A4B2-07F7CF297036}" type="datetime1">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55589D-DAF6-F843-B664-1C9842A51021}" type="slidenum">
              <a:rPr lang="en-US" smtClean="0"/>
              <a:t>‹#›</a:t>
            </a:fld>
            <a:endParaRPr lang="en-US"/>
          </a:p>
        </p:txBody>
      </p:sp>
      <p:cxnSp>
        <p:nvCxnSpPr>
          <p:cNvPr id="7" name="Straight Connector 6"/>
          <p:cNvCxnSpPr/>
          <p:nvPr userDrawn="1"/>
        </p:nvCxnSpPr>
        <p:spPr>
          <a:xfrm>
            <a:off x="5657850" y="365126"/>
            <a:ext cx="0" cy="13255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8650" y="1690689"/>
            <a:ext cx="80914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982046" y="491737"/>
            <a:ext cx="2738005" cy="1072342"/>
          </a:xfrm>
          <a:prstGeom prst="rect">
            <a:avLst/>
          </a:prstGeom>
          <a:noFill/>
        </p:spPr>
        <p:txBody>
          <a:bodyPr wrap="square" rtlCol="0">
            <a:normAutofit/>
          </a:bodyPr>
          <a:lstStyle/>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158108642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Arial" charset="0"/>
                <a:cs typeface="Arial" charset="0"/>
              </a:defRPr>
            </a:lvl1pPr>
          </a:lstStyle>
          <a:p>
            <a:fld id="{DF2326A8-8FE9-9840-874F-949A4D2FE98C}" type="datetime1">
              <a:rPr lang="en-US" smtClean="0"/>
              <a:pPr/>
              <a:t>7/24/2023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2565845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1264" y="2177935"/>
            <a:ext cx="4464086" cy="1192876"/>
          </a:xfrm>
          <a:prstGeom prst="rect">
            <a:avLst/>
          </a:prstGeom>
        </p:spPr>
        <p:txBody>
          <a:bodyPr anchor="b"/>
          <a:lstStyle>
            <a:lvl1pPr algn="r">
              <a:defRPr sz="3200"/>
            </a:lvl1pPr>
          </a:lstStyle>
          <a:p>
            <a:r>
              <a:rPr lang="en-US" dirty="0"/>
              <a:t>Click to edit Master title style .</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F3A34504-1580-3344-9526-8048B04E5F10}" type="datetime1">
              <a:rPr lang="en-US" smtClean="0"/>
              <a:pPr/>
              <a:t>7/24/2023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
        <p:nvSpPr>
          <p:cNvPr id="10" name="Picture Placeholder 2"/>
          <p:cNvSpPr>
            <a:spLocks noGrp="1" noChangeAspect="1"/>
          </p:cNvSpPr>
          <p:nvPr>
            <p:ph type="pic" idx="1"/>
          </p:nvPr>
        </p:nvSpPr>
        <p:spPr>
          <a:xfrm>
            <a:off x="628650" y="1186933"/>
            <a:ext cx="3422614" cy="39503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15891620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2F4D577-9A30-D44D-B522-5391D8273357}" type="datetime1">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110455853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5028767" cy="2105803"/>
          </a:xfrm>
          <a:prstGeom prst="rect">
            <a:avLst/>
          </a:prstGeo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628650" y="3815543"/>
            <a:ext cx="7886700" cy="228242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A662652-B33E-4424-98D4-60438C187268}"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spTree>
    <p:extLst>
      <p:ext uri="{BB962C8B-B14F-4D97-AF65-F5344CB8AC3E}">
        <p14:creationId xmlns:p14="http://schemas.microsoft.com/office/powerpoint/2010/main" val="639067216"/>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9A848D93-377A-F14F-810B-0893728B70DB}" type="datetime1">
              <a:rPr lang="en-US" smtClean="0"/>
              <a:pPr/>
              <a:t>7/24/2023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3402659287"/>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1EDF9105-18DB-E84C-BAD2-6622188AFFAD}" type="datetime1">
              <a:rPr lang="en-US" smtClean="0"/>
              <a:pPr/>
              <a:t>7/24/2023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39899293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F4A5A31D-A1CB-C249-B5A6-19F86C735114}" type="datetime1">
              <a:rPr lang="en-US" smtClean="0"/>
              <a:pPr/>
              <a:t>7/24/2023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38927310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Rectangle 2"/>
          <p:cNvSpPr>
            <a:spLocks/>
          </p:cNvSpPr>
          <p:nvPr userDrawn="1"/>
        </p:nvSpPr>
        <p:spPr bwMode="auto">
          <a:xfrm>
            <a:off x="0" y="-76200"/>
            <a:ext cx="9144000" cy="6934200"/>
          </a:xfrm>
          <a:prstGeom prst="rect">
            <a:avLst/>
          </a:prstGeom>
          <a:solidFill>
            <a:schemeClr val="accent3"/>
          </a:solidFill>
          <a:ln w="25400" cap="flat">
            <a:noFill/>
            <a:prstDash val="solid"/>
            <a:miter lim="800000"/>
            <a:headEnd type="none" w="med" len="med"/>
            <a:tailEnd type="none" w="med" len="med"/>
          </a:ln>
        </p:spPr>
        <p:txBody>
          <a:bodyPr lIns="0" tIns="0" rIns="0" bIns="0"/>
          <a:lstStyle/>
          <a:p>
            <a:endParaRPr lang="id-ID"/>
          </a:p>
        </p:txBody>
      </p:sp>
      <p:sp>
        <p:nvSpPr>
          <p:cNvPr id="8" name="Rectangle 2"/>
          <p:cNvSpPr>
            <a:spLocks/>
          </p:cNvSpPr>
          <p:nvPr userDrawn="1"/>
        </p:nvSpPr>
        <p:spPr bwMode="auto">
          <a:xfrm>
            <a:off x="0" y="-380999"/>
            <a:ext cx="9144000" cy="1371600"/>
          </a:xfrm>
          <a:prstGeom prst="rect">
            <a:avLst/>
          </a:prstGeom>
          <a:solidFill>
            <a:srgbClr val="F99600"/>
          </a:solidFill>
          <a:ln w="25400" cap="flat">
            <a:noFill/>
            <a:prstDash val="solid"/>
            <a:miter lim="800000"/>
            <a:headEnd type="none" w="med" len="med"/>
            <a:tailEnd type="none" w="med" len="med"/>
          </a:ln>
        </p:spPr>
        <p:txBody>
          <a:bodyPr lIns="0" tIns="0" rIns="0" bIns="0"/>
          <a:lstStyle/>
          <a:p>
            <a:endParaRPr lang="id-ID"/>
          </a:p>
        </p:txBody>
      </p:sp>
    </p:spTree>
    <p:extLst>
      <p:ext uri="{BB962C8B-B14F-4D97-AF65-F5344CB8AC3E}">
        <p14:creationId xmlns:p14="http://schemas.microsoft.com/office/powerpoint/2010/main" val="4212348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Rectangle 2"/>
          <p:cNvSpPr>
            <a:spLocks/>
          </p:cNvSpPr>
          <p:nvPr userDrawn="1"/>
        </p:nvSpPr>
        <p:spPr bwMode="auto">
          <a:xfrm>
            <a:off x="0" y="-76200"/>
            <a:ext cx="9144000" cy="6934200"/>
          </a:xfrm>
          <a:prstGeom prst="rect">
            <a:avLst/>
          </a:prstGeom>
          <a:solidFill>
            <a:srgbClr val="FFFF00"/>
          </a:solidFill>
          <a:ln w="25400" cap="flat">
            <a:noFill/>
            <a:prstDash val="solid"/>
            <a:miter lim="800000"/>
            <a:headEnd type="none" w="med" len="med"/>
            <a:tailEnd type="none" w="med" len="med"/>
          </a:ln>
        </p:spPr>
        <p:txBody>
          <a:bodyPr lIns="0" tIns="0" rIns="0" bIns="0"/>
          <a:lstStyle/>
          <a:p>
            <a:endParaRPr lang="id-ID"/>
          </a:p>
        </p:txBody>
      </p:sp>
    </p:spTree>
    <p:extLst>
      <p:ext uri="{BB962C8B-B14F-4D97-AF65-F5344CB8AC3E}">
        <p14:creationId xmlns:p14="http://schemas.microsoft.com/office/powerpoint/2010/main" val="1044117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938"/>
            <a:ext cx="8458200" cy="677862"/>
          </a:xfrm>
        </p:spPr>
        <p:txBody>
          <a:bodyPr/>
          <a:lstStyle>
            <a:lvl1pPr>
              <a:defRPr>
                <a:solidFill>
                  <a:schemeClr val="tx1"/>
                </a:solidFill>
              </a:defRPr>
            </a:lvl1pPr>
          </a:lstStyle>
          <a:p>
            <a:r>
              <a:rPr lang="en-US" dirty="0"/>
              <a:t>Click to edit Master title style</a:t>
            </a:r>
          </a:p>
        </p:txBody>
      </p:sp>
      <p:sp>
        <p:nvSpPr>
          <p:cNvPr id="5" name="Content Placeholder 4"/>
          <p:cNvSpPr>
            <a:spLocks noGrp="1"/>
          </p:cNvSpPr>
          <p:nvPr>
            <p:ph sz="quarter" idx="11"/>
          </p:nvPr>
        </p:nvSpPr>
        <p:spPr>
          <a:xfrm>
            <a:off x="457200" y="1676400"/>
            <a:ext cx="8153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2"/>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6842B2F-CE25-42C5-A535-3CFADAB851C5}" type="slidenum">
              <a:rPr lang="en-US"/>
              <a:pPr>
                <a:defRPr/>
              </a:pPr>
              <a:t>‹#›</a:t>
            </a:fld>
            <a:endParaRPr lang="en-US" dirty="0"/>
          </a:p>
        </p:txBody>
      </p:sp>
    </p:spTree>
    <p:extLst>
      <p:ext uri="{BB962C8B-B14F-4D97-AF65-F5344CB8AC3E}">
        <p14:creationId xmlns:p14="http://schemas.microsoft.com/office/powerpoint/2010/main" val="1508612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122363"/>
            <a:ext cx="5029200" cy="2387600"/>
          </a:xfrm>
          <a:prstGeom prst="rect">
            <a:avLst/>
          </a:prstGeom>
        </p:spPr>
        <p:txBody>
          <a:bodyPr anchor="b"/>
          <a:lstStyle>
            <a:lvl1pPr algn="l">
              <a:defRPr sz="4800"/>
            </a:lvl1pPr>
          </a:lstStyle>
          <a:p>
            <a:r>
              <a:rPr lang="en-US"/>
              <a:t>Click to edit Master title style</a:t>
            </a:r>
          </a:p>
        </p:txBody>
      </p:sp>
      <p:sp>
        <p:nvSpPr>
          <p:cNvPr id="3" name="Subtitle 2"/>
          <p:cNvSpPr>
            <a:spLocks noGrp="1"/>
          </p:cNvSpPr>
          <p:nvPr>
            <p:ph type="subTitle" idx="1"/>
          </p:nvPr>
        </p:nvSpPr>
        <p:spPr>
          <a:xfrm>
            <a:off x="685800" y="3602038"/>
            <a:ext cx="7315200"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C84213-2893-40F7-98FE-8AFC23AD9BD7}"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dirty="0"/>
          </a:p>
        </p:txBody>
      </p:sp>
    </p:spTree>
    <p:extLst>
      <p:ext uri="{BB962C8B-B14F-4D97-AF65-F5344CB8AC3E}">
        <p14:creationId xmlns:p14="http://schemas.microsoft.com/office/powerpoint/2010/main" val="248261411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5861" y="365127"/>
            <a:ext cx="8229599" cy="857184"/>
          </a:xfrm>
          <a:prstGeom prst="rect">
            <a:avLst/>
          </a:prstGeom>
        </p:spPr>
        <p:txBody>
          <a:bodyPr>
            <a:noAutofit/>
          </a:bodyPr>
          <a:lstStyle>
            <a:lvl1pPr>
              <a:defRPr sz="3200" spc="0" baseline="0"/>
            </a:lvl1pPr>
          </a:lstStyle>
          <a:p>
            <a:r>
              <a:rPr lang="en-US" dirty="0"/>
              <a:t>Click to edit Master title style</a:t>
            </a:r>
          </a:p>
        </p:txBody>
      </p:sp>
      <p:sp>
        <p:nvSpPr>
          <p:cNvPr id="3" name="Content Placeholder 2"/>
          <p:cNvSpPr>
            <a:spLocks noGrp="1"/>
          </p:cNvSpPr>
          <p:nvPr>
            <p:ph idx="1"/>
          </p:nvPr>
        </p:nvSpPr>
        <p:spPr>
          <a:xfrm>
            <a:off x="475861" y="1371600"/>
            <a:ext cx="8229599" cy="4805363"/>
          </a:xfrm>
        </p:spPr>
        <p:txBody>
          <a:bodyPr/>
          <a:lstStyle>
            <a:lvl2pPr marL="685800" indent="-228600">
              <a:buFont typeface="Wingdings" panose="05000000000000000000" pitchFamily="2" charset="2"/>
              <a:buChar char="Ø"/>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A7166E-35BB-47AD-B634-E3F8D1DDC6B3}"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dirty="0"/>
          </a:p>
        </p:txBody>
      </p:sp>
    </p:spTree>
    <p:extLst>
      <p:ext uri="{BB962C8B-B14F-4D97-AF65-F5344CB8AC3E}">
        <p14:creationId xmlns:p14="http://schemas.microsoft.com/office/powerpoint/2010/main" val="138875029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5028767" cy="2105803"/>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628650" y="3815543"/>
            <a:ext cx="7886700" cy="2282422"/>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662652-B33E-4424-98D4-60438C187268}"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dirty="0"/>
          </a:p>
        </p:txBody>
      </p:sp>
    </p:spTree>
    <p:extLst>
      <p:ext uri="{BB962C8B-B14F-4D97-AF65-F5344CB8AC3E}">
        <p14:creationId xmlns:p14="http://schemas.microsoft.com/office/powerpoint/2010/main" val="407820888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787027"/>
            <a:ext cx="5028767" cy="2105803"/>
          </a:xfrm>
          <a:prstGeom prst="rect">
            <a:avLst/>
          </a:prstGeom>
        </p:spPr>
        <p:txBody>
          <a:bodyPr anchor="b">
            <a:normAutofit/>
          </a:bodyPr>
          <a:lstStyle>
            <a:lvl1pPr>
              <a:defRPr sz="4800"/>
            </a:lvl1pPr>
          </a:lstStyle>
          <a:p>
            <a:r>
              <a:rPr lang="en-US"/>
              <a:t>Click to edit Master title style</a:t>
            </a:r>
          </a:p>
        </p:txBody>
      </p:sp>
      <p:sp>
        <p:nvSpPr>
          <p:cNvPr id="4" name="Date Placeholder 3"/>
          <p:cNvSpPr>
            <a:spLocks noGrp="1"/>
          </p:cNvSpPr>
          <p:nvPr>
            <p:ph type="dt" sz="half" idx="10"/>
          </p:nvPr>
        </p:nvSpPr>
        <p:spPr/>
        <p:txBody>
          <a:bodyPr/>
          <a:lstStyle/>
          <a:p>
            <a:fld id="{D3BEA75F-94D2-454C-8A9A-ED8FF639A558}"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dirty="0"/>
          </a:p>
        </p:txBody>
      </p:sp>
      <p:cxnSp>
        <p:nvCxnSpPr>
          <p:cNvPr id="8" name="Straight Connector 7"/>
          <p:cNvCxnSpPr/>
          <p:nvPr userDrawn="1"/>
        </p:nvCxnSpPr>
        <p:spPr>
          <a:xfrm>
            <a:off x="5652655" y="980904"/>
            <a:ext cx="0" cy="19036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3888" y="2892830"/>
            <a:ext cx="7891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p:nvPr>
        </p:nvSpPr>
        <p:spPr>
          <a:xfrm>
            <a:off x="685800" y="3383283"/>
            <a:ext cx="7829550" cy="2474301"/>
          </a:xfrm>
        </p:spPr>
        <p:txBody>
          <a:bodyPr numCol="3">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2"/>
          <p:cNvSpPr>
            <a:spLocks noGrp="1"/>
          </p:cNvSpPr>
          <p:nvPr>
            <p:ph type="body" idx="13"/>
          </p:nvPr>
        </p:nvSpPr>
        <p:spPr>
          <a:xfrm>
            <a:off x="5733906" y="980905"/>
            <a:ext cx="2781444" cy="1748546"/>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12515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787027"/>
            <a:ext cx="5028767" cy="2105803"/>
          </a:xfrm>
          <a:prstGeom prst="rect">
            <a:avLst/>
          </a:prstGeom>
        </p:spPr>
        <p:txBody>
          <a:bodyPr anchor="b">
            <a:normAutofit/>
          </a:bodyPr>
          <a:lstStyle>
            <a:lvl1pPr>
              <a:defRPr sz="4800"/>
            </a:lvl1pPr>
          </a:lstStyle>
          <a:p>
            <a:r>
              <a:rPr lang="en-US" dirty="0"/>
              <a:t>Click to edit Master title style</a:t>
            </a:r>
          </a:p>
        </p:txBody>
      </p:sp>
      <p:sp>
        <p:nvSpPr>
          <p:cNvPr id="4" name="Date Placeholder 3"/>
          <p:cNvSpPr>
            <a:spLocks noGrp="1"/>
          </p:cNvSpPr>
          <p:nvPr>
            <p:ph type="dt" sz="half" idx="10"/>
          </p:nvPr>
        </p:nvSpPr>
        <p:spPr/>
        <p:txBody>
          <a:bodyPr/>
          <a:lstStyle/>
          <a:p>
            <a:fld id="{D3BEA75F-94D2-454C-8A9A-ED8FF639A558}"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5589D-DAF6-F843-B664-1C9842A51021}" type="slidenum">
              <a:rPr lang="en-US" smtClean="0"/>
              <a:t>‹#›</a:t>
            </a:fld>
            <a:endParaRPr lang="en-US"/>
          </a:p>
        </p:txBody>
      </p:sp>
      <p:cxnSp>
        <p:nvCxnSpPr>
          <p:cNvPr id="8" name="Straight Connector 7"/>
          <p:cNvCxnSpPr/>
          <p:nvPr userDrawn="1"/>
        </p:nvCxnSpPr>
        <p:spPr>
          <a:xfrm>
            <a:off x="5652655" y="980904"/>
            <a:ext cx="0" cy="19036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3888" y="2892830"/>
            <a:ext cx="789146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p:nvPr>
        </p:nvSpPr>
        <p:spPr>
          <a:xfrm>
            <a:off x="685800" y="3383283"/>
            <a:ext cx="7829550" cy="2474301"/>
          </a:xfrm>
        </p:spPr>
        <p:txBody>
          <a:bodyPr numCol="3">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2"/>
          <p:cNvSpPr>
            <a:spLocks noGrp="1"/>
          </p:cNvSpPr>
          <p:nvPr>
            <p:ph type="body" idx="13"/>
          </p:nvPr>
        </p:nvSpPr>
        <p:spPr>
          <a:xfrm>
            <a:off x="5733906" y="980905"/>
            <a:ext cx="2781444" cy="1748546"/>
          </a:xfrm>
        </p:spPr>
        <p:txBody>
          <a:bodyPr>
            <a:normAutofit/>
          </a:bodyPr>
          <a:lstStyle>
            <a:lvl1pPr marL="0" indent="0">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8533772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7BBCCE15-7354-483F-9D27-243654DBEE4B}" type="datetime1">
              <a:rPr lang="en-US" smtClean="0"/>
              <a:t>7/24/2023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409827210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5029200" cy="1325563"/>
          </a:xfrm>
          <a:prstGeom prst="rect">
            <a:avLst/>
          </a:prstGeom>
        </p:spPr>
        <p:txBody>
          <a:bodyPr/>
          <a:lstStyle>
            <a:lvl1pPr>
              <a:defRPr>
                <a:solidFill>
                  <a:schemeClr val="accent1">
                    <a:lumMod val="75000"/>
                  </a:schemeClr>
                </a:solidFill>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i="0">
                <a:latin typeface="Raleway SemiBold" charset="0"/>
                <a:ea typeface="Raleway SemiBold" charset="0"/>
                <a:cs typeface="Raleway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i="0">
                <a:latin typeface="Raleway SemiBold" charset="0"/>
                <a:ea typeface="Raleway SemiBold" charset="0"/>
                <a:cs typeface="Raleway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A864E718-D331-41FF-96F0-050D8DCC1D69}" type="datetime1">
              <a:rPr lang="en-US" smtClean="0"/>
              <a:t>7/24/2023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92951926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b="1" i="0">
                <a:latin typeface="Arial" charset="0"/>
                <a:ea typeface="Arial" charset="0"/>
                <a:cs typeface="Arial"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ACEE52F4-941C-4769-A19F-995F5763DD34}" type="datetime1">
              <a:rPr lang="en-US" smtClean="0"/>
              <a:t>7/24/2023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246176479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solidFill>
                  <a:schemeClr val="accent1">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F39DF2BD-B986-455B-85F0-7B1FF15F4E35}" type="datetime1">
              <a:rPr lang="en-US" smtClean="0"/>
              <a:t>7/24/2023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
        <p:nvSpPr>
          <p:cNvPr id="7" name="Chart Placeholder 6"/>
          <p:cNvSpPr>
            <a:spLocks noGrp="1"/>
          </p:cNvSpPr>
          <p:nvPr>
            <p:ph type="chart" sz="quarter" idx="13"/>
          </p:nvPr>
        </p:nvSpPr>
        <p:spPr>
          <a:xfrm>
            <a:off x="628650" y="1845829"/>
            <a:ext cx="7886700" cy="2909051"/>
          </a:xfrm>
        </p:spPr>
        <p:txBody>
          <a:bodyPr/>
          <a:lstStyle/>
          <a:p>
            <a:r>
              <a:rPr lang="en-US" dirty="0"/>
              <a:t>Click icon to add chart</a:t>
            </a:r>
          </a:p>
        </p:txBody>
      </p:sp>
      <p:sp>
        <p:nvSpPr>
          <p:cNvPr id="8" name="Subtitle 2"/>
          <p:cNvSpPr>
            <a:spLocks noGrp="1"/>
          </p:cNvSpPr>
          <p:nvPr>
            <p:ph type="subTitle" idx="1"/>
          </p:nvPr>
        </p:nvSpPr>
        <p:spPr>
          <a:xfrm>
            <a:off x="628650" y="4846320"/>
            <a:ext cx="7886700" cy="1011264"/>
          </a:xfrm>
        </p:spPr>
        <p:txBody>
          <a:bodyPr numCol="3">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2047396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solidFill>
                  <a:schemeClr val="accent1">
                    <a:lumMod val="75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3A597458-1800-4688-BA2A-E53237FC4069}" type="datetime1">
              <a:rPr lang="en-US" smtClean="0"/>
              <a:t>7/24/2023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55589D-DAF6-F843-B664-1C9842A51021}" type="slidenum">
              <a:rPr lang="en-US" smtClean="0"/>
              <a:t>‹#›</a:t>
            </a:fld>
            <a:endParaRPr lang="en-US" dirty="0"/>
          </a:p>
        </p:txBody>
      </p:sp>
      <p:cxnSp>
        <p:nvCxnSpPr>
          <p:cNvPr id="7" name="Straight Connector 6"/>
          <p:cNvCxnSpPr/>
          <p:nvPr userDrawn="1"/>
        </p:nvCxnSpPr>
        <p:spPr>
          <a:xfrm>
            <a:off x="5657850" y="365126"/>
            <a:ext cx="0" cy="13255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8650" y="1690689"/>
            <a:ext cx="80914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982046" y="491737"/>
            <a:ext cx="2738005" cy="1072342"/>
          </a:xfrm>
          <a:prstGeom prst="rect">
            <a:avLst/>
          </a:prstGeom>
          <a:noFill/>
        </p:spPr>
        <p:txBody>
          <a:bodyPr wrap="square" rtlCol="0">
            <a:normAutofit/>
          </a:bodyPr>
          <a:lstStyle/>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292669192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Arial" charset="0"/>
                <a:cs typeface="Arial" charset="0"/>
              </a:defRPr>
            </a:lvl1pPr>
          </a:lstStyle>
          <a:p>
            <a:fld id="{4B54B2FB-EA90-4C3C-AC73-15A308F0B494}" type="datetime1">
              <a:rPr lang="en-US" smtClean="0"/>
              <a:t>7/24/2023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2530521196"/>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1264" y="2177935"/>
            <a:ext cx="4464086" cy="1192876"/>
          </a:xfrm>
          <a:prstGeom prst="rect">
            <a:avLst/>
          </a:prstGeom>
        </p:spPr>
        <p:txBody>
          <a:bodyPr anchor="b"/>
          <a:lstStyle>
            <a:lvl1pPr algn="r">
              <a:defRPr sz="3200"/>
            </a:lvl1pPr>
          </a:lstStyle>
          <a:p>
            <a:r>
              <a:rPr lang="en-US"/>
              <a:t>Click to edit Master title style .</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168F8EE6-B455-4FF4-BB53-3FD31DF527A9}" type="datetime1">
              <a:rPr lang="en-US" smtClean="0"/>
              <a:t>7/24/2023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
        <p:nvSpPr>
          <p:cNvPr id="10" name="Picture Placeholder 2"/>
          <p:cNvSpPr>
            <a:spLocks noGrp="1" noChangeAspect="1"/>
          </p:cNvSpPr>
          <p:nvPr>
            <p:ph type="pic" idx="1"/>
          </p:nvPr>
        </p:nvSpPr>
        <p:spPr>
          <a:xfrm>
            <a:off x="628650" y="1186933"/>
            <a:ext cx="3422614" cy="395033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115932826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98A483-1933-4828-8534-BFFA4B9CFBC7}" type="datetime1">
              <a:rPr lang="en-US" smtClean="0"/>
              <a:t>7/24/2023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55589D-DAF6-F843-B664-1C9842A51021}" type="slidenum">
              <a:rPr lang="en-US" smtClean="0"/>
              <a:t>‹#›</a:t>
            </a:fld>
            <a:endParaRPr lang="en-US" dirty="0"/>
          </a:p>
        </p:txBody>
      </p:sp>
    </p:spTree>
    <p:extLst>
      <p:ext uri="{BB962C8B-B14F-4D97-AF65-F5344CB8AC3E}">
        <p14:creationId xmlns:p14="http://schemas.microsoft.com/office/powerpoint/2010/main" val="3629950498"/>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162D0B0D-FF07-4472-B766-3F33584397E8}" type="datetime1">
              <a:rPr lang="en-US" smtClean="0"/>
              <a:t>7/24/2023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321628432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BFB579A5-D9EF-45B0-BF4E-8BF0C0F4C960}"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81566426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Arial" charset="0"/>
                <a:ea typeface="Arial" charset="0"/>
                <a:cs typeface="Arial" charset="0"/>
              </a:defRPr>
            </a:lvl1pPr>
          </a:lstStyle>
          <a:p>
            <a:fld id="{7BBCCE15-7354-483F-9D27-243654DBEE4B}" type="datetime1">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236980665"/>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fld id="{1AFFED0E-95B6-433B-A03E-36797AFEE022}" type="datetime1">
              <a:rPr lang="en-US" smtClean="0"/>
              <a:t>7/24/2023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Tree>
    <p:extLst>
      <p:ext uri="{BB962C8B-B14F-4D97-AF65-F5344CB8AC3E}">
        <p14:creationId xmlns:p14="http://schemas.microsoft.com/office/powerpoint/2010/main" val="275026185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Rectangle 2"/>
          <p:cNvSpPr>
            <a:spLocks/>
          </p:cNvSpPr>
          <p:nvPr userDrawn="1"/>
        </p:nvSpPr>
        <p:spPr bwMode="auto">
          <a:xfrm>
            <a:off x="0" y="-76200"/>
            <a:ext cx="9144000" cy="6934200"/>
          </a:xfrm>
          <a:prstGeom prst="rect">
            <a:avLst/>
          </a:prstGeom>
          <a:solidFill>
            <a:schemeClr val="accent3"/>
          </a:solidFill>
          <a:ln w="25400" cap="flat">
            <a:noFill/>
            <a:prstDash val="solid"/>
            <a:miter lim="800000"/>
            <a:headEnd type="none" w="med" len="med"/>
            <a:tailEnd type="none" w="med" len="med"/>
          </a:ln>
        </p:spPr>
        <p:txBody>
          <a:bodyPr lIns="0" tIns="0" rIns="0" bIns="0"/>
          <a:lstStyle/>
          <a:p>
            <a:endParaRPr lang="id-ID"/>
          </a:p>
        </p:txBody>
      </p:sp>
      <p:sp>
        <p:nvSpPr>
          <p:cNvPr id="8" name="Rectangle 2"/>
          <p:cNvSpPr>
            <a:spLocks/>
          </p:cNvSpPr>
          <p:nvPr userDrawn="1"/>
        </p:nvSpPr>
        <p:spPr bwMode="auto">
          <a:xfrm>
            <a:off x="0" y="-380999"/>
            <a:ext cx="9144000" cy="1371600"/>
          </a:xfrm>
          <a:prstGeom prst="rect">
            <a:avLst/>
          </a:prstGeom>
          <a:solidFill>
            <a:srgbClr val="F99600"/>
          </a:solidFill>
          <a:ln w="25400" cap="flat">
            <a:noFill/>
            <a:prstDash val="solid"/>
            <a:miter lim="800000"/>
            <a:headEnd type="none" w="med" len="med"/>
            <a:tailEnd type="none" w="med" len="med"/>
          </a:ln>
        </p:spPr>
        <p:txBody>
          <a:bodyPr lIns="0" tIns="0" rIns="0" bIns="0"/>
          <a:lstStyle/>
          <a:p>
            <a:endParaRPr lang="id-ID"/>
          </a:p>
        </p:txBody>
      </p:sp>
    </p:spTree>
    <p:extLst>
      <p:ext uri="{BB962C8B-B14F-4D97-AF65-F5344CB8AC3E}">
        <p14:creationId xmlns:p14="http://schemas.microsoft.com/office/powerpoint/2010/main" val="2635451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Rectangle 2"/>
          <p:cNvSpPr>
            <a:spLocks/>
          </p:cNvSpPr>
          <p:nvPr userDrawn="1"/>
        </p:nvSpPr>
        <p:spPr bwMode="auto">
          <a:xfrm>
            <a:off x="0" y="-76200"/>
            <a:ext cx="9144000" cy="6934200"/>
          </a:xfrm>
          <a:prstGeom prst="rect">
            <a:avLst/>
          </a:prstGeom>
          <a:solidFill>
            <a:srgbClr val="FFFF00"/>
          </a:solidFill>
          <a:ln w="25400" cap="flat">
            <a:noFill/>
            <a:prstDash val="solid"/>
            <a:miter lim="800000"/>
            <a:headEnd type="none" w="med" len="med"/>
            <a:tailEnd type="none" w="med" len="med"/>
          </a:ln>
        </p:spPr>
        <p:txBody>
          <a:bodyPr lIns="0" tIns="0" rIns="0" bIns="0"/>
          <a:lstStyle/>
          <a:p>
            <a:endParaRPr lang="id-ID"/>
          </a:p>
        </p:txBody>
      </p:sp>
    </p:spTree>
    <p:extLst>
      <p:ext uri="{BB962C8B-B14F-4D97-AF65-F5344CB8AC3E}">
        <p14:creationId xmlns:p14="http://schemas.microsoft.com/office/powerpoint/2010/main" val="2344367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56666" y="152400"/>
            <a:ext cx="7606427" cy="914399"/>
          </a:xfrm>
        </p:spPr>
        <p:txBody>
          <a:bodyPr>
            <a:normAutofit/>
          </a:bodyPr>
          <a:lstStyle>
            <a:lvl1pPr>
              <a:defRPr sz="3600"/>
            </a:lvl1pPr>
          </a:lstStyle>
          <a:p>
            <a:r>
              <a:rPr lang="en-US"/>
              <a:t>Click to edit Master title style</a:t>
            </a:r>
          </a:p>
        </p:txBody>
      </p:sp>
      <p:sp>
        <p:nvSpPr>
          <p:cNvPr id="5" name="Text Placeholder 2"/>
          <p:cNvSpPr>
            <a:spLocks noGrp="1"/>
          </p:cNvSpPr>
          <p:nvPr>
            <p:ph type="body" idx="14"/>
          </p:nvPr>
        </p:nvSpPr>
        <p:spPr>
          <a:xfrm>
            <a:off x="4679846" y="1882621"/>
            <a:ext cx="3465576" cy="3895426"/>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2"/>
          <p:cNvSpPr>
            <a:spLocks noGrp="1"/>
          </p:cNvSpPr>
          <p:nvPr>
            <p:ph type="body" idx="1"/>
          </p:nvPr>
        </p:nvSpPr>
        <p:spPr>
          <a:xfrm>
            <a:off x="956439" y="1882620"/>
            <a:ext cx="3465137" cy="3895427"/>
          </a:xfrm>
        </p:spPr>
        <p:txBody>
          <a:bodyPr anchor="t">
            <a:normAutofit/>
          </a:bodyPr>
          <a:lstStyle>
            <a:lvl1pPr marL="0" indent="0">
              <a:buNone/>
              <a:defRPr sz="1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a:xfrm>
            <a:off x="956439" y="5936345"/>
            <a:ext cx="1293548" cy="365125"/>
          </a:xfrm>
          <a:prstGeom prst="rect">
            <a:avLst/>
          </a:prstGeom>
        </p:spPr>
        <p:txBody>
          <a:bodyPr/>
          <a:lstStyle>
            <a:lvl1pPr>
              <a:defRPr>
                <a:solidFill>
                  <a:srgbClr val="989EA3"/>
                </a:solidFill>
              </a:defRPr>
            </a:lvl1pPr>
          </a:lstStyle>
          <a:p>
            <a:pPr>
              <a:defRPr/>
            </a:pPr>
            <a:fld id="{43ABFED8-AF78-40DD-BBAD-9104CC78509D}" type="datetime1">
              <a:rPr lang="en-US" smtClean="0"/>
              <a:t>7/24/2023</a:t>
            </a:fld>
            <a:endParaRPr lang="en-US" dirty="0"/>
          </a:p>
        </p:txBody>
      </p:sp>
      <p:sp>
        <p:nvSpPr>
          <p:cNvPr id="11" name="Footer Placeholder 4"/>
          <p:cNvSpPr>
            <a:spLocks noGrp="1"/>
          </p:cNvSpPr>
          <p:nvPr>
            <p:ph type="ftr" sz="quarter" idx="11"/>
          </p:nvPr>
        </p:nvSpPr>
        <p:spPr>
          <a:xfrm>
            <a:off x="2265667" y="5936345"/>
            <a:ext cx="3355380" cy="365125"/>
          </a:xfrm>
          <a:prstGeom prst="rect">
            <a:avLst/>
          </a:prstGeom>
        </p:spPr>
        <p:txBody>
          <a:bodyPr/>
          <a:lstStyle>
            <a:lvl1pPr algn="ctr">
              <a:defRPr>
                <a:solidFill>
                  <a:srgbClr val="989EA3"/>
                </a:solidFill>
              </a:defRPr>
            </a:lvl1pPr>
          </a:lstStyle>
          <a:p>
            <a:pPr>
              <a:defRPr/>
            </a:pPr>
            <a:endParaRPr lang="en-US" dirty="0"/>
          </a:p>
        </p:txBody>
      </p:sp>
      <p:sp>
        <p:nvSpPr>
          <p:cNvPr id="12" name="Slide Number Placeholder 5"/>
          <p:cNvSpPr>
            <a:spLocks noGrp="1"/>
          </p:cNvSpPr>
          <p:nvPr>
            <p:ph type="sldNum" sz="quarter" idx="12"/>
          </p:nvPr>
        </p:nvSpPr>
        <p:spPr>
          <a:xfrm>
            <a:off x="5621047" y="5936345"/>
            <a:ext cx="1262187" cy="365125"/>
          </a:xfrm>
          <a:prstGeom prst="rect">
            <a:avLst/>
          </a:prstGeom>
        </p:spPr>
        <p:txBody>
          <a:bodyPr/>
          <a:lstStyle>
            <a:lvl1pPr algn="r">
              <a:defRPr>
                <a:solidFill>
                  <a:srgbClr val="989EA3"/>
                </a:solidFill>
              </a:defRPr>
            </a:lvl1pPr>
          </a:lstStyle>
          <a:p>
            <a:pPr>
              <a:defRPr/>
            </a:pPr>
            <a:fld id="{85EE7A9B-D220-4B11-9F69-1CAD26FD6A15}" type="slidenum">
              <a:rPr lang="en-US" smtClean="0"/>
              <a:pPr>
                <a:defRPr/>
              </a:pPr>
              <a:t>‹#›</a:t>
            </a:fld>
            <a:endParaRPr lang="en-US" dirty="0"/>
          </a:p>
        </p:txBody>
      </p:sp>
    </p:spTree>
    <p:extLst>
      <p:ext uri="{BB962C8B-B14F-4D97-AF65-F5344CB8AC3E}">
        <p14:creationId xmlns:p14="http://schemas.microsoft.com/office/powerpoint/2010/main" val="19891300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2868166"/>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2960" y="3706887"/>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cxnSp>
        <p:nvCxnSpPr>
          <p:cNvPr id="9" name="Straight Connector 8"/>
          <p:cNvCxnSpPr/>
          <p:nvPr/>
        </p:nvCxnSpPr>
        <p:spPr>
          <a:xfrm>
            <a:off x="868680" y="36479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975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055" y="241070"/>
            <a:ext cx="8238836" cy="802639"/>
          </a:xfrm>
        </p:spPr>
        <p:txBody>
          <a:bodyPr/>
          <a:lstStyle>
            <a:lvl1pPr algn="ctr">
              <a:defRPr b="1">
                <a:solidFill>
                  <a:srgbClr val="0070C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1055" y="1182255"/>
            <a:ext cx="8238836" cy="5107709"/>
          </a:xfrm>
        </p:spPr>
        <p:txBody>
          <a:bodyPr/>
          <a:lstStyle>
            <a:lvl3pPr>
              <a:defRPr sz="2400"/>
            </a:lvl3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126913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822960" y="4453127"/>
            <a:ext cx="7543800" cy="1512773"/>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pPr algn="r"/>
            <a:fld id="{F7886C9C-DC18-4195-8FD5-A50AA931D419}" type="slidenum">
              <a:rPr lang="en-US" smtClean="0"/>
              <a:pPr algn="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7547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3240693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4031227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fld id="{999DEEE5-AD3B-4E2F-9C89-49DB13F8AEC3}" type="datetimeFigureOut">
              <a:rPr lang="en-US" smtClean="0"/>
              <a:t>7/24/2023</a:t>
            </a:fld>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3008840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0" y="365126"/>
            <a:ext cx="7884317" cy="1325563"/>
          </a:xfrm>
          <a:prstGeom prst="rect">
            <a:avLst/>
          </a:prstGeom>
        </p:spPr>
        <p:txBody>
          <a:bodyPr>
            <a:normAutofit/>
          </a:bodyPr>
          <a:lstStyle>
            <a:lvl1pPr>
              <a:defRPr sz="3200" spc="0" baseline="0">
                <a:solidFill>
                  <a:schemeClr val="accent1">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i="0">
                <a:latin typeface="Raleway SemiBold" charset="0"/>
                <a:ea typeface="Raleway SemiBold" charset="0"/>
                <a:cs typeface="Raleway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i="0">
                <a:latin typeface="Raleway SemiBold" charset="0"/>
                <a:ea typeface="Raleway SemiBold" charset="0"/>
                <a:cs typeface="Raleway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Arial" charset="0"/>
                <a:ea typeface="Arial" charset="0"/>
                <a:cs typeface="Arial" charset="0"/>
              </a:defRPr>
            </a:lvl1pPr>
          </a:lstStyle>
          <a:p>
            <a:fld id="{A864E718-D331-41FF-96F0-050D8DCC1D69}" type="datetime1">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4485004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2738129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597197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dirty="0"/>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a:p>
        </p:txBody>
      </p:sp>
    </p:spTree>
    <p:extLst>
      <p:ext uri="{BB962C8B-B14F-4D97-AF65-F5344CB8AC3E}">
        <p14:creationId xmlns:p14="http://schemas.microsoft.com/office/powerpoint/2010/main" val="20081874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a:p>
        </p:txBody>
      </p:sp>
    </p:spTree>
    <p:extLst>
      <p:ext uri="{BB962C8B-B14F-4D97-AF65-F5344CB8AC3E}">
        <p14:creationId xmlns:p14="http://schemas.microsoft.com/office/powerpoint/2010/main" val="2341192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dirty="0"/>
          </a:p>
        </p:txBody>
      </p:sp>
    </p:spTree>
    <p:extLst>
      <p:ext uri="{BB962C8B-B14F-4D97-AF65-F5344CB8AC3E}">
        <p14:creationId xmlns:p14="http://schemas.microsoft.com/office/powerpoint/2010/main" val="1825421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4D0B0E4-948F-41E3-B30B-2EB7DC73F3C5}" type="datetime1">
              <a:rPr lang="en-US" smtClean="0">
                <a:solidFill>
                  <a:prstClr val="black">
                    <a:tint val="75000"/>
                  </a:prstClr>
                </a:solidFill>
              </a:rPr>
              <a:pPr>
                <a:defRPr/>
              </a:pPr>
              <a:t>7/24/2023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80E4EE-1658-40DC-99F7-C97A6C835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047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762000"/>
          </a:xfrm>
        </p:spPr>
        <p:txBody>
          <a:bodyPr/>
          <a:lstStyle>
            <a:lvl1pPr>
              <a:defRPr b="1" i="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066800"/>
            <a:ext cx="8229600" cy="5059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a:defRPr/>
            </a:pPr>
            <a:fld id="{C87B9C1C-AD8B-4975-BE58-195584602854}" type="datetime1">
              <a:rPr lang="en-US">
                <a:solidFill>
                  <a:prstClr val="black">
                    <a:tint val="75000"/>
                  </a:prstClr>
                </a:solidFill>
              </a:rPr>
              <a:pPr>
                <a:defRPr/>
              </a:pPr>
              <a:t>7/24/2023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85EE7A9B-D220-4B11-9F69-1CAD26FD6A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29220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EDB7D5-0D6F-40BF-A42E-D7156604DA1C}" type="datetime1">
              <a:rPr lang="en-US" smtClean="0">
                <a:solidFill>
                  <a:prstClr val="black">
                    <a:tint val="75000"/>
                  </a:prstClr>
                </a:solidFill>
              </a:rPr>
              <a:pPr>
                <a:defRPr/>
              </a:pPr>
              <a:t>7/24/2023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E69ADF-D8AB-45A7-879B-E87443048D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57026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306466A-8226-46D3-B017-CD49F8CC71F2}" type="datetime1">
              <a:rPr lang="en-US" smtClean="0">
                <a:solidFill>
                  <a:prstClr val="black">
                    <a:tint val="75000"/>
                  </a:prstClr>
                </a:solidFill>
              </a:rPr>
              <a:pPr>
                <a:defRPr/>
              </a:pPr>
              <a:t>7/24/2023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1E6847-502C-40B0-AEC5-51C5D6522C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7620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762000"/>
          </a:xfrm>
        </p:spPr>
        <p:txBody>
          <a:bodyPr/>
          <a:lstStyle>
            <a:lvl1pPr>
              <a:defRPr b="1" i="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8EFAD54-2F1A-420D-A886-BAD40F4F0D37}" type="datetime1">
              <a:rPr lang="en-US" smtClean="0">
                <a:solidFill>
                  <a:prstClr val="black">
                    <a:tint val="75000"/>
                  </a:prstClr>
                </a:solidFill>
              </a:rPr>
              <a:pPr>
                <a:defRPr/>
              </a:pPr>
              <a:t>7/24/2023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93856D-7C13-4A2B-AD6B-9CEB7748525A}" type="slidenum">
              <a:rPr lang="en-US">
                <a:solidFill>
                  <a:prstClr val="black">
                    <a:tint val="75000"/>
                  </a:prstClr>
                </a:solidFill>
              </a:rPr>
              <a:pPr>
                <a:defRPr/>
              </a:pPr>
              <a:t>‹#›</a:t>
            </a:fld>
            <a:endParaRPr lang="en-US">
              <a:solidFill>
                <a:prstClr val="black">
                  <a:tint val="75000"/>
                </a:prstClr>
              </a:solidFill>
            </a:endParaRPr>
          </a:p>
        </p:txBody>
      </p:sp>
      <p:pic>
        <p:nvPicPr>
          <p:cNvPr id="10" name="Picture 7" descr="triangle_framework_2_1_06"/>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286750" y="57150"/>
            <a:ext cx="723900" cy="586865"/>
          </a:xfrm>
          <a:prstGeom prst="rect">
            <a:avLst/>
          </a:prstGeom>
          <a:noFill/>
        </p:spPr>
      </p:pic>
    </p:spTree>
    <p:extLst>
      <p:ext uri="{BB962C8B-B14F-4D97-AF65-F5344CB8AC3E}">
        <p14:creationId xmlns:p14="http://schemas.microsoft.com/office/powerpoint/2010/main" val="1215711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b="1" i="0">
                <a:latin typeface="Arial" charset="0"/>
                <a:ea typeface="Arial" charset="0"/>
                <a:cs typeface="Arial"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ACEE52F4-941C-4769-A19F-995F5763DD34}" type="datetime1">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a:p>
        </p:txBody>
      </p:sp>
    </p:spTree>
    <p:extLst>
      <p:ext uri="{BB962C8B-B14F-4D97-AF65-F5344CB8AC3E}">
        <p14:creationId xmlns:p14="http://schemas.microsoft.com/office/powerpoint/2010/main" val="1395784685"/>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762000"/>
          </a:xfrm>
        </p:spPr>
        <p:txBody>
          <a:bodyPr/>
          <a:lstStyle>
            <a:lvl1pPr>
              <a:defRPr b="1" i="0" baseline="0">
                <a:solidFill>
                  <a:schemeClr val="bg1"/>
                </a:solidFill>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C6F71BD6-4E81-44C1-8845-1CE8BB61D24A}" type="datetime1">
              <a:rPr lang="en-US" smtClean="0">
                <a:solidFill>
                  <a:prstClr val="black">
                    <a:tint val="75000"/>
                  </a:prstClr>
                </a:solidFill>
              </a:rPr>
              <a:pPr>
                <a:defRPr/>
              </a:pPr>
              <a:t>7/24/2023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93CD94-51DC-4798-99CB-354FC273B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4038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5BF15B-B7F0-44CE-AA04-FD075932D95E}" type="datetime1">
              <a:rPr lang="en-US" smtClean="0">
                <a:solidFill>
                  <a:prstClr val="black">
                    <a:tint val="75000"/>
                  </a:prstClr>
                </a:solidFill>
              </a:rPr>
              <a:pPr>
                <a:defRPr/>
              </a:pPr>
              <a:t>7/24/2023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DD4767A-6FB7-4580-8CF2-F3ED4AF2A6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6264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B7C47B6-5A21-41E6-827D-2BE60CE44DE1}" type="datetime1">
              <a:rPr lang="en-US" smtClean="0">
                <a:solidFill>
                  <a:prstClr val="black">
                    <a:tint val="75000"/>
                  </a:prstClr>
                </a:solidFill>
              </a:rPr>
              <a:pPr>
                <a:defRPr/>
              </a:pPr>
              <a:t>7/24/2023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99FDD0-CA4C-48CF-A0BA-FBE2ABCB0F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19007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7ACE49-8DAC-43B8-B9BB-2CF46F6F500D}" type="datetime1">
              <a:rPr lang="en-US" smtClean="0">
                <a:solidFill>
                  <a:prstClr val="black">
                    <a:tint val="75000"/>
                  </a:prstClr>
                </a:solidFill>
              </a:rPr>
              <a:pPr>
                <a:defRPr/>
              </a:pPr>
              <a:t>7/24/2023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3EB6A23-CE11-47D4-BCD6-6CDA41F3D6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32053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99F2FB-BC4D-4841-A23F-6764778BFBF9}" type="datetime1">
              <a:rPr lang="en-US" smtClean="0">
                <a:solidFill>
                  <a:prstClr val="black">
                    <a:tint val="75000"/>
                  </a:prstClr>
                </a:solidFill>
              </a:rPr>
              <a:pPr>
                <a:defRPr/>
              </a:pPr>
              <a:t>7/24/2023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C71216-2D5C-49C3-9971-11404439D9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2658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D0F962-F0C8-4EAC-BF87-09773D0804FB}" type="datetime1">
              <a:rPr lang="en-US" smtClean="0">
                <a:solidFill>
                  <a:prstClr val="black">
                    <a:tint val="75000"/>
                  </a:prstClr>
                </a:solidFill>
              </a:rPr>
              <a:pPr>
                <a:defRPr/>
              </a:pPr>
              <a:t>7/24/2023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ADB67E-E278-4E59-9B88-6D8268AF8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81226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10" descr="Slide_title2_02"/>
          <p:cNvPicPr>
            <a:picLocks noChangeAspect="1" noChangeArrowheads="1"/>
          </p:cNvPicPr>
          <p:nvPr/>
        </p:nvPicPr>
        <p:blipFill>
          <a:blip r:embed="rId2"/>
          <a:srcRect/>
          <a:stretch>
            <a:fillRect/>
          </a:stretch>
        </p:blipFill>
        <p:spPr bwMode="auto">
          <a:xfrm>
            <a:off x="2232025" y="0"/>
            <a:ext cx="6911975" cy="790575"/>
          </a:xfrm>
          <a:prstGeom prst="rect">
            <a:avLst/>
          </a:prstGeom>
          <a:noFill/>
          <a:ln w="9525">
            <a:noFill/>
            <a:miter lim="800000"/>
            <a:headEnd/>
            <a:tailEnd/>
          </a:ln>
        </p:spPr>
      </p:pic>
      <p:pic>
        <p:nvPicPr>
          <p:cNvPr id="4" name="Picture 11" descr="Slide_title2_01"/>
          <p:cNvPicPr>
            <a:picLocks noChangeAspect="1" noChangeArrowheads="1"/>
          </p:cNvPicPr>
          <p:nvPr/>
        </p:nvPicPr>
        <p:blipFill>
          <a:blip r:embed="rId3"/>
          <a:srcRect/>
          <a:stretch>
            <a:fillRect/>
          </a:stretch>
        </p:blipFill>
        <p:spPr bwMode="auto">
          <a:xfrm>
            <a:off x="0" y="-7938"/>
            <a:ext cx="2286000" cy="3605213"/>
          </a:xfrm>
          <a:prstGeom prst="rect">
            <a:avLst/>
          </a:prstGeom>
          <a:noFill/>
          <a:ln w="9525">
            <a:noFill/>
            <a:miter lim="800000"/>
            <a:headEnd/>
            <a:tailEnd/>
          </a:ln>
        </p:spPr>
      </p:pic>
      <p:pic>
        <p:nvPicPr>
          <p:cNvPr id="5" name="Picture 12" descr="Slide_title2_04"/>
          <p:cNvPicPr>
            <a:picLocks noChangeAspect="1" noChangeArrowheads="1"/>
          </p:cNvPicPr>
          <p:nvPr/>
        </p:nvPicPr>
        <p:blipFill>
          <a:blip r:embed="rId4"/>
          <a:srcRect/>
          <a:stretch>
            <a:fillRect/>
          </a:stretch>
        </p:blipFill>
        <p:spPr bwMode="auto">
          <a:xfrm>
            <a:off x="0" y="3597275"/>
            <a:ext cx="2278063" cy="2397125"/>
          </a:xfrm>
          <a:prstGeom prst="rect">
            <a:avLst/>
          </a:prstGeom>
          <a:noFill/>
          <a:ln w="9525">
            <a:noFill/>
            <a:miter lim="800000"/>
            <a:headEnd/>
            <a:tailEnd/>
          </a:ln>
        </p:spPr>
      </p:pic>
      <p:pic>
        <p:nvPicPr>
          <p:cNvPr id="6" name="Picture 13" descr="Slide_title2_07"/>
          <p:cNvPicPr>
            <a:picLocks noChangeAspect="1" noChangeArrowheads="1"/>
          </p:cNvPicPr>
          <p:nvPr/>
        </p:nvPicPr>
        <p:blipFill>
          <a:blip r:embed="rId5"/>
          <a:srcRect/>
          <a:stretch>
            <a:fillRect/>
          </a:stretch>
        </p:blipFill>
        <p:spPr bwMode="auto">
          <a:xfrm>
            <a:off x="0" y="5948363"/>
            <a:ext cx="4835525" cy="906462"/>
          </a:xfrm>
          <a:prstGeom prst="rect">
            <a:avLst/>
          </a:prstGeom>
          <a:noFill/>
          <a:ln w="9525">
            <a:noFill/>
            <a:miter lim="800000"/>
            <a:headEnd/>
            <a:tailEnd/>
          </a:ln>
        </p:spPr>
      </p:pic>
      <p:pic>
        <p:nvPicPr>
          <p:cNvPr id="7" name="Picture 14" descr="Slide_title2_05"/>
          <p:cNvPicPr>
            <a:picLocks noChangeAspect="1" noChangeArrowheads="1"/>
          </p:cNvPicPr>
          <p:nvPr/>
        </p:nvPicPr>
        <p:blipFill>
          <a:blip r:embed="rId6"/>
          <a:srcRect/>
          <a:stretch>
            <a:fillRect/>
          </a:stretch>
        </p:blipFill>
        <p:spPr bwMode="auto">
          <a:xfrm>
            <a:off x="2257425" y="3475038"/>
            <a:ext cx="1155700" cy="2474912"/>
          </a:xfrm>
          <a:prstGeom prst="rect">
            <a:avLst/>
          </a:prstGeom>
          <a:noFill/>
          <a:ln w="9525">
            <a:noFill/>
            <a:miter lim="800000"/>
            <a:headEnd/>
            <a:tailEnd/>
          </a:ln>
        </p:spPr>
      </p:pic>
      <p:sp>
        <p:nvSpPr>
          <p:cNvPr id="10247" name="Rectangle 7"/>
          <p:cNvSpPr>
            <a:spLocks noGrp="1" noChangeArrowheads="1"/>
          </p:cNvSpPr>
          <p:nvPr>
            <p:ph type="ctrTitle"/>
          </p:nvPr>
        </p:nvSpPr>
        <p:spPr>
          <a:xfrm>
            <a:off x="3211513" y="3832225"/>
            <a:ext cx="5276850" cy="1131888"/>
          </a:xfrm>
        </p:spPr>
        <p:txBody>
          <a:bodyPr tIns="45720" bIns="45720" anchorCtr="0"/>
          <a:lstStyle>
            <a:lvl1pPr>
              <a:defRPr sz="3400"/>
            </a:lvl1pPr>
          </a:lstStyle>
          <a:p>
            <a:r>
              <a:rPr lang="en-US"/>
              <a:t>Click to edit Master title style</a:t>
            </a:r>
          </a:p>
        </p:txBody>
      </p:sp>
    </p:spTree>
    <p:extLst>
      <p:ext uri="{BB962C8B-B14F-4D97-AF65-F5344CB8AC3E}">
        <p14:creationId xmlns:p14="http://schemas.microsoft.com/office/powerpoint/2010/main" val="3291036417"/>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81063" y="876300"/>
            <a:ext cx="7739062" cy="914400"/>
          </a:xfrm>
        </p:spPr>
        <p:txBody>
          <a:bodyPr/>
          <a:lstStyle/>
          <a:p>
            <a:r>
              <a:rPr lang="en-US"/>
              <a:t>Click to edit Master title style</a:t>
            </a:r>
          </a:p>
        </p:txBody>
      </p:sp>
      <p:sp>
        <p:nvSpPr>
          <p:cNvPr id="3" name="Text Placeholder 2"/>
          <p:cNvSpPr>
            <a:spLocks noGrp="1"/>
          </p:cNvSpPr>
          <p:nvPr>
            <p:ph type="body" sz="half" idx="1"/>
          </p:nvPr>
        </p:nvSpPr>
        <p:spPr>
          <a:xfrm>
            <a:off x="914400" y="2020888"/>
            <a:ext cx="381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2020888"/>
            <a:ext cx="3810000" cy="169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868738"/>
            <a:ext cx="3810000" cy="169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sldNum" sz="quarter" idx="10"/>
          </p:nvPr>
        </p:nvSpPr>
        <p:spPr>
          <a:ln/>
        </p:spPr>
        <p:txBody>
          <a:bodyPr/>
          <a:lstStyle>
            <a:lvl1pPr>
              <a:defRPr/>
            </a:lvl1pPr>
          </a:lstStyle>
          <a:p>
            <a:pPr>
              <a:defRPr/>
            </a:pPr>
            <a:r>
              <a:rPr lang="en-US">
                <a:solidFill>
                  <a:prstClr val="black">
                    <a:tint val="75000"/>
                  </a:prstClr>
                </a:solidFill>
              </a:rPr>
              <a:t> </a:t>
            </a:r>
            <a:fld id="{A62322ED-247B-440E-8C06-8AC1E1D7B6C5}" type="slidenum">
              <a:rPr lang="en-US">
                <a:solidFill>
                  <a:prstClr val="black">
                    <a:tint val="75000"/>
                  </a:prstClr>
                </a:solidFill>
              </a:rPr>
              <a:pPr>
                <a:defRPr/>
              </a:pPr>
              <a:t>‹#›</a:t>
            </a:fld>
            <a:r>
              <a:rPr lang="en-US">
                <a:solidFill>
                  <a:prstClr val="black">
                    <a:tint val="75000"/>
                  </a:prstClr>
                </a:solidFill>
              </a:rPr>
              <a:t>  </a:t>
            </a:r>
          </a:p>
        </p:txBody>
      </p:sp>
    </p:spTree>
    <p:extLst>
      <p:ext uri="{BB962C8B-B14F-4D97-AF65-F5344CB8AC3E}">
        <p14:creationId xmlns:p14="http://schemas.microsoft.com/office/powerpoint/2010/main" val="21441760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1063" y="876300"/>
            <a:ext cx="7739062" cy="914400"/>
          </a:xfrm>
        </p:spPr>
        <p:txBody>
          <a:bodyPr/>
          <a:lstStyle/>
          <a:p>
            <a:r>
              <a:rPr lang="en-US"/>
              <a:t>Click to edit Master title style</a:t>
            </a:r>
          </a:p>
        </p:txBody>
      </p:sp>
      <p:sp>
        <p:nvSpPr>
          <p:cNvPr id="3" name="Text Placeholder 2"/>
          <p:cNvSpPr>
            <a:spLocks noGrp="1"/>
          </p:cNvSpPr>
          <p:nvPr>
            <p:ph type="body" sz="half" idx="1"/>
          </p:nvPr>
        </p:nvSpPr>
        <p:spPr>
          <a:xfrm>
            <a:off x="914400" y="2020888"/>
            <a:ext cx="381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2020888"/>
            <a:ext cx="381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solidFill>
                  <a:prstClr val="black">
                    <a:tint val="75000"/>
                  </a:prstClr>
                </a:solidFill>
              </a:rPr>
              <a:t> </a:t>
            </a:r>
            <a:fld id="{DF3A9E1E-90AF-4101-BC21-3D1FA8369234}" type="slidenum">
              <a:rPr lang="en-US">
                <a:solidFill>
                  <a:prstClr val="black">
                    <a:tint val="75000"/>
                  </a:prstClr>
                </a:solidFill>
              </a:rPr>
              <a:pPr>
                <a:defRPr/>
              </a:pPr>
              <a:t>‹#›</a:t>
            </a:fld>
            <a:r>
              <a:rPr lang="en-US">
                <a:solidFill>
                  <a:prstClr val="black">
                    <a:tint val="75000"/>
                  </a:prstClr>
                </a:solidFill>
              </a:rPr>
              <a:t>  </a:t>
            </a:r>
          </a:p>
        </p:txBody>
      </p:sp>
    </p:spTree>
    <p:extLst>
      <p:ext uri="{BB962C8B-B14F-4D97-AF65-F5344CB8AC3E}">
        <p14:creationId xmlns:p14="http://schemas.microsoft.com/office/powerpoint/2010/main" val="2990833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4D0B0E4-948F-41E3-B30B-2EB7DC73F3C5}" type="datetime1">
              <a:rPr lang="en-US" smtClean="0">
                <a:solidFill>
                  <a:prstClr val="black">
                    <a:tint val="75000"/>
                  </a:prstClr>
                </a:solidFill>
              </a:rPr>
              <a:pPr>
                <a:defRPr/>
              </a:pPr>
              <a:t>7/24/2023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80E4EE-1658-40DC-99F7-C97A6C835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653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solidFill>
                  <a:schemeClr val="accent1">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Arial" charset="0"/>
                <a:ea typeface="Arial" charset="0"/>
                <a:cs typeface="Arial" charset="0"/>
              </a:defRPr>
            </a:lvl1pPr>
          </a:lstStyle>
          <a:p>
            <a:fld id="{F39DF2BD-B986-455B-85F0-7B1FF15F4E35}" type="datetime1">
              <a:rPr lang="en-US" smtClean="0"/>
              <a:t>7/24/2023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7D55589D-DAF6-F843-B664-1C9842A51021}" type="slidenum">
              <a:rPr lang="en-US" smtClean="0"/>
              <a:pPr/>
              <a:t>‹#›</a:t>
            </a:fld>
            <a:endParaRPr lang="en-US" dirty="0"/>
          </a:p>
        </p:txBody>
      </p:sp>
      <p:sp>
        <p:nvSpPr>
          <p:cNvPr id="7" name="Chart Placeholder 6"/>
          <p:cNvSpPr>
            <a:spLocks noGrp="1"/>
          </p:cNvSpPr>
          <p:nvPr>
            <p:ph type="chart" sz="quarter" idx="13"/>
          </p:nvPr>
        </p:nvSpPr>
        <p:spPr>
          <a:xfrm>
            <a:off x="628650" y="1845829"/>
            <a:ext cx="7886700" cy="2909051"/>
          </a:xfrm>
        </p:spPr>
        <p:txBody>
          <a:bodyPr/>
          <a:lstStyle/>
          <a:p>
            <a:r>
              <a:rPr lang="en-US" dirty="0"/>
              <a:t>Click icon to add chart</a:t>
            </a:r>
          </a:p>
        </p:txBody>
      </p:sp>
      <p:sp>
        <p:nvSpPr>
          <p:cNvPr id="8" name="Subtitle 2"/>
          <p:cNvSpPr>
            <a:spLocks noGrp="1"/>
          </p:cNvSpPr>
          <p:nvPr>
            <p:ph type="subTitle" idx="1"/>
          </p:nvPr>
        </p:nvSpPr>
        <p:spPr>
          <a:xfrm>
            <a:off x="628650" y="4846320"/>
            <a:ext cx="7886700" cy="1011264"/>
          </a:xfrm>
        </p:spPr>
        <p:txBody>
          <a:bodyPr numCol="3">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4885561"/>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2727"/>
            <a:ext cx="9144000" cy="762000"/>
          </a:xfrm>
          <a:solidFill>
            <a:srgbClr val="C00000"/>
          </a:solidFill>
        </p:spPr>
        <p:txBody>
          <a:bodyPr/>
          <a:lstStyle>
            <a:lvl1pPr>
              <a:defRPr b="1" i="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066800"/>
            <a:ext cx="8229600" cy="5059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a:defRPr/>
            </a:pPr>
            <a:fld id="{C87B9C1C-AD8B-4975-BE58-195584602854}" type="datetime1">
              <a:rPr lang="en-US">
                <a:solidFill>
                  <a:prstClr val="black">
                    <a:tint val="75000"/>
                  </a:prstClr>
                </a:solidFill>
              </a:rPr>
              <a:pPr>
                <a:defRPr/>
              </a:pPr>
              <a:t>7/24/2023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85EE7A9B-D220-4B11-9F69-1CAD26FD6A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70515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EDB7D5-0D6F-40BF-A42E-D7156604DA1C}" type="datetime1">
              <a:rPr lang="en-US" smtClean="0">
                <a:solidFill>
                  <a:prstClr val="black">
                    <a:tint val="75000"/>
                  </a:prstClr>
                </a:solidFill>
              </a:rPr>
              <a:pPr>
                <a:defRPr/>
              </a:pPr>
              <a:t>7/24/2023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E69ADF-D8AB-45A7-879B-E87443048D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6764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306466A-8226-46D3-B017-CD49F8CC71F2}" type="datetime1">
              <a:rPr lang="en-US" smtClean="0">
                <a:solidFill>
                  <a:prstClr val="black">
                    <a:tint val="75000"/>
                  </a:prstClr>
                </a:solidFill>
              </a:rPr>
              <a:pPr>
                <a:defRPr/>
              </a:pPr>
              <a:t>7/24/2023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B1E6847-502C-40B0-AEC5-51C5D6522C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2024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762000"/>
          </a:xfrm>
        </p:spPr>
        <p:txBody>
          <a:bodyPr/>
          <a:lstStyle>
            <a:lvl1pPr>
              <a:defRPr b="1" i="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8EFAD54-2F1A-420D-A886-BAD40F4F0D37}" type="datetime1">
              <a:rPr lang="en-US" smtClean="0">
                <a:solidFill>
                  <a:prstClr val="black">
                    <a:tint val="75000"/>
                  </a:prstClr>
                </a:solidFill>
              </a:rPr>
              <a:pPr>
                <a:defRPr/>
              </a:pPr>
              <a:t>7/24/2023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93856D-7C13-4A2B-AD6B-9CEB7748525A}" type="slidenum">
              <a:rPr lang="en-US">
                <a:solidFill>
                  <a:prstClr val="black">
                    <a:tint val="75000"/>
                  </a:prstClr>
                </a:solidFill>
              </a:rPr>
              <a:pPr>
                <a:defRPr/>
              </a:pPr>
              <a:t>‹#›</a:t>
            </a:fld>
            <a:endParaRPr lang="en-US">
              <a:solidFill>
                <a:prstClr val="black">
                  <a:tint val="75000"/>
                </a:prstClr>
              </a:solidFill>
            </a:endParaRPr>
          </a:p>
        </p:txBody>
      </p:sp>
      <p:pic>
        <p:nvPicPr>
          <p:cNvPr id="10" name="Picture 7" descr="triangle_framework_2_1_06"/>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8286750" y="57150"/>
            <a:ext cx="723900" cy="586865"/>
          </a:xfrm>
          <a:prstGeom prst="rect">
            <a:avLst/>
          </a:prstGeom>
          <a:noFill/>
        </p:spPr>
      </p:pic>
    </p:spTree>
    <p:extLst>
      <p:ext uri="{BB962C8B-B14F-4D97-AF65-F5344CB8AC3E}">
        <p14:creationId xmlns:p14="http://schemas.microsoft.com/office/powerpoint/2010/main" val="28392268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81800" cy="762000"/>
          </a:xfrm>
        </p:spPr>
        <p:txBody>
          <a:bodyPr/>
          <a:lstStyle>
            <a:lvl1pPr>
              <a:defRPr b="1" i="0" baseline="0">
                <a:solidFill>
                  <a:schemeClr val="bg1"/>
                </a:solidFill>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C6F71BD6-4E81-44C1-8845-1CE8BB61D24A}" type="datetime1">
              <a:rPr lang="en-US" smtClean="0">
                <a:solidFill>
                  <a:prstClr val="black">
                    <a:tint val="75000"/>
                  </a:prstClr>
                </a:solidFill>
              </a:rPr>
              <a:pPr>
                <a:defRPr/>
              </a:pPr>
              <a:t>7/24/2023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193CD94-51DC-4798-99CB-354FC273B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1795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85BF15B-B7F0-44CE-AA04-FD075932D95E}" type="datetime1">
              <a:rPr lang="en-US" smtClean="0">
                <a:solidFill>
                  <a:prstClr val="black">
                    <a:tint val="75000"/>
                  </a:prstClr>
                </a:solidFill>
              </a:rPr>
              <a:pPr>
                <a:defRPr/>
              </a:pPr>
              <a:t>7/24/2023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DD4767A-6FB7-4580-8CF2-F3ED4AF2A6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057231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B7C47B6-5A21-41E6-827D-2BE60CE44DE1}" type="datetime1">
              <a:rPr lang="en-US" smtClean="0">
                <a:solidFill>
                  <a:prstClr val="black">
                    <a:tint val="75000"/>
                  </a:prstClr>
                </a:solidFill>
              </a:rPr>
              <a:pPr>
                <a:defRPr/>
              </a:pPr>
              <a:t>7/24/2023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99FDD0-CA4C-48CF-A0BA-FBE2ABCB0F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0781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7ACE49-8DAC-43B8-B9BB-2CF46F6F500D}" type="datetime1">
              <a:rPr lang="en-US" smtClean="0">
                <a:solidFill>
                  <a:prstClr val="black">
                    <a:tint val="75000"/>
                  </a:prstClr>
                </a:solidFill>
              </a:rPr>
              <a:pPr>
                <a:defRPr/>
              </a:pPr>
              <a:t>7/24/2023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3EB6A23-CE11-47D4-BCD6-6CDA41F3D6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82384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99F2FB-BC4D-4841-A23F-6764778BFBF9}" type="datetime1">
              <a:rPr lang="en-US" smtClean="0">
                <a:solidFill>
                  <a:prstClr val="black">
                    <a:tint val="75000"/>
                  </a:prstClr>
                </a:solidFill>
              </a:rPr>
              <a:pPr>
                <a:defRPr/>
              </a:pPr>
              <a:t>7/24/2023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C71216-2D5C-49C3-9971-11404439D9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0552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D0F962-F0C8-4EAC-BF87-09773D0804FB}" type="datetime1">
              <a:rPr lang="en-US" smtClean="0">
                <a:solidFill>
                  <a:prstClr val="black">
                    <a:tint val="75000"/>
                  </a:prstClr>
                </a:solidFill>
              </a:rPr>
              <a:pPr>
                <a:defRPr/>
              </a:pPr>
              <a:t>7/24/2023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ADB67E-E278-4E59-9B88-6D8268AF8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546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029200" cy="1325563"/>
          </a:xfrm>
          <a:prstGeom prst="rect">
            <a:avLst/>
          </a:prstGeom>
        </p:spPr>
        <p:txBody>
          <a:bodyPr/>
          <a:lstStyle>
            <a:lvl1pPr>
              <a:defRPr>
                <a:solidFill>
                  <a:schemeClr val="accent1">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A597458-1800-4688-BA2A-E53237FC4069}" type="datetime1">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926301" y="6334358"/>
            <a:ext cx="2057400" cy="365125"/>
          </a:xfrm>
        </p:spPr>
        <p:txBody>
          <a:bodyPr/>
          <a:lstStyle/>
          <a:p>
            <a:fld id="{7D55589D-DAF6-F843-B664-1C9842A51021}" type="slidenum">
              <a:rPr lang="en-US" smtClean="0"/>
              <a:t>‹#›</a:t>
            </a:fld>
            <a:endParaRPr lang="en-US"/>
          </a:p>
        </p:txBody>
      </p:sp>
      <p:cxnSp>
        <p:nvCxnSpPr>
          <p:cNvPr id="7" name="Straight Connector 6"/>
          <p:cNvCxnSpPr/>
          <p:nvPr userDrawn="1"/>
        </p:nvCxnSpPr>
        <p:spPr>
          <a:xfrm>
            <a:off x="5657850" y="365126"/>
            <a:ext cx="0" cy="13255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8650" y="1690689"/>
            <a:ext cx="80914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982046" y="491737"/>
            <a:ext cx="2738005" cy="1072342"/>
          </a:xfrm>
          <a:prstGeom prst="rect">
            <a:avLst/>
          </a:prstGeom>
          <a:noFill/>
        </p:spPr>
        <p:txBody>
          <a:bodyPr wrap="square" rtlCol="0">
            <a:normAutofit/>
          </a:bodyPr>
          <a:lstStyle/>
          <a:p>
            <a:endParaRPr lang="en-US" sz="1200" dirty="0">
              <a:solidFill>
                <a:schemeClr val="tx1">
                  <a:lumMod val="50000"/>
                  <a:lumOff val="50000"/>
                </a:schemeClr>
              </a:solidFill>
            </a:endParaRPr>
          </a:p>
        </p:txBody>
      </p:sp>
    </p:spTree>
    <p:extLst>
      <p:ext uri="{BB962C8B-B14F-4D97-AF65-F5344CB8AC3E}">
        <p14:creationId xmlns:p14="http://schemas.microsoft.com/office/powerpoint/2010/main" val="855081518"/>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3" name="Picture 10" descr="Slide_title2_02"/>
          <p:cNvPicPr>
            <a:picLocks noChangeAspect="1" noChangeArrowheads="1"/>
          </p:cNvPicPr>
          <p:nvPr/>
        </p:nvPicPr>
        <p:blipFill>
          <a:blip r:embed="rId2"/>
          <a:srcRect/>
          <a:stretch>
            <a:fillRect/>
          </a:stretch>
        </p:blipFill>
        <p:spPr bwMode="auto">
          <a:xfrm>
            <a:off x="2232025" y="0"/>
            <a:ext cx="6911975" cy="790575"/>
          </a:xfrm>
          <a:prstGeom prst="rect">
            <a:avLst/>
          </a:prstGeom>
          <a:noFill/>
          <a:ln w="9525">
            <a:noFill/>
            <a:miter lim="800000"/>
            <a:headEnd/>
            <a:tailEnd/>
          </a:ln>
        </p:spPr>
      </p:pic>
      <p:pic>
        <p:nvPicPr>
          <p:cNvPr id="4" name="Picture 11" descr="Slide_title2_01"/>
          <p:cNvPicPr>
            <a:picLocks noChangeAspect="1" noChangeArrowheads="1"/>
          </p:cNvPicPr>
          <p:nvPr/>
        </p:nvPicPr>
        <p:blipFill>
          <a:blip r:embed="rId3"/>
          <a:srcRect/>
          <a:stretch>
            <a:fillRect/>
          </a:stretch>
        </p:blipFill>
        <p:spPr bwMode="auto">
          <a:xfrm>
            <a:off x="0" y="-7938"/>
            <a:ext cx="2286000" cy="3605213"/>
          </a:xfrm>
          <a:prstGeom prst="rect">
            <a:avLst/>
          </a:prstGeom>
          <a:noFill/>
          <a:ln w="9525">
            <a:noFill/>
            <a:miter lim="800000"/>
            <a:headEnd/>
            <a:tailEnd/>
          </a:ln>
        </p:spPr>
      </p:pic>
      <p:pic>
        <p:nvPicPr>
          <p:cNvPr id="5" name="Picture 12" descr="Slide_title2_04"/>
          <p:cNvPicPr>
            <a:picLocks noChangeAspect="1" noChangeArrowheads="1"/>
          </p:cNvPicPr>
          <p:nvPr/>
        </p:nvPicPr>
        <p:blipFill>
          <a:blip r:embed="rId4"/>
          <a:srcRect/>
          <a:stretch>
            <a:fillRect/>
          </a:stretch>
        </p:blipFill>
        <p:spPr bwMode="auto">
          <a:xfrm>
            <a:off x="0" y="3597275"/>
            <a:ext cx="2278063" cy="2397125"/>
          </a:xfrm>
          <a:prstGeom prst="rect">
            <a:avLst/>
          </a:prstGeom>
          <a:noFill/>
          <a:ln w="9525">
            <a:noFill/>
            <a:miter lim="800000"/>
            <a:headEnd/>
            <a:tailEnd/>
          </a:ln>
        </p:spPr>
      </p:pic>
      <p:pic>
        <p:nvPicPr>
          <p:cNvPr id="6" name="Picture 13" descr="Slide_title2_07"/>
          <p:cNvPicPr>
            <a:picLocks noChangeAspect="1" noChangeArrowheads="1"/>
          </p:cNvPicPr>
          <p:nvPr/>
        </p:nvPicPr>
        <p:blipFill>
          <a:blip r:embed="rId5"/>
          <a:srcRect/>
          <a:stretch>
            <a:fillRect/>
          </a:stretch>
        </p:blipFill>
        <p:spPr bwMode="auto">
          <a:xfrm>
            <a:off x="0" y="5948363"/>
            <a:ext cx="4835525" cy="906462"/>
          </a:xfrm>
          <a:prstGeom prst="rect">
            <a:avLst/>
          </a:prstGeom>
          <a:noFill/>
          <a:ln w="9525">
            <a:noFill/>
            <a:miter lim="800000"/>
            <a:headEnd/>
            <a:tailEnd/>
          </a:ln>
        </p:spPr>
      </p:pic>
      <p:pic>
        <p:nvPicPr>
          <p:cNvPr id="7" name="Picture 14" descr="Slide_title2_05"/>
          <p:cNvPicPr>
            <a:picLocks noChangeAspect="1" noChangeArrowheads="1"/>
          </p:cNvPicPr>
          <p:nvPr/>
        </p:nvPicPr>
        <p:blipFill>
          <a:blip r:embed="rId6"/>
          <a:srcRect/>
          <a:stretch>
            <a:fillRect/>
          </a:stretch>
        </p:blipFill>
        <p:spPr bwMode="auto">
          <a:xfrm>
            <a:off x="2257425" y="3475038"/>
            <a:ext cx="1155700" cy="2474912"/>
          </a:xfrm>
          <a:prstGeom prst="rect">
            <a:avLst/>
          </a:prstGeom>
          <a:noFill/>
          <a:ln w="9525">
            <a:noFill/>
            <a:miter lim="800000"/>
            <a:headEnd/>
            <a:tailEnd/>
          </a:ln>
        </p:spPr>
      </p:pic>
      <p:sp>
        <p:nvSpPr>
          <p:cNvPr id="10247" name="Rectangle 7"/>
          <p:cNvSpPr>
            <a:spLocks noGrp="1" noChangeArrowheads="1"/>
          </p:cNvSpPr>
          <p:nvPr>
            <p:ph type="ctrTitle"/>
          </p:nvPr>
        </p:nvSpPr>
        <p:spPr>
          <a:xfrm>
            <a:off x="3211513" y="3832225"/>
            <a:ext cx="5276850" cy="1131888"/>
          </a:xfrm>
        </p:spPr>
        <p:txBody>
          <a:bodyPr tIns="45720" bIns="45720" anchorCtr="0"/>
          <a:lstStyle>
            <a:lvl1pPr>
              <a:defRPr sz="3400"/>
            </a:lvl1pPr>
          </a:lstStyle>
          <a:p>
            <a:r>
              <a:rPr lang="en-US"/>
              <a:t>Click to edit Master title style</a:t>
            </a:r>
          </a:p>
        </p:txBody>
      </p:sp>
    </p:spTree>
    <p:extLst>
      <p:ext uri="{BB962C8B-B14F-4D97-AF65-F5344CB8AC3E}">
        <p14:creationId xmlns:p14="http://schemas.microsoft.com/office/powerpoint/2010/main" val="306848093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81063" y="876300"/>
            <a:ext cx="7739062" cy="914400"/>
          </a:xfrm>
        </p:spPr>
        <p:txBody>
          <a:bodyPr/>
          <a:lstStyle/>
          <a:p>
            <a:r>
              <a:rPr lang="en-US"/>
              <a:t>Click to edit Master title style</a:t>
            </a:r>
          </a:p>
        </p:txBody>
      </p:sp>
      <p:sp>
        <p:nvSpPr>
          <p:cNvPr id="3" name="Text Placeholder 2"/>
          <p:cNvSpPr>
            <a:spLocks noGrp="1"/>
          </p:cNvSpPr>
          <p:nvPr>
            <p:ph type="body" sz="half" idx="1"/>
          </p:nvPr>
        </p:nvSpPr>
        <p:spPr>
          <a:xfrm>
            <a:off x="914400" y="2020888"/>
            <a:ext cx="381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2020888"/>
            <a:ext cx="3810000" cy="169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868738"/>
            <a:ext cx="3810000" cy="169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sldNum" sz="quarter" idx="10"/>
          </p:nvPr>
        </p:nvSpPr>
        <p:spPr>
          <a:ln/>
        </p:spPr>
        <p:txBody>
          <a:bodyPr/>
          <a:lstStyle>
            <a:lvl1pPr>
              <a:defRPr/>
            </a:lvl1pPr>
          </a:lstStyle>
          <a:p>
            <a:pPr>
              <a:defRPr/>
            </a:pPr>
            <a:r>
              <a:rPr lang="en-US">
                <a:solidFill>
                  <a:prstClr val="black">
                    <a:tint val="75000"/>
                  </a:prstClr>
                </a:solidFill>
              </a:rPr>
              <a:t> </a:t>
            </a:r>
            <a:fld id="{A62322ED-247B-440E-8C06-8AC1E1D7B6C5}" type="slidenum">
              <a:rPr lang="en-US">
                <a:solidFill>
                  <a:prstClr val="black">
                    <a:tint val="75000"/>
                  </a:prstClr>
                </a:solidFill>
              </a:rPr>
              <a:pPr>
                <a:defRPr/>
              </a:pPr>
              <a:t>‹#›</a:t>
            </a:fld>
            <a:r>
              <a:rPr lang="en-US">
                <a:solidFill>
                  <a:prstClr val="black">
                    <a:tint val="75000"/>
                  </a:prstClr>
                </a:solidFill>
              </a:rPr>
              <a:t>  </a:t>
            </a:r>
          </a:p>
        </p:txBody>
      </p:sp>
    </p:spTree>
    <p:extLst>
      <p:ext uri="{BB962C8B-B14F-4D97-AF65-F5344CB8AC3E}">
        <p14:creationId xmlns:p14="http://schemas.microsoft.com/office/powerpoint/2010/main" val="213055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1063" y="876300"/>
            <a:ext cx="7739062" cy="914400"/>
          </a:xfrm>
        </p:spPr>
        <p:txBody>
          <a:bodyPr/>
          <a:lstStyle/>
          <a:p>
            <a:r>
              <a:rPr lang="en-US"/>
              <a:t>Click to edit Master title style</a:t>
            </a:r>
          </a:p>
        </p:txBody>
      </p:sp>
      <p:sp>
        <p:nvSpPr>
          <p:cNvPr id="3" name="Text Placeholder 2"/>
          <p:cNvSpPr>
            <a:spLocks noGrp="1"/>
          </p:cNvSpPr>
          <p:nvPr>
            <p:ph type="body" sz="half" idx="1"/>
          </p:nvPr>
        </p:nvSpPr>
        <p:spPr>
          <a:xfrm>
            <a:off x="914400" y="2020888"/>
            <a:ext cx="381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2020888"/>
            <a:ext cx="3810000" cy="3543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solidFill>
                  <a:prstClr val="black">
                    <a:tint val="75000"/>
                  </a:prstClr>
                </a:solidFill>
              </a:rPr>
              <a:t> </a:t>
            </a:r>
            <a:fld id="{DF3A9E1E-90AF-4101-BC21-3D1FA8369234}" type="slidenum">
              <a:rPr lang="en-US">
                <a:solidFill>
                  <a:prstClr val="black">
                    <a:tint val="75000"/>
                  </a:prstClr>
                </a:solidFill>
              </a:rPr>
              <a:pPr>
                <a:defRPr/>
              </a:pPr>
              <a:t>‹#›</a:t>
            </a:fld>
            <a:r>
              <a:rPr lang="en-US">
                <a:solidFill>
                  <a:prstClr val="black">
                    <a:tint val="75000"/>
                  </a:prstClr>
                </a:solidFill>
              </a:rPr>
              <a:t>  </a:t>
            </a:r>
          </a:p>
        </p:txBody>
      </p:sp>
    </p:spTree>
    <p:extLst>
      <p:ext uri="{BB962C8B-B14F-4D97-AF65-F5344CB8AC3E}">
        <p14:creationId xmlns:p14="http://schemas.microsoft.com/office/powerpoint/2010/main" val="34957226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C1D05D-5D69-451B-9B61-8624538CF7EE}"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3579993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38744" cy="896113"/>
          </a:xfrm>
        </p:spPr>
        <p:txBody>
          <a:bodyPr/>
          <a:lstStyle>
            <a:lvl1pPr algn="ctr">
              <a:defRPr>
                <a:latin typeface="+mn-lt"/>
              </a:defRPr>
            </a:lvl1pPr>
          </a:lstStyle>
          <a:p>
            <a:r>
              <a:rPr lang="en-US" dirty="0"/>
              <a:t>Click to edit Master title style</a:t>
            </a:r>
          </a:p>
        </p:txBody>
      </p:sp>
      <p:sp>
        <p:nvSpPr>
          <p:cNvPr id="3" name="Content Placeholder 2"/>
          <p:cNvSpPr>
            <a:spLocks noGrp="1"/>
          </p:cNvSpPr>
          <p:nvPr>
            <p:ph idx="1"/>
          </p:nvPr>
        </p:nvSpPr>
        <p:spPr>
          <a:xfrm>
            <a:off x="457200" y="1335024"/>
            <a:ext cx="8238744" cy="4841939"/>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0BD011B-C9F9-4EEB-9480-D231FE717148}"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2577061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15647B-813C-4707-87D1-7FF6F8A770EE}" type="datetime1">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3699051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C918E7-72D4-4AC3-A72A-DECE9C3B10B6}" type="datetime1">
              <a:rPr lang="en-US" smtClean="0"/>
              <a:t>7/24/2023</a:t>
            </a:fld>
            <a:endParaRPr lang="en-US"/>
          </a:p>
        </p:txBody>
      </p:sp>
      <p:sp>
        <p:nvSpPr>
          <p:cNvPr id="6" name="Footer Placeholder 5"/>
          <p:cNvSpPr>
            <a:spLocks noGrp="1"/>
          </p:cNvSpPr>
          <p:nvPr>
            <p:ph type="ftr" sz="quarter" idx="11"/>
          </p:nvPr>
        </p:nvSpPr>
        <p:spPr>
          <a:xfrm>
            <a:off x="4041648" y="6356351"/>
            <a:ext cx="1197864" cy="365125"/>
          </a:xfrm>
        </p:spPr>
        <p:txBody>
          <a:bodyPr/>
          <a:lstStyle/>
          <a:p>
            <a:endParaRPr lang="en-US" dirty="0"/>
          </a:p>
        </p:txBody>
      </p:sp>
      <p:sp>
        <p:nvSpPr>
          <p:cNvPr id="7" name="Slide Number Placeholder 6"/>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2810722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A918DD-515A-4827-BA87-9EC5D72F035D}" type="datetime1">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13237177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3E70D4-3DA8-435F-86CB-62D17247158E}" type="datetime1">
              <a:rPr lang="en-US" smtClean="0"/>
              <a:t>7/24/2023</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2167918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CF566-6CB0-40A5-A75B-4CAB2552522A}" type="datetime1">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CA272-42B7-469A-AB90-443C1983F09E}" type="slidenum">
              <a:rPr lang="en-US" smtClean="0"/>
              <a:t>‹#›</a:t>
            </a:fld>
            <a:endParaRPr lang="en-US"/>
          </a:p>
        </p:txBody>
      </p:sp>
    </p:spTree>
    <p:extLst>
      <p:ext uri="{BB962C8B-B14F-4D97-AF65-F5344CB8AC3E}">
        <p14:creationId xmlns:p14="http://schemas.microsoft.com/office/powerpoint/2010/main" val="2741539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2.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0.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2.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1.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image" Target="../media/image1.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theme" Target="../theme/theme12.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5.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6.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9.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8.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1.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9.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04D9B-3EA2-4CCB-8705-A70E5A044D42}" type="datetime1">
              <a:rPr lang="en-US" smtClean="0"/>
              <a:t>7/24/2023</a:t>
            </a:fld>
            <a:endParaRPr lang="en-US"/>
          </a:p>
        </p:txBody>
      </p:sp>
      <p:sp>
        <p:nvSpPr>
          <p:cNvPr id="5" name="Footer Placeholder 4"/>
          <p:cNvSpPr>
            <a:spLocks noGrp="1"/>
          </p:cNvSpPr>
          <p:nvPr>
            <p:ph type="ftr" sz="quarter" idx="3"/>
          </p:nvPr>
        </p:nvSpPr>
        <p:spPr>
          <a:xfrm>
            <a:off x="3975042" y="6311900"/>
            <a:ext cx="1193915" cy="415003"/>
          </a:xfrm>
          <a:prstGeom prst="rect">
            <a:avLst/>
          </a:prstGeom>
          <a:blipFill>
            <a:blip r:embed="rId19"/>
            <a:stretch>
              <a:fillRect/>
            </a:stretch>
          </a:blipFill>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5589D-DAF6-F843-B664-1C9842A51021}" type="slidenum">
              <a:rPr lang="en-US" smtClean="0"/>
              <a:t>‹#›</a:t>
            </a:fld>
            <a:endParaRPr lang="en-US"/>
          </a:p>
        </p:txBody>
      </p:sp>
      <p:sp>
        <p:nvSpPr>
          <p:cNvPr id="7" name="Title Placeholder 6"/>
          <p:cNvSpPr>
            <a:spLocks noGrp="1"/>
          </p:cNvSpPr>
          <p:nvPr>
            <p:ph type="title"/>
          </p:nvPr>
        </p:nvSpPr>
        <p:spPr>
          <a:xfrm>
            <a:off x="628650" y="365125"/>
            <a:ext cx="50292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70094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3" r:id="rId4"/>
    <p:sldLayoutId id="2147483664" r:id="rId5"/>
    <p:sldLayoutId id="2147483665" r:id="rId6"/>
    <p:sldLayoutId id="2147483666" r:id="rId7"/>
    <p:sldLayoutId id="2147483675" r:id="rId8"/>
    <p:sldLayoutId id="2147483672" r:id="rId9"/>
    <p:sldLayoutId id="2147483667" r:id="rId10"/>
    <p:sldLayoutId id="2147483668" r:id="rId11"/>
    <p:sldLayoutId id="2147483674" r:id="rId12"/>
    <p:sldLayoutId id="2147483669" r:id="rId13"/>
    <p:sldLayoutId id="2147483670" r:id="rId14"/>
    <p:sldLayoutId id="2147483671" r:id="rId15"/>
    <p:sldLayoutId id="2147483676" r:id="rId16"/>
    <p:sldLayoutId id="2147483680" r:id="rId17"/>
  </p:sldLayoutIdLst>
  <p:transition spd="slow">
    <p:push dir="u"/>
  </p:transition>
  <p:hf hdr="0" ftr="0" dt="0"/>
  <p:txStyles>
    <p:titleStyle>
      <a:lvl1pPr algn="l" defTabSz="914400" rtl="0" eaLnBrk="1" latinLnBrk="0" hangingPunct="1">
        <a:lnSpc>
          <a:spcPct val="90000"/>
        </a:lnSpc>
        <a:spcBef>
          <a:spcPct val="0"/>
        </a:spcBef>
        <a:buNone/>
        <a:defRPr sz="4000" b="1" i="0" kern="0" cap="all" spc="-400" normalizeH="0" baseline="0">
          <a:solidFill>
            <a:schemeClr val="accent1">
              <a:lumMod val="7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80291" y="81195"/>
            <a:ext cx="8238835" cy="84844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80291" y="1080655"/>
            <a:ext cx="8238835" cy="517246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lgn="r"/>
            <a:fld id="{F7886C9C-DC18-4195-8FD5-A50AA931D419}" type="slidenum">
              <a:rPr lang="en-US" smtClean="0"/>
              <a:pPr algn="r"/>
              <a:t>‹#›</a:t>
            </a:fld>
            <a:endParaRPr lang="en-US" dirty="0"/>
          </a:p>
        </p:txBody>
      </p:sp>
      <p:pic>
        <p:nvPicPr>
          <p:cNvPr id="11" name="Picture 10">
            <a:extLst>
              <a:ext uri="{FF2B5EF4-FFF2-40B4-BE49-F238E27FC236}">
                <a16:creationId xmlns:a16="http://schemas.microsoft.com/office/drawing/2014/main" id="{6109139E-E354-4302-9355-CECEDB4614AE}"/>
              </a:ext>
            </a:extLst>
          </p:cNvPr>
          <p:cNvPicPr>
            <a:picLocks noChangeAspect="1"/>
          </p:cNvPicPr>
          <p:nvPr userDrawn="1"/>
        </p:nvPicPr>
        <p:blipFill>
          <a:blip r:embed="rId13"/>
          <a:stretch>
            <a:fillRect/>
          </a:stretch>
        </p:blipFill>
        <p:spPr>
          <a:xfrm>
            <a:off x="379992" y="6459786"/>
            <a:ext cx="1030313" cy="317019"/>
          </a:xfrm>
          <a:prstGeom prst="rect">
            <a:avLst/>
          </a:prstGeom>
        </p:spPr>
      </p:pic>
    </p:spTree>
    <p:extLst>
      <p:ext uri="{BB962C8B-B14F-4D97-AF65-F5344CB8AC3E}">
        <p14:creationId xmlns:p14="http://schemas.microsoft.com/office/powerpoint/2010/main" val="123845845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hdr="0" ftr="0" dt="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80291" y="81195"/>
            <a:ext cx="8238835" cy="84844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80291" y="1080655"/>
            <a:ext cx="8238835" cy="517246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lgn="r"/>
            <a:fld id="{F7886C9C-DC18-4195-8FD5-A50AA931D419}" type="slidenum">
              <a:rPr lang="en-US" smtClean="0"/>
              <a:pPr algn="r"/>
              <a:t>‹#›</a:t>
            </a:fld>
            <a:endParaRPr lang="en-US" dirty="0"/>
          </a:p>
        </p:txBody>
      </p:sp>
      <p:pic>
        <p:nvPicPr>
          <p:cNvPr id="11" name="Picture 10">
            <a:extLst>
              <a:ext uri="{FF2B5EF4-FFF2-40B4-BE49-F238E27FC236}">
                <a16:creationId xmlns:a16="http://schemas.microsoft.com/office/drawing/2014/main" id="{6109139E-E354-4302-9355-CECEDB4614AE}"/>
              </a:ext>
            </a:extLst>
          </p:cNvPr>
          <p:cNvPicPr>
            <a:picLocks noChangeAspect="1"/>
          </p:cNvPicPr>
          <p:nvPr userDrawn="1"/>
        </p:nvPicPr>
        <p:blipFill>
          <a:blip r:embed="rId13"/>
          <a:stretch>
            <a:fillRect/>
          </a:stretch>
        </p:blipFill>
        <p:spPr>
          <a:xfrm>
            <a:off x="379992" y="6459786"/>
            <a:ext cx="1030313" cy="317019"/>
          </a:xfrm>
          <a:prstGeom prst="rect">
            <a:avLst/>
          </a:prstGeom>
        </p:spPr>
      </p:pic>
    </p:spTree>
    <p:extLst>
      <p:ext uri="{BB962C8B-B14F-4D97-AF65-F5344CB8AC3E}">
        <p14:creationId xmlns:p14="http://schemas.microsoft.com/office/powerpoint/2010/main" val="127289318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hdr="0" ftr="0" dt="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848">
                <a:solidFill>
                  <a:schemeClr val="tx1">
                    <a:tint val="75000"/>
                  </a:schemeClr>
                </a:solidFill>
              </a:defRPr>
            </a:lvl1pPr>
          </a:lstStyle>
          <a:p>
            <a:fld id="{4DD04D9B-3EA2-4CCB-8705-A70E5A044D42}" type="datetime1">
              <a:rPr lang="en-US" smtClean="0"/>
              <a:t>7/24/2023</a:t>
            </a:fld>
            <a:endParaRPr lang="en-US"/>
          </a:p>
        </p:txBody>
      </p:sp>
      <p:sp>
        <p:nvSpPr>
          <p:cNvPr id="5" name="Footer Placeholder 4"/>
          <p:cNvSpPr>
            <a:spLocks noGrp="1"/>
          </p:cNvSpPr>
          <p:nvPr>
            <p:ph type="ftr" sz="quarter" idx="3"/>
          </p:nvPr>
        </p:nvSpPr>
        <p:spPr>
          <a:xfrm>
            <a:off x="3975043" y="6311904"/>
            <a:ext cx="1193915" cy="415003"/>
          </a:xfrm>
          <a:prstGeom prst="rect">
            <a:avLst/>
          </a:prstGeom>
          <a:blipFill>
            <a:blip r:embed="rId20"/>
            <a:stretch>
              <a:fillRect/>
            </a:stretch>
          </a:blipFill>
        </p:spPr>
        <p:txBody>
          <a:bodyPr vert="horz" lIns="91440" tIns="45720" rIns="91440" bIns="45720" rtlCol="0" anchor="ctr"/>
          <a:lstStyle>
            <a:lvl1pPr algn="ctr">
              <a:defRPr sz="84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848">
                <a:solidFill>
                  <a:schemeClr val="tx1">
                    <a:tint val="75000"/>
                  </a:schemeClr>
                </a:solidFill>
              </a:defRPr>
            </a:lvl1pPr>
          </a:lstStyle>
          <a:p>
            <a:fld id="{7D55589D-DAF6-F843-B664-1C9842A51021}" type="slidenum">
              <a:rPr lang="en-US" smtClean="0"/>
              <a:t>‹#›</a:t>
            </a:fld>
            <a:endParaRPr lang="en-US"/>
          </a:p>
        </p:txBody>
      </p:sp>
      <p:sp>
        <p:nvSpPr>
          <p:cNvPr id="7" name="Title Placeholder 6"/>
          <p:cNvSpPr>
            <a:spLocks noGrp="1"/>
          </p:cNvSpPr>
          <p:nvPr>
            <p:ph type="title"/>
          </p:nvPr>
        </p:nvSpPr>
        <p:spPr>
          <a:xfrm>
            <a:off x="628650" y="365129"/>
            <a:ext cx="50292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9424642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Lst>
  <p:transition spd="slow">
    <p:push dir="u"/>
  </p:transition>
  <p:hf hdr="0" ftr="0" dt="0"/>
  <p:txStyles>
    <p:titleStyle>
      <a:lvl1pPr algn="l" defTabSz="646094" rtl="0" eaLnBrk="1" latinLnBrk="0" hangingPunct="1">
        <a:lnSpc>
          <a:spcPct val="90000"/>
        </a:lnSpc>
        <a:spcBef>
          <a:spcPct val="0"/>
        </a:spcBef>
        <a:buNone/>
        <a:defRPr sz="2826" b="1" i="0" kern="0" cap="all" spc="-282" normalizeH="0" baseline="0">
          <a:solidFill>
            <a:schemeClr val="accent1">
              <a:lumMod val="75000"/>
            </a:schemeClr>
          </a:solidFill>
          <a:latin typeface="Arial" charset="0"/>
          <a:ea typeface="Arial" charset="0"/>
          <a:cs typeface="Arial" charset="0"/>
        </a:defRPr>
      </a:lvl1pPr>
    </p:titleStyle>
    <p:bodyStyle>
      <a:lvl1pPr marL="161523" indent="-161523" algn="l" defTabSz="646094" rtl="0" eaLnBrk="1" latinLnBrk="0" hangingPunct="1">
        <a:lnSpc>
          <a:spcPct val="90000"/>
        </a:lnSpc>
        <a:spcBef>
          <a:spcPts val="707"/>
        </a:spcBef>
        <a:buFont typeface="Arial" panose="020B0604020202020204" pitchFamily="34" charset="0"/>
        <a:buChar char="•"/>
        <a:defRPr sz="1413" kern="1200">
          <a:solidFill>
            <a:schemeClr val="tx1"/>
          </a:solidFill>
          <a:latin typeface="Arial" charset="0"/>
          <a:ea typeface="Arial" charset="0"/>
          <a:cs typeface="Arial" charset="0"/>
        </a:defRPr>
      </a:lvl1pPr>
      <a:lvl2pPr marL="484571" indent="-161523" algn="l" defTabSz="646094" rtl="0" eaLnBrk="1" latinLnBrk="0" hangingPunct="1">
        <a:lnSpc>
          <a:spcPct val="90000"/>
        </a:lnSpc>
        <a:spcBef>
          <a:spcPts val="354"/>
        </a:spcBef>
        <a:buFont typeface="Arial" panose="020B0604020202020204" pitchFamily="34" charset="0"/>
        <a:buChar char="•"/>
        <a:defRPr sz="1272" kern="1200">
          <a:solidFill>
            <a:schemeClr val="tx1"/>
          </a:solidFill>
          <a:latin typeface="Arial" charset="0"/>
          <a:ea typeface="Arial" charset="0"/>
          <a:cs typeface="Arial" charset="0"/>
        </a:defRPr>
      </a:lvl2pPr>
      <a:lvl3pPr marL="807618" indent="-161523" algn="l" defTabSz="646094" rtl="0" eaLnBrk="1" latinLnBrk="0" hangingPunct="1">
        <a:lnSpc>
          <a:spcPct val="90000"/>
        </a:lnSpc>
        <a:spcBef>
          <a:spcPts val="354"/>
        </a:spcBef>
        <a:buFont typeface="Arial" panose="020B0604020202020204" pitchFamily="34" charset="0"/>
        <a:buChar char="•"/>
        <a:defRPr sz="1130" kern="1200">
          <a:solidFill>
            <a:schemeClr val="tx1"/>
          </a:solidFill>
          <a:latin typeface="Arial" charset="0"/>
          <a:ea typeface="Arial" charset="0"/>
          <a:cs typeface="Arial" charset="0"/>
        </a:defRPr>
      </a:lvl3pPr>
      <a:lvl4pPr marL="1130665" indent="-161523" algn="l" defTabSz="646094" rtl="0" eaLnBrk="1" latinLnBrk="0" hangingPunct="1">
        <a:lnSpc>
          <a:spcPct val="90000"/>
        </a:lnSpc>
        <a:spcBef>
          <a:spcPts val="354"/>
        </a:spcBef>
        <a:buFont typeface="Arial" panose="020B0604020202020204" pitchFamily="34" charset="0"/>
        <a:buChar char="•"/>
        <a:defRPr sz="1130" kern="1200">
          <a:solidFill>
            <a:schemeClr val="tx1"/>
          </a:solidFill>
          <a:latin typeface="Arial" charset="0"/>
          <a:ea typeface="Arial" charset="0"/>
          <a:cs typeface="Arial" charset="0"/>
        </a:defRPr>
      </a:lvl4pPr>
      <a:lvl5pPr marL="1453713" indent="-161523" algn="l" defTabSz="646094" rtl="0" eaLnBrk="1" latinLnBrk="0" hangingPunct="1">
        <a:lnSpc>
          <a:spcPct val="90000"/>
        </a:lnSpc>
        <a:spcBef>
          <a:spcPts val="354"/>
        </a:spcBef>
        <a:buFont typeface="Arial" panose="020B0604020202020204" pitchFamily="34" charset="0"/>
        <a:buChar char="•"/>
        <a:defRPr sz="1130" kern="1200">
          <a:solidFill>
            <a:schemeClr val="tx1"/>
          </a:solidFill>
          <a:latin typeface="Arial" charset="0"/>
          <a:ea typeface="Arial" charset="0"/>
          <a:cs typeface="Arial" charset="0"/>
        </a:defRPr>
      </a:lvl5pPr>
      <a:lvl6pPr marL="1776759" indent="-161523" algn="l" defTabSz="646094" rtl="0" eaLnBrk="1" latinLnBrk="0" hangingPunct="1">
        <a:lnSpc>
          <a:spcPct val="90000"/>
        </a:lnSpc>
        <a:spcBef>
          <a:spcPts val="354"/>
        </a:spcBef>
        <a:buFont typeface="Arial" panose="020B0604020202020204" pitchFamily="34" charset="0"/>
        <a:buChar char="•"/>
        <a:defRPr sz="1272" kern="1200">
          <a:solidFill>
            <a:schemeClr val="tx1"/>
          </a:solidFill>
          <a:latin typeface="+mn-lt"/>
          <a:ea typeface="+mn-ea"/>
          <a:cs typeface="+mn-cs"/>
        </a:defRPr>
      </a:lvl6pPr>
      <a:lvl7pPr marL="2099807" indent="-161523" algn="l" defTabSz="646094" rtl="0" eaLnBrk="1" latinLnBrk="0" hangingPunct="1">
        <a:lnSpc>
          <a:spcPct val="90000"/>
        </a:lnSpc>
        <a:spcBef>
          <a:spcPts val="354"/>
        </a:spcBef>
        <a:buFont typeface="Arial" panose="020B0604020202020204" pitchFamily="34" charset="0"/>
        <a:buChar char="•"/>
        <a:defRPr sz="1272" kern="1200">
          <a:solidFill>
            <a:schemeClr val="tx1"/>
          </a:solidFill>
          <a:latin typeface="+mn-lt"/>
          <a:ea typeface="+mn-ea"/>
          <a:cs typeface="+mn-cs"/>
        </a:defRPr>
      </a:lvl7pPr>
      <a:lvl8pPr marL="2422854" indent="-161523" algn="l" defTabSz="646094" rtl="0" eaLnBrk="1" latinLnBrk="0" hangingPunct="1">
        <a:lnSpc>
          <a:spcPct val="90000"/>
        </a:lnSpc>
        <a:spcBef>
          <a:spcPts val="354"/>
        </a:spcBef>
        <a:buFont typeface="Arial" panose="020B0604020202020204" pitchFamily="34" charset="0"/>
        <a:buChar char="•"/>
        <a:defRPr sz="1272" kern="1200">
          <a:solidFill>
            <a:schemeClr val="tx1"/>
          </a:solidFill>
          <a:latin typeface="+mn-lt"/>
          <a:ea typeface="+mn-ea"/>
          <a:cs typeface="+mn-cs"/>
        </a:defRPr>
      </a:lvl8pPr>
      <a:lvl9pPr marL="2745901" indent="-161523" algn="l" defTabSz="646094" rtl="0" eaLnBrk="1" latinLnBrk="0" hangingPunct="1">
        <a:lnSpc>
          <a:spcPct val="90000"/>
        </a:lnSpc>
        <a:spcBef>
          <a:spcPts val="354"/>
        </a:spcBef>
        <a:buFont typeface="Arial" panose="020B0604020202020204" pitchFamily="34" charset="0"/>
        <a:buChar char="•"/>
        <a:defRPr sz="1272" kern="1200">
          <a:solidFill>
            <a:schemeClr val="tx1"/>
          </a:solidFill>
          <a:latin typeface="+mn-lt"/>
          <a:ea typeface="+mn-ea"/>
          <a:cs typeface="+mn-cs"/>
        </a:defRPr>
      </a:lvl9pPr>
    </p:bodyStyle>
    <p:otherStyle>
      <a:defPPr>
        <a:defRPr lang="en-US"/>
      </a:defPPr>
      <a:lvl1pPr marL="0" algn="l" defTabSz="646094" rtl="0" eaLnBrk="1" latinLnBrk="0" hangingPunct="1">
        <a:defRPr sz="1272" kern="1200">
          <a:solidFill>
            <a:schemeClr val="tx1"/>
          </a:solidFill>
          <a:latin typeface="+mn-lt"/>
          <a:ea typeface="+mn-ea"/>
          <a:cs typeface="+mn-cs"/>
        </a:defRPr>
      </a:lvl1pPr>
      <a:lvl2pPr marL="323048" algn="l" defTabSz="646094" rtl="0" eaLnBrk="1" latinLnBrk="0" hangingPunct="1">
        <a:defRPr sz="1272" kern="1200">
          <a:solidFill>
            <a:schemeClr val="tx1"/>
          </a:solidFill>
          <a:latin typeface="+mn-lt"/>
          <a:ea typeface="+mn-ea"/>
          <a:cs typeface="+mn-cs"/>
        </a:defRPr>
      </a:lvl2pPr>
      <a:lvl3pPr marL="646094" algn="l" defTabSz="646094" rtl="0" eaLnBrk="1" latinLnBrk="0" hangingPunct="1">
        <a:defRPr sz="1272" kern="1200">
          <a:solidFill>
            <a:schemeClr val="tx1"/>
          </a:solidFill>
          <a:latin typeface="+mn-lt"/>
          <a:ea typeface="+mn-ea"/>
          <a:cs typeface="+mn-cs"/>
        </a:defRPr>
      </a:lvl3pPr>
      <a:lvl4pPr marL="969142" algn="l" defTabSz="646094" rtl="0" eaLnBrk="1" latinLnBrk="0" hangingPunct="1">
        <a:defRPr sz="1272" kern="1200">
          <a:solidFill>
            <a:schemeClr val="tx1"/>
          </a:solidFill>
          <a:latin typeface="+mn-lt"/>
          <a:ea typeface="+mn-ea"/>
          <a:cs typeface="+mn-cs"/>
        </a:defRPr>
      </a:lvl4pPr>
      <a:lvl5pPr marL="1292188" algn="l" defTabSz="646094" rtl="0" eaLnBrk="1" latinLnBrk="0" hangingPunct="1">
        <a:defRPr sz="1272" kern="1200">
          <a:solidFill>
            <a:schemeClr val="tx1"/>
          </a:solidFill>
          <a:latin typeface="+mn-lt"/>
          <a:ea typeface="+mn-ea"/>
          <a:cs typeface="+mn-cs"/>
        </a:defRPr>
      </a:lvl5pPr>
      <a:lvl6pPr marL="1615236" algn="l" defTabSz="646094" rtl="0" eaLnBrk="1" latinLnBrk="0" hangingPunct="1">
        <a:defRPr sz="1272" kern="1200">
          <a:solidFill>
            <a:schemeClr val="tx1"/>
          </a:solidFill>
          <a:latin typeface="+mn-lt"/>
          <a:ea typeface="+mn-ea"/>
          <a:cs typeface="+mn-cs"/>
        </a:defRPr>
      </a:lvl6pPr>
      <a:lvl7pPr marL="1938283" algn="l" defTabSz="646094" rtl="0" eaLnBrk="1" latinLnBrk="0" hangingPunct="1">
        <a:defRPr sz="1272" kern="1200">
          <a:solidFill>
            <a:schemeClr val="tx1"/>
          </a:solidFill>
          <a:latin typeface="+mn-lt"/>
          <a:ea typeface="+mn-ea"/>
          <a:cs typeface="+mn-cs"/>
        </a:defRPr>
      </a:lvl7pPr>
      <a:lvl8pPr marL="2261330" algn="l" defTabSz="646094" rtl="0" eaLnBrk="1" latinLnBrk="0" hangingPunct="1">
        <a:defRPr sz="1272" kern="1200">
          <a:solidFill>
            <a:schemeClr val="tx1"/>
          </a:solidFill>
          <a:latin typeface="+mn-lt"/>
          <a:ea typeface="+mn-ea"/>
          <a:cs typeface="+mn-cs"/>
        </a:defRPr>
      </a:lvl8pPr>
      <a:lvl9pPr marL="2584378" algn="l" defTabSz="646094" rtl="0" eaLnBrk="1" latinLnBrk="0" hangingPunct="1">
        <a:defRPr sz="127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2DBB5-4A1E-1E4E-A948-7B717A3CE334}" type="datetime1">
              <a:rPr lang="en-US" smtClean="0"/>
              <a:t>7/24/2023</a:t>
            </a:fld>
            <a:endParaRPr lang="en-US"/>
          </a:p>
        </p:txBody>
      </p:sp>
      <p:sp>
        <p:nvSpPr>
          <p:cNvPr id="5" name="Footer Placeholder 4"/>
          <p:cNvSpPr>
            <a:spLocks noGrp="1"/>
          </p:cNvSpPr>
          <p:nvPr>
            <p:ph type="ftr" sz="quarter" idx="3"/>
          </p:nvPr>
        </p:nvSpPr>
        <p:spPr>
          <a:xfrm>
            <a:off x="3975042" y="6311900"/>
            <a:ext cx="1193915" cy="415003"/>
          </a:xfrm>
          <a:prstGeom prst="rect">
            <a:avLst/>
          </a:prstGeom>
          <a:blipFill>
            <a:blip r:embed="rId20"/>
            <a:stretch>
              <a:fillRect/>
            </a:stretch>
          </a:blipFill>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5589D-DAF6-F843-B664-1C9842A51021}" type="slidenum">
              <a:rPr lang="en-US" smtClean="0"/>
              <a:t>‹#›</a:t>
            </a:fld>
            <a:endParaRPr lang="en-US"/>
          </a:p>
        </p:txBody>
      </p:sp>
      <p:sp>
        <p:nvSpPr>
          <p:cNvPr id="7" name="Title Placeholder 6"/>
          <p:cNvSpPr>
            <a:spLocks noGrp="1"/>
          </p:cNvSpPr>
          <p:nvPr>
            <p:ph type="title"/>
          </p:nvPr>
        </p:nvSpPr>
        <p:spPr>
          <a:xfrm>
            <a:off x="628650" y="365125"/>
            <a:ext cx="50292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628712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Lst>
  <p:transition spd="slow">
    <p:push dir="u"/>
  </p:transition>
  <p:hf sldNum="0" hdr="0" ftr="0" dt="0"/>
  <p:txStyles>
    <p:titleStyle>
      <a:lvl1pPr algn="l" defTabSz="914400" rtl="0" eaLnBrk="1" latinLnBrk="0" hangingPunct="1">
        <a:lnSpc>
          <a:spcPct val="90000"/>
        </a:lnSpc>
        <a:spcBef>
          <a:spcPct val="0"/>
        </a:spcBef>
        <a:buNone/>
        <a:defRPr sz="4000" b="1" i="0" kern="0" cap="all" spc="-400" normalizeH="0" baseline="0">
          <a:solidFill>
            <a:schemeClr val="accent1">
              <a:lumMod val="7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D04D9B-3EA2-4CCB-8705-A70E5A044D42}" type="datetime1">
              <a:rPr lang="en-US" smtClean="0"/>
              <a:t>7/24/2023</a:t>
            </a:fld>
            <a:endParaRPr lang="en-US" dirty="0"/>
          </a:p>
        </p:txBody>
      </p:sp>
      <p:sp>
        <p:nvSpPr>
          <p:cNvPr id="5" name="Footer Placeholder 4"/>
          <p:cNvSpPr>
            <a:spLocks noGrp="1"/>
          </p:cNvSpPr>
          <p:nvPr>
            <p:ph type="ftr" sz="quarter" idx="3"/>
          </p:nvPr>
        </p:nvSpPr>
        <p:spPr>
          <a:xfrm>
            <a:off x="3975042" y="6311900"/>
            <a:ext cx="1193915" cy="415003"/>
          </a:xfrm>
          <a:prstGeom prst="rect">
            <a:avLst/>
          </a:prstGeom>
          <a:blipFill>
            <a:blip r:embed="rId20"/>
            <a:stretch>
              <a:fillRect/>
            </a:stretch>
          </a:blipFill>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5589D-DAF6-F843-B664-1C9842A51021}" type="slidenum">
              <a:rPr lang="en-US" smtClean="0"/>
              <a:t>‹#›</a:t>
            </a:fld>
            <a:endParaRPr lang="en-US" dirty="0"/>
          </a:p>
        </p:txBody>
      </p:sp>
      <p:sp>
        <p:nvSpPr>
          <p:cNvPr id="7" name="Title Placeholder 6"/>
          <p:cNvSpPr>
            <a:spLocks noGrp="1"/>
          </p:cNvSpPr>
          <p:nvPr>
            <p:ph type="title"/>
          </p:nvPr>
        </p:nvSpPr>
        <p:spPr>
          <a:xfrm>
            <a:off x="628650" y="365125"/>
            <a:ext cx="50292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3374945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Lst>
  <p:transition spd="slow">
    <p:push dir="u"/>
  </p:transition>
  <p:hf hdr="0" ftr="0" dt="0"/>
  <p:txStyles>
    <p:titleStyle>
      <a:lvl1pPr algn="l" defTabSz="914400" rtl="0" eaLnBrk="1" latinLnBrk="0" hangingPunct="1">
        <a:lnSpc>
          <a:spcPct val="90000"/>
        </a:lnSpc>
        <a:spcBef>
          <a:spcPct val="0"/>
        </a:spcBef>
        <a:buNone/>
        <a:defRPr sz="4000" b="1" i="0" kern="0" cap="all" spc="-400" normalizeH="0" baseline="0">
          <a:solidFill>
            <a:schemeClr val="accent1">
              <a:lumMod val="7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80291" y="81195"/>
            <a:ext cx="8238835" cy="84844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80291" y="1080655"/>
            <a:ext cx="8238835" cy="517246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lgn="r"/>
            <a:fld id="{F7886C9C-DC18-4195-8FD5-A50AA931D419}" type="slidenum">
              <a:rPr lang="en-US" smtClean="0"/>
              <a:pPr algn="r"/>
              <a:t>‹#›</a:t>
            </a:fld>
            <a:endParaRPr lang="en-US" dirty="0"/>
          </a:p>
        </p:txBody>
      </p:sp>
      <p:pic>
        <p:nvPicPr>
          <p:cNvPr id="11" name="Picture 10">
            <a:extLst>
              <a:ext uri="{FF2B5EF4-FFF2-40B4-BE49-F238E27FC236}">
                <a16:creationId xmlns:a16="http://schemas.microsoft.com/office/drawing/2014/main" id="{6109139E-E354-4302-9355-CECEDB4614AE}"/>
              </a:ext>
            </a:extLst>
          </p:cNvPr>
          <p:cNvPicPr>
            <a:picLocks noChangeAspect="1"/>
          </p:cNvPicPr>
          <p:nvPr userDrawn="1"/>
        </p:nvPicPr>
        <p:blipFill>
          <a:blip r:embed="rId13"/>
          <a:stretch>
            <a:fillRect/>
          </a:stretch>
        </p:blipFill>
        <p:spPr>
          <a:xfrm>
            <a:off x="379992" y="6459786"/>
            <a:ext cx="1030313" cy="317019"/>
          </a:xfrm>
          <a:prstGeom prst="rect">
            <a:avLst/>
          </a:prstGeom>
        </p:spPr>
      </p:pic>
    </p:spTree>
    <p:extLst>
      <p:ext uri="{BB962C8B-B14F-4D97-AF65-F5344CB8AC3E}">
        <p14:creationId xmlns:p14="http://schemas.microsoft.com/office/powerpoint/2010/main" val="35879076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2754" y="0"/>
            <a:ext cx="9038492" cy="896815"/>
          </a:xfrm>
          <a:prstGeom prst="rect">
            <a:avLst/>
          </a:prstGeom>
          <a:solidFill>
            <a:srgbClr val="C0000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186962"/>
            <a:ext cx="8229600" cy="49392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008CA595-EC6E-46BD-975B-13CA456E006D}" type="datetime1">
              <a:rPr lang="en-US">
                <a:solidFill>
                  <a:prstClr val="black">
                    <a:tint val="75000"/>
                  </a:prstClr>
                </a:solidFill>
                <a:ea typeface="+mn-ea"/>
              </a:rPr>
              <a:pPr defTabSz="457200">
                <a:defRPr/>
              </a:pPr>
              <a:t>7/24/2023</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a:defRPr/>
            </a:pPr>
            <a:fld id="{85EE7A9B-D220-4B11-9F69-1CAD26FD6A15}" type="slidenum">
              <a:rPr lang="en-US">
                <a:solidFill>
                  <a:prstClr val="black">
                    <a:tint val="75000"/>
                  </a:prstClr>
                </a:solidFill>
                <a:ea typeface="+mn-ea"/>
              </a:rPr>
              <a:pPr defTabSz="4572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6247425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hdr="0" ftr="0" dt="0"/>
  <p:txStyles>
    <p:titleStyle>
      <a:lvl1pPr algn="ctr" defTabSz="457200" rtl="0" eaLnBrk="1" fontAlgn="base" hangingPunct="1">
        <a:spcBef>
          <a:spcPct val="0"/>
        </a:spcBef>
        <a:spcAft>
          <a:spcPct val="0"/>
        </a:spcAft>
        <a:defRPr sz="4400" b="0" i="0" u="none" kern="1200">
          <a:solidFill>
            <a:schemeClr val="bg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solidFill>
            <a:srgbClr val="C00000"/>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008CA595-EC6E-46BD-975B-13CA456E006D}" type="datetime1">
              <a:rPr lang="en-US">
                <a:solidFill>
                  <a:prstClr val="black">
                    <a:tint val="75000"/>
                  </a:prstClr>
                </a:solidFill>
                <a:ea typeface="+mn-ea"/>
              </a:rPr>
              <a:pPr defTabSz="457200">
                <a:defRPr/>
              </a:pPr>
              <a:t>7/24/2023</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a:defRPr/>
            </a:pPr>
            <a:fld id="{85EE7A9B-D220-4B11-9F69-1CAD26FD6A15}" type="slidenum">
              <a:rPr lang="en-US">
                <a:solidFill>
                  <a:prstClr val="black">
                    <a:tint val="75000"/>
                  </a:prstClr>
                </a:solidFill>
                <a:ea typeface="+mn-ea"/>
              </a:rPr>
              <a:pPr defTabSz="4572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2713202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hf hdr="0" ftr="0" dt="0"/>
  <p:txStyles>
    <p:titleStyle>
      <a:lvl1pPr algn="ctr" defTabSz="457200" rtl="0" eaLnBrk="1" fontAlgn="base" hangingPunct="1">
        <a:spcBef>
          <a:spcPct val="0"/>
        </a:spcBef>
        <a:spcAft>
          <a:spcPct val="0"/>
        </a:spcAft>
        <a:defRPr sz="4400" b="0" i="0" u="none" kern="1200">
          <a:solidFill>
            <a:schemeClr val="bg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b="0" i="0" u="none"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344" y="136524"/>
            <a:ext cx="8220456" cy="7413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6344" y="1097280"/>
            <a:ext cx="8220456" cy="50796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2758D-A437-4FA9-AAC3-C04671E859AC}" type="datetime1">
              <a:rPr lang="en-US" smtClean="0"/>
              <a:t>7/24/2023</a:t>
            </a:fld>
            <a:endParaRPr lang="en-US"/>
          </a:p>
        </p:txBody>
      </p:sp>
      <p:sp>
        <p:nvSpPr>
          <p:cNvPr id="5" name="Footer Placeholder 4"/>
          <p:cNvSpPr>
            <a:spLocks noGrp="1"/>
          </p:cNvSpPr>
          <p:nvPr>
            <p:ph type="ftr" sz="quarter" idx="3"/>
          </p:nvPr>
        </p:nvSpPr>
        <p:spPr>
          <a:xfrm>
            <a:off x="4023360" y="6356352"/>
            <a:ext cx="1161288" cy="36512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CA272-42B7-469A-AB90-443C1983F09E}" type="slidenum">
              <a:rPr lang="en-US" smtClean="0"/>
              <a:t>‹#›</a:t>
            </a:fld>
            <a:endParaRPr lang="en-US"/>
          </a:p>
        </p:txBody>
      </p:sp>
      <p:pic>
        <p:nvPicPr>
          <p:cNvPr id="7" name="Picture 6">
            <a:extLst>
              <a:ext uri="{FF2B5EF4-FFF2-40B4-BE49-F238E27FC236}">
                <a16:creationId xmlns:a16="http://schemas.microsoft.com/office/drawing/2014/main" id="{FB778BD2-360F-46B2-A077-ACB387B94C2E}"/>
              </a:ext>
            </a:extLst>
          </p:cNvPr>
          <p:cNvPicPr>
            <a:picLocks noChangeAspect="1"/>
          </p:cNvPicPr>
          <p:nvPr userDrawn="1"/>
        </p:nvPicPr>
        <p:blipFill rotWithShape="1">
          <a:blip r:embed="rId13"/>
          <a:srcRect t="23496" b="21251"/>
          <a:stretch/>
        </p:blipFill>
        <p:spPr>
          <a:xfrm>
            <a:off x="3959352" y="6364859"/>
            <a:ext cx="1225296" cy="356616"/>
          </a:xfrm>
          <a:prstGeom prst="rect">
            <a:avLst/>
          </a:prstGeom>
        </p:spPr>
      </p:pic>
    </p:spTree>
    <p:extLst>
      <p:ext uri="{BB962C8B-B14F-4D97-AF65-F5344CB8AC3E}">
        <p14:creationId xmlns:p14="http://schemas.microsoft.com/office/powerpoint/2010/main" val="145294619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dt="0"/>
  <p:txStyles>
    <p:titleStyle>
      <a:lvl1pPr algn="ctr"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ü"/>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descr="Power Point Template header jpeg"/>
          <p:cNvPicPr>
            <a:picLocks noChangeAspect="1"/>
          </p:cNvPicPr>
          <p:nvPr userDrawn="1"/>
        </p:nvPicPr>
        <p:blipFill>
          <a:blip r:embed="rId14">
            <a:extLst>
              <a:ext uri="{28A0092B-C50C-407E-A947-70E740481C1C}">
                <a14:useLocalDpi xmlns:a14="http://schemas.microsoft.com/office/drawing/2010/main" val="0"/>
              </a:ext>
            </a:extLst>
          </a:blip>
          <a:srcRect l="93536"/>
          <a:stretch>
            <a:fillRect/>
          </a:stretch>
        </p:blipFill>
        <p:spPr bwMode="auto">
          <a:xfrm>
            <a:off x="0" y="6135688"/>
            <a:ext cx="9294813"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defRPr>
            </a:lvl1pPr>
          </a:lstStyle>
          <a:p>
            <a:pPr>
              <a:defRPr/>
            </a:pPr>
            <a:endParaRPr lang="en-US"/>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1FA27C56-8C29-44F0-A434-AD67F7967C67}" type="slidenum">
              <a:rPr lang="en-US" altLang="en-US"/>
              <a:pPr>
                <a:defRPr/>
              </a:pPr>
              <a:t>‹#›</a:t>
            </a:fld>
            <a:endParaRPr lang="en-US" altLang="en-US"/>
          </a:p>
        </p:txBody>
      </p:sp>
      <p:sp>
        <p:nvSpPr>
          <p:cNvPr id="9" name="Rectangle 5">
            <a:extLst>
              <a:ext uri="{FF2B5EF4-FFF2-40B4-BE49-F238E27FC236}">
                <a16:creationId xmlns:a16="http://schemas.microsoft.com/office/drawing/2014/main" id="{72AD0A77-F684-5863-56DE-03B64FBE737A}"/>
              </a:ext>
            </a:extLst>
          </p:cNvPr>
          <p:cNvSpPr>
            <a:spLocks noGrp="1" noChangeArrowheads="1"/>
          </p:cNvSpPr>
          <p:nvPr>
            <p:ph type="ftr" sz="quarter" idx="3"/>
          </p:nvPr>
        </p:nvSpPr>
        <p:spPr>
          <a:xfrm>
            <a:off x="2435291" y="6483350"/>
            <a:ext cx="4470918" cy="293505"/>
          </a:xfrm>
          <a:prstGeom prst="rect">
            <a:avLst/>
          </a:prstGeom>
          <a:ln/>
        </p:spPr>
        <p:txBody>
          <a:bodyPr/>
          <a:lstStyle>
            <a:lvl1pPr>
              <a:defRPr>
                <a:solidFill>
                  <a:schemeClr val="bg1"/>
                </a:solidFill>
              </a:defRPr>
            </a:lvl1pPr>
          </a:lstStyle>
          <a:p>
            <a:pPr>
              <a:defRPr/>
            </a:pPr>
            <a:r>
              <a:rPr lang="en-US"/>
              <a:t>Nebraska Coalition for Patient Safety</a:t>
            </a:r>
            <a:endParaRPr lang="en-US" dirty="0"/>
          </a:p>
        </p:txBody>
      </p:sp>
    </p:spTree>
    <p:extLst>
      <p:ext uri="{BB962C8B-B14F-4D97-AF65-F5344CB8AC3E}">
        <p14:creationId xmlns:p14="http://schemas.microsoft.com/office/powerpoint/2010/main" val="46306624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2" descr="New_TS_2.jpg"/>
          <p:cNvPicPr>
            <a:picLocks noChangeAspect="1"/>
          </p:cNvPicPr>
          <p:nvPr userDrawn="1"/>
        </p:nvPicPr>
        <p:blipFill>
          <a:blip r:embed="rId13">
            <a:extLst>
              <a:ext uri="{28A0092B-C50C-407E-A947-70E740481C1C}">
                <a14:useLocalDpi xmlns:a14="http://schemas.microsoft.com/office/drawing/2010/main" val="0"/>
              </a:ext>
            </a:extLst>
          </a:blip>
          <a:srcRect l="104"/>
          <a:stretch>
            <a:fillRect/>
          </a:stretch>
        </p:blipFill>
        <p:spPr bwMode="auto">
          <a:xfrm>
            <a:off x="16307" y="15875"/>
            <a:ext cx="91344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body" idx="1"/>
          </p:nvPr>
        </p:nvSpPr>
        <p:spPr bwMode="auto">
          <a:xfrm>
            <a:off x="480292" y="2020888"/>
            <a:ext cx="8206508"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92645" name="Rectangle 5"/>
          <p:cNvSpPr>
            <a:spLocks noGrp="1" noChangeArrowheads="1"/>
          </p:cNvSpPr>
          <p:nvPr>
            <p:ph type="sldNum" sz="quarter" idx="4"/>
          </p:nvPr>
        </p:nvSpPr>
        <p:spPr bwMode="auto">
          <a:xfrm>
            <a:off x="8096250" y="6581775"/>
            <a:ext cx="762000" cy="304800"/>
          </a:xfrm>
          <a:prstGeom prst="rect">
            <a:avLst/>
          </a:prstGeom>
          <a:noFill/>
          <a:ln w="9525">
            <a:noFill/>
            <a:miter lim="800000"/>
            <a:headEnd/>
            <a:tailEnd/>
          </a:ln>
          <a:effectLst/>
        </p:spPr>
        <p:txBody>
          <a:bodyPr vert="horz" wrap="square" lIns="91440" tIns="9144" rIns="91440" bIns="9144" numCol="1" anchor="ctr" anchorCtr="1" compatLnSpc="1">
            <a:prstTxWarp prst="textNoShape">
              <a:avLst/>
            </a:prstTxWarp>
          </a:bodyPr>
          <a:lstStyle>
            <a:lvl1pPr>
              <a:defRPr sz="1000" b="1">
                <a:solidFill>
                  <a:srgbClr val="542200"/>
                </a:solidFill>
              </a:defRPr>
            </a:lvl1pPr>
          </a:lstStyle>
          <a:p>
            <a:pPr>
              <a:defRPr/>
            </a:pPr>
            <a:r>
              <a:rPr lang="en-US" altLang="en-US"/>
              <a:t> </a:t>
            </a:r>
            <a:fld id="{40F57A12-1A64-4FFD-90E0-81878ADCA392}" type="slidenum">
              <a:rPr lang="en-US" altLang="en-US"/>
              <a:pPr>
                <a:defRPr/>
              </a:pPr>
              <a:t>‹#›</a:t>
            </a:fld>
            <a:r>
              <a:rPr lang="en-US" altLang="en-US"/>
              <a:t>  </a:t>
            </a:r>
          </a:p>
        </p:txBody>
      </p:sp>
      <p:sp>
        <p:nvSpPr>
          <p:cNvPr id="1030" name="Rectangle 6"/>
          <p:cNvSpPr>
            <a:spLocks noGrp="1" noChangeArrowheads="1"/>
          </p:cNvSpPr>
          <p:nvPr>
            <p:ph type="title"/>
          </p:nvPr>
        </p:nvSpPr>
        <p:spPr bwMode="auto">
          <a:xfrm>
            <a:off x="480291" y="876300"/>
            <a:ext cx="820650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ctr" anchorCtr="1" compatLnSpc="1">
            <a:prstTxWarp prst="textNoShape">
              <a:avLst/>
            </a:prstTxWarp>
          </a:bodyPr>
          <a:lstStyle/>
          <a:p>
            <a:pPr lvl="0"/>
            <a:r>
              <a:rPr lang="en-US" altLang="en-US"/>
              <a:t>Click to edit Master title style</a:t>
            </a:r>
          </a:p>
        </p:txBody>
      </p:sp>
      <p:sp>
        <p:nvSpPr>
          <p:cNvPr id="1031" name="Text Box 7"/>
          <p:cNvSpPr txBox="1">
            <a:spLocks noChangeArrowheads="1"/>
          </p:cNvSpPr>
          <p:nvPr/>
        </p:nvSpPr>
        <p:spPr bwMode="auto">
          <a:xfrm>
            <a:off x="3660775" y="6591300"/>
            <a:ext cx="1444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 bIns="9144" anchor="ctr" anchorCtr="1"/>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lang="en-US" sz="1000" b="1">
                <a:solidFill>
                  <a:srgbClr val="542200"/>
                </a:solidFill>
              </a:rPr>
              <a:t>T</a:t>
            </a:r>
            <a:r>
              <a:rPr lang="en-US" sz="800" b="1">
                <a:solidFill>
                  <a:srgbClr val="542200"/>
                </a:solidFill>
              </a:rPr>
              <a:t>EAM</a:t>
            </a:r>
            <a:r>
              <a:rPr lang="en-US" sz="1000" b="1">
                <a:solidFill>
                  <a:srgbClr val="542200"/>
                </a:solidFill>
              </a:rPr>
              <a:t>STEPPS 05.2</a:t>
            </a:r>
          </a:p>
        </p:txBody>
      </p:sp>
      <p:pic>
        <p:nvPicPr>
          <p:cNvPr id="1033" name="Picture 9" descr="Slide_content2_06"/>
          <p:cNvPicPr>
            <a:picLocks noChangeAspect="1" noChangeArrowheads="1"/>
          </p:cNvPicPr>
          <p:nvPr/>
        </p:nvPicPr>
        <p:blipFill>
          <a:blip r:embed="rId14">
            <a:extLst>
              <a:ext uri="{28A0092B-C50C-407E-A947-70E740481C1C}">
                <a14:useLocalDpi xmlns:a14="http://schemas.microsoft.com/office/drawing/2010/main" val="0"/>
              </a:ext>
            </a:extLst>
          </a:blip>
          <a:srcRect t="-5882" r="1672"/>
          <a:stretch>
            <a:fillRect/>
          </a:stretch>
        </p:blipFill>
        <p:spPr bwMode="auto">
          <a:xfrm>
            <a:off x="2962275" y="6400800"/>
            <a:ext cx="6157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50" name="Text Box 10"/>
          <p:cNvSpPr txBox="1">
            <a:spLocks noChangeArrowheads="1"/>
          </p:cNvSpPr>
          <p:nvPr/>
        </p:nvSpPr>
        <p:spPr bwMode="auto">
          <a:xfrm>
            <a:off x="220663" y="6550025"/>
            <a:ext cx="1971675" cy="230188"/>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ヒラギノ角ゴ Pro W3" pitchFamily="127" charset="-128"/>
              </a:defRPr>
            </a:lvl1pPr>
            <a:lvl2pPr marL="742950" indent="-285750" eaLnBrk="0" hangingPunct="0">
              <a:defRPr sz="2400">
                <a:solidFill>
                  <a:schemeClr val="tx1"/>
                </a:solidFill>
                <a:latin typeface="Arial" pitchFamily="34" charset="0"/>
                <a:ea typeface="ヒラギノ角ゴ Pro W3" pitchFamily="127" charset="-128"/>
              </a:defRPr>
            </a:lvl2pPr>
            <a:lvl3pPr marL="1143000" indent="-228600" eaLnBrk="0" hangingPunct="0">
              <a:defRPr sz="2400">
                <a:solidFill>
                  <a:schemeClr val="tx1"/>
                </a:solidFill>
                <a:latin typeface="Arial" pitchFamily="34" charset="0"/>
                <a:ea typeface="ヒラギノ角ゴ Pro W3" pitchFamily="127" charset="-128"/>
              </a:defRPr>
            </a:lvl3pPr>
            <a:lvl4pPr marL="1600200" indent="-228600" eaLnBrk="0" hangingPunct="0">
              <a:defRPr sz="2400">
                <a:solidFill>
                  <a:schemeClr val="tx1"/>
                </a:solidFill>
                <a:latin typeface="Arial" pitchFamily="34" charset="0"/>
                <a:ea typeface="ヒラギノ角ゴ Pro W3" pitchFamily="127" charset="-128"/>
              </a:defRPr>
            </a:lvl4pPr>
            <a:lvl5pPr marL="2057400" indent="-228600" eaLnBrk="0" hangingPunct="0">
              <a:defRPr sz="2400">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7" charset="-128"/>
              </a:defRPr>
            </a:lvl9pPr>
          </a:lstStyle>
          <a:p>
            <a:pPr eaLnBrk="1" hangingPunct="1">
              <a:spcBef>
                <a:spcPct val="50000"/>
              </a:spcBef>
              <a:defRPr/>
            </a:pPr>
            <a:r>
              <a:rPr lang="en-US" altLang="en-US" sz="900" b="1" dirty="0">
                <a:solidFill>
                  <a:schemeClr val="accent1"/>
                </a:solidFill>
              </a:rPr>
              <a:t>Mod 4  2.0   Page </a:t>
            </a:r>
            <a:fld id="{F9409B47-6E2A-49C0-A9C0-2C390CD15E6B}" type="slidenum">
              <a:rPr lang="en-US" altLang="en-US" sz="900" b="1" smtClean="0">
                <a:solidFill>
                  <a:schemeClr val="accent1"/>
                </a:solidFill>
              </a:rPr>
              <a:pPr eaLnBrk="1" hangingPunct="1">
                <a:spcBef>
                  <a:spcPct val="50000"/>
                </a:spcBef>
                <a:defRPr/>
              </a:pPr>
              <a:t>‹#›</a:t>
            </a:fld>
            <a:endParaRPr lang="en-US" altLang="en-US" sz="900" b="1" dirty="0">
              <a:solidFill>
                <a:schemeClr val="accent1"/>
              </a:solidFill>
            </a:endParaRPr>
          </a:p>
        </p:txBody>
      </p:sp>
    </p:spTree>
    <p:extLst>
      <p:ext uri="{BB962C8B-B14F-4D97-AF65-F5344CB8AC3E}">
        <p14:creationId xmlns:p14="http://schemas.microsoft.com/office/powerpoint/2010/main" val="367632088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rtl="0" eaLnBrk="0" fontAlgn="base" hangingPunct="0">
        <a:lnSpc>
          <a:spcPct val="90000"/>
        </a:lnSpc>
        <a:spcBef>
          <a:spcPct val="0"/>
        </a:spcBef>
        <a:spcAft>
          <a:spcPct val="0"/>
        </a:spcAft>
        <a:defRPr sz="3600" b="1" i="0" u="none">
          <a:solidFill>
            <a:srgbClr val="663300"/>
          </a:solidFill>
          <a:latin typeface="+mj-lt"/>
          <a:ea typeface="ヒラギノ角ゴ Pro W3" charset="0"/>
          <a:cs typeface="ヒラギノ角ゴ Pro W3" charset="0"/>
        </a:defRPr>
      </a:lvl1pPr>
      <a:lvl2pPr algn="ctr" rtl="0" eaLnBrk="0" fontAlgn="base" hangingPunct="0">
        <a:lnSpc>
          <a:spcPct val="90000"/>
        </a:lnSpc>
        <a:spcBef>
          <a:spcPct val="0"/>
        </a:spcBef>
        <a:spcAft>
          <a:spcPct val="0"/>
        </a:spcAft>
        <a:defRPr sz="3600" b="1">
          <a:solidFill>
            <a:srgbClr val="663300"/>
          </a:solidFill>
          <a:latin typeface="Arial" charset="0"/>
          <a:ea typeface="ヒラギノ角ゴ Pro W3" charset="0"/>
          <a:cs typeface="ヒラギノ角ゴ Pro W3" charset="0"/>
        </a:defRPr>
      </a:lvl2pPr>
      <a:lvl3pPr algn="ctr" rtl="0" eaLnBrk="0" fontAlgn="base" hangingPunct="0">
        <a:lnSpc>
          <a:spcPct val="90000"/>
        </a:lnSpc>
        <a:spcBef>
          <a:spcPct val="0"/>
        </a:spcBef>
        <a:spcAft>
          <a:spcPct val="0"/>
        </a:spcAft>
        <a:defRPr sz="3600" b="1">
          <a:solidFill>
            <a:srgbClr val="663300"/>
          </a:solidFill>
          <a:latin typeface="Arial" charset="0"/>
          <a:ea typeface="ヒラギノ角ゴ Pro W3" charset="0"/>
          <a:cs typeface="ヒラギノ角ゴ Pro W3" charset="0"/>
        </a:defRPr>
      </a:lvl3pPr>
      <a:lvl4pPr algn="ctr" rtl="0" eaLnBrk="0" fontAlgn="base" hangingPunct="0">
        <a:lnSpc>
          <a:spcPct val="90000"/>
        </a:lnSpc>
        <a:spcBef>
          <a:spcPct val="0"/>
        </a:spcBef>
        <a:spcAft>
          <a:spcPct val="0"/>
        </a:spcAft>
        <a:defRPr sz="3600" b="1">
          <a:solidFill>
            <a:srgbClr val="663300"/>
          </a:solidFill>
          <a:latin typeface="Arial" charset="0"/>
          <a:ea typeface="ヒラギノ角ゴ Pro W3" charset="0"/>
          <a:cs typeface="ヒラギノ角ゴ Pro W3" charset="0"/>
        </a:defRPr>
      </a:lvl4pPr>
      <a:lvl5pPr algn="ctr" rtl="0" eaLnBrk="0" fontAlgn="base" hangingPunct="0">
        <a:lnSpc>
          <a:spcPct val="90000"/>
        </a:lnSpc>
        <a:spcBef>
          <a:spcPct val="0"/>
        </a:spcBef>
        <a:spcAft>
          <a:spcPct val="0"/>
        </a:spcAft>
        <a:defRPr sz="3600" b="1">
          <a:solidFill>
            <a:srgbClr val="663300"/>
          </a:solidFill>
          <a:latin typeface="Arial" charset="0"/>
          <a:ea typeface="ヒラギノ角ゴ Pro W3" charset="0"/>
          <a:cs typeface="ヒラギノ角ゴ Pro W3" charset="0"/>
        </a:defRPr>
      </a:lvl5pPr>
      <a:lvl6pPr marL="457200" algn="ctr" rtl="0" fontAlgn="base">
        <a:lnSpc>
          <a:spcPct val="90000"/>
        </a:lnSpc>
        <a:spcBef>
          <a:spcPct val="0"/>
        </a:spcBef>
        <a:spcAft>
          <a:spcPct val="0"/>
        </a:spcAft>
        <a:defRPr sz="3600" b="1">
          <a:solidFill>
            <a:srgbClr val="663300"/>
          </a:solidFill>
          <a:latin typeface="Arial" charset="0"/>
        </a:defRPr>
      </a:lvl6pPr>
      <a:lvl7pPr marL="914400" algn="ctr" rtl="0" fontAlgn="base">
        <a:lnSpc>
          <a:spcPct val="90000"/>
        </a:lnSpc>
        <a:spcBef>
          <a:spcPct val="0"/>
        </a:spcBef>
        <a:spcAft>
          <a:spcPct val="0"/>
        </a:spcAft>
        <a:defRPr sz="3600" b="1">
          <a:solidFill>
            <a:srgbClr val="663300"/>
          </a:solidFill>
          <a:latin typeface="Arial" charset="0"/>
        </a:defRPr>
      </a:lvl7pPr>
      <a:lvl8pPr marL="1371600" algn="ctr" rtl="0" fontAlgn="base">
        <a:lnSpc>
          <a:spcPct val="90000"/>
        </a:lnSpc>
        <a:spcBef>
          <a:spcPct val="0"/>
        </a:spcBef>
        <a:spcAft>
          <a:spcPct val="0"/>
        </a:spcAft>
        <a:defRPr sz="3600" b="1">
          <a:solidFill>
            <a:srgbClr val="663300"/>
          </a:solidFill>
          <a:latin typeface="Arial" charset="0"/>
        </a:defRPr>
      </a:lvl8pPr>
      <a:lvl9pPr marL="1828800" algn="ctr" rtl="0" fontAlgn="base">
        <a:lnSpc>
          <a:spcPct val="90000"/>
        </a:lnSpc>
        <a:spcBef>
          <a:spcPct val="0"/>
        </a:spcBef>
        <a:spcAft>
          <a:spcPct val="0"/>
        </a:spcAft>
        <a:defRPr sz="3600" b="1">
          <a:solidFill>
            <a:srgbClr val="663300"/>
          </a:solidFill>
          <a:latin typeface="Arial" charset="0"/>
        </a:defRPr>
      </a:lvl9pPr>
    </p:titleStyle>
    <p:bodyStyle>
      <a:lvl1pPr marL="342900" indent="-342900" algn="l" rtl="0" eaLnBrk="0" fontAlgn="base" hangingPunct="0">
        <a:lnSpc>
          <a:spcPct val="95000"/>
        </a:lnSpc>
        <a:spcBef>
          <a:spcPct val="40000"/>
        </a:spcBef>
        <a:spcAft>
          <a:spcPct val="0"/>
        </a:spcAft>
        <a:buClr>
          <a:schemeClr val="folHlink"/>
        </a:buClr>
        <a:buSzPct val="90000"/>
        <a:buFont typeface="Wingdings" pitchFamily="2" charset="2"/>
        <a:buChar char="n"/>
        <a:defRPr sz="2400">
          <a:solidFill>
            <a:schemeClr val="tx1"/>
          </a:solidFill>
          <a:latin typeface="+mn-lt"/>
          <a:ea typeface="ヒラギノ角ゴ Pro W3" charset="0"/>
          <a:cs typeface="ヒラギノ角ゴ Pro W3" charset="0"/>
        </a:defRPr>
      </a:lvl1pPr>
      <a:lvl2pPr marL="630238" indent="-285750" algn="l" rtl="0" eaLnBrk="0" fontAlgn="base" hangingPunct="0">
        <a:lnSpc>
          <a:spcPct val="95000"/>
        </a:lnSpc>
        <a:spcBef>
          <a:spcPct val="40000"/>
        </a:spcBef>
        <a:spcAft>
          <a:spcPct val="0"/>
        </a:spcAft>
        <a:buClr>
          <a:schemeClr val="accent1"/>
        </a:buClr>
        <a:buSzPct val="75000"/>
        <a:buFont typeface="Wingdings" pitchFamily="2" charset="2"/>
        <a:buChar char="n"/>
        <a:defRPr sz="2400">
          <a:solidFill>
            <a:schemeClr val="tx1"/>
          </a:solidFill>
          <a:latin typeface="+mn-lt"/>
          <a:ea typeface="ヒラギノ角ゴ Pro W3" charset="0"/>
        </a:defRPr>
      </a:lvl2pPr>
      <a:lvl3pPr marL="860425" indent="-228600" algn="l" rtl="0" eaLnBrk="0" fontAlgn="base" hangingPunct="0">
        <a:lnSpc>
          <a:spcPct val="95000"/>
        </a:lnSpc>
        <a:spcBef>
          <a:spcPct val="40000"/>
        </a:spcBef>
        <a:spcAft>
          <a:spcPct val="0"/>
        </a:spcAft>
        <a:buClr>
          <a:schemeClr val="folHlink"/>
        </a:buClr>
        <a:buSzPct val="55000"/>
        <a:buFont typeface="Wingdings" pitchFamily="2" charset="2"/>
        <a:buChar char="n"/>
        <a:defRPr sz="2400">
          <a:solidFill>
            <a:schemeClr val="tx1"/>
          </a:solidFill>
          <a:latin typeface="+mn-lt"/>
          <a:ea typeface="ヒラギノ角ゴ Pro W3" charset="0"/>
        </a:defRPr>
      </a:lvl3pPr>
      <a:lvl4pPr marL="1090613" indent="-228600" algn="l" rtl="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mn-lt"/>
          <a:ea typeface="ヒラギノ角ゴ Pro W3" charset="0"/>
        </a:defRPr>
      </a:lvl4pPr>
      <a:lvl5pPr marL="1320800" indent="-228600" algn="l" rtl="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mn-lt"/>
          <a:ea typeface="ヒラギノ角ゴ Pro W3" charset="0"/>
        </a:defRPr>
      </a:lvl5pPr>
      <a:lvl6pPr marL="17780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6pPr>
      <a:lvl7pPr marL="22352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7pPr>
      <a:lvl8pPr marL="26924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8pPr>
      <a:lvl9pPr marL="31496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6.xml"/></Relationships>
</file>

<file path=ppt/slides/_rels/slide109.xml.rels><?xml version="1.0" encoding="UTF-8" standalone="yes"?>
<Relationships xmlns="http://schemas.openxmlformats.org/package/2006/relationships"><Relationship Id="rId3" Type="http://schemas.openxmlformats.org/officeDocument/2006/relationships/hyperlink" Target="http://isis.washington.edu/services/teamstepps/teamstepps_external_training_program" TargetMode="External"/><Relationship Id="rId2" Type="http://schemas.openxmlformats.org/officeDocument/2006/relationships/notesSlide" Target="../notesSlides/notesSlide108.xml"/><Relationship Id="rId1" Type="http://schemas.openxmlformats.org/officeDocument/2006/relationships/slideLayout" Target="../slideLayouts/slideLayout66.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6.xml"/></Relationships>
</file>

<file path=ppt/slides/_rels/slide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2.xml"/><Relationship Id="rId1" Type="http://schemas.openxmlformats.org/officeDocument/2006/relationships/slideLayout" Target="../slideLayouts/slideLayout11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canadiem.org/hiquips-patient-safety-in-the-ed-part-2-key-concepts-in-the-systems-based-patient-safety-paradigm/" TargetMode="Externa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5.xml"/></Relationships>
</file>

<file path=ppt/slides/_rels/slide1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0.xml"/><Relationship Id="rId1" Type="http://schemas.openxmlformats.org/officeDocument/2006/relationships/slideLayout" Target="../slideLayouts/slideLayout55.xml"/><Relationship Id="rId6" Type="http://schemas.openxmlformats.org/officeDocument/2006/relationships/hyperlink" Target="https://creativecommons.org/licenses/by-nc-sa/3.0/" TargetMode="External"/><Relationship Id="rId5" Type="http://schemas.openxmlformats.org/officeDocument/2006/relationships/hyperlink" Target="http://www.eoi.es/blogs/embasev/2015/04/06/el-cambio-en-los-demas-parte-de-nosotros-mismos/" TargetMode="External"/><Relationship Id="rId4" Type="http://schemas.openxmlformats.org/officeDocument/2006/relationships/image" Target="../media/image65.jpg"/></Relationships>
</file>

<file path=ppt/slides/_rels/slide1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5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5.xml"/></Relationships>
</file>

<file path=ppt/slides/_rels/slide1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4.xml"/><Relationship Id="rId1" Type="http://schemas.openxmlformats.org/officeDocument/2006/relationships/slideLayout" Target="../slideLayouts/slideLayout55.xml"/></Relationships>
</file>

<file path=ppt/slides/_rels/slide12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7.png"/><Relationship Id="rId7" Type="http://schemas.openxmlformats.org/officeDocument/2006/relationships/diagramColors" Target="../diagrams/colors8.xml"/><Relationship Id="rId2" Type="http://schemas.openxmlformats.org/officeDocument/2006/relationships/notesSlide" Target="../notesSlides/notesSlide125.xml"/><Relationship Id="rId1" Type="http://schemas.openxmlformats.org/officeDocument/2006/relationships/slideLayout" Target="../slideLayouts/slideLayout12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6.xml"/><Relationship Id="rId1" Type="http://schemas.openxmlformats.org/officeDocument/2006/relationships/slideLayout" Target="../slideLayouts/slideLayout5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7.xml"/><Relationship Id="rId1" Type="http://schemas.openxmlformats.org/officeDocument/2006/relationships/slideLayout" Target="../slideLayouts/slideLayout5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6.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9.xml"/><Relationship Id="rId1" Type="http://schemas.openxmlformats.org/officeDocument/2006/relationships/slideLayout" Target="../slideLayouts/slideLayout5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32.xml.rels><?xml version="1.0" encoding="UTF-8" standalone="yes"?>
<Relationships xmlns="http://schemas.openxmlformats.org/package/2006/relationships"><Relationship Id="rId8" Type="http://schemas.openxmlformats.org/officeDocument/2006/relationships/hyperlink" Target="https://www.nepatientsafety.org/resources-tools/"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0.xml"/><Relationship Id="rId1" Type="http://schemas.openxmlformats.org/officeDocument/2006/relationships/slideLayout" Target="../slideLayouts/slideLayout5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1.xml"/><Relationship Id="rId1" Type="http://schemas.openxmlformats.org/officeDocument/2006/relationships/slideLayout" Target="../slideLayouts/slideLayout5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34.xml.rels><?xml version="1.0" encoding="UTF-8" standalone="yes"?>
<Relationships xmlns="http://schemas.openxmlformats.org/package/2006/relationships"><Relationship Id="rId3" Type="http://schemas.openxmlformats.org/officeDocument/2006/relationships/hyperlink" Target="https://www.nepatientsafety.org/resources-tools/patient-safety-improvement-tools/debrief-toolkit.html" TargetMode="External"/><Relationship Id="rId2" Type="http://schemas.openxmlformats.org/officeDocument/2006/relationships/notesSlide" Target="../notesSlides/notesSlide132.xml"/><Relationship Id="rId1" Type="http://schemas.openxmlformats.org/officeDocument/2006/relationships/slideLayout" Target="../slideLayouts/slideLayout128.xml"/><Relationship Id="rId4" Type="http://schemas.openxmlformats.org/officeDocument/2006/relationships/image" Target="../media/image74.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9.xml"/></Relationships>
</file>

<file path=ppt/slides/_rels/slide137.xml.rels><?xml version="1.0" encoding="UTF-8" standalone="yes"?>
<Relationships xmlns="http://schemas.openxmlformats.org/package/2006/relationships"><Relationship Id="rId3" Type="http://schemas.openxmlformats.org/officeDocument/2006/relationships/hyperlink" Target="https://www.nepatientsafety.org/resources-tools/patient-safety-improvement-tools/debrief-toolkit.html" TargetMode="External"/><Relationship Id="rId2" Type="http://schemas.openxmlformats.org/officeDocument/2006/relationships/notesSlide" Target="../notesSlides/notesSlide135.xml"/><Relationship Id="rId1" Type="http://schemas.openxmlformats.org/officeDocument/2006/relationships/slideLayout" Target="../slideLayouts/slideLayout12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6.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9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94.xml"/></Relationships>
</file>

<file path=ppt/slides/_rels/slide1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9.xml"/><Relationship Id="rId1" Type="http://schemas.openxmlformats.org/officeDocument/2006/relationships/slideLayout" Target="../slideLayouts/slideLayout94.xml"/><Relationship Id="rId4" Type="http://schemas.openxmlformats.org/officeDocument/2006/relationships/hyperlink" Target="https://specialedandme.wordpress.com/category/in-the-know/" TargetMode="Externa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9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9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9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9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9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4.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8.xml"/><Relationship Id="rId1" Type="http://schemas.openxmlformats.org/officeDocument/2006/relationships/slideLayout" Target="../slideLayouts/slideLayout4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9.xml"/><Relationship Id="rId1" Type="http://schemas.openxmlformats.org/officeDocument/2006/relationships/slideLayout" Target="../slideLayouts/slideLayout42.xml"/></Relationships>
</file>

<file path=ppt/slides/_rels/slide1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0.xml"/><Relationship Id="rId1" Type="http://schemas.openxmlformats.org/officeDocument/2006/relationships/slideLayout" Target="../slideLayouts/slideLayout55.xml"/></Relationships>
</file>

<file path=ppt/slides/_rels/slide156.xml.rels><?xml version="1.0" encoding="UTF-8" standalone="yes"?>
<Relationships xmlns="http://schemas.openxmlformats.org/package/2006/relationships"><Relationship Id="rId8" Type="http://schemas.openxmlformats.org/officeDocument/2006/relationships/image" Target="../media/image79.jpg"/><Relationship Id="rId13" Type="http://schemas.openxmlformats.org/officeDocument/2006/relationships/hyperlink" Target="https://creativecommons.org/licenses/by-nc-nd/3.0/" TargetMode="External"/><Relationship Id="rId3" Type="http://schemas.openxmlformats.org/officeDocument/2006/relationships/image" Target="../media/image77.jpg"/><Relationship Id="rId7" Type="http://schemas.openxmlformats.org/officeDocument/2006/relationships/hyperlink" Target="https://www.entretantoeducacao.com.br/uma-aprendizagem-significativa-e-mais-que-uma-aprendizagem/" TargetMode="External"/><Relationship Id="rId12" Type="http://schemas.openxmlformats.org/officeDocument/2006/relationships/hyperlink" Target="http://robfatherxkeepinitreal.com/2012/10/19/" TargetMode="External"/><Relationship Id="rId2" Type="http://schemas.openxmlformats.org/officeDocument/2006/relationships/notesSlide" Target="../notesSlides/notesSlide151.xml"/><Relationship Id="rId1" Type="http://schemas.openxmlformats.org/officeDocument/2006/relationships/slideLayout" Target="../slideLayouts/slideLayout45.xml"/><Relationship Id="rId6" Type="http://schemas.openxmlformats.org/officeDocument/2006/relationships/image" Target="../media/image78.png"/><Relationship Id="rId11" Type="http://schemas.openxmlformats.org/officeDocument/2006/relationships/image" Target="../media/image80.jpg"/><Relationship Id="rId5" Type="http://schemas.openxmlformats.org/officeDocument/2006/relationships/hyperlink" Target="https://creativecommons.org/licenses/by/3.0/" TargetMode="External"/><Relationship Id="rId10" Type="http://schemas.openxmlformats.org/officeDocument/2006/relationships/hyperlink" Target="https://creativecommons.org/licenses/by-nc-sa/3.0/" TargetMode="External"/><Relationship Id="rId4" Type="http://schemas.openxmlformats.org/officeDocument/2006/relationships/hyperlink" Target="https://technologyineducationklh.wordpress.com/" TargetMode="External"/><Relationship Id="rId9" Type="http://schemas.openxmlformats.org/officeDocument/2006/relationships/hyperlink" Target="http://www.crookedbrains.net/2008/12/chairs.html" TargetMode="Externa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8.xml"/></Relationships>
</file>

<file path=ppt/slides/_rels/slide1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3.xml"/><Relationship Id="rId1" Type="http://schemas.openxmlformats.org/officeDocument/2006/relationships/slideLayout" Target="../slideLayouts/slideLayout3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s://www.nepatientsafety.org/resources-tools/patient-safety-improvement-tools/debrief-toolkit.html" TargetMode="External"/><Relationship Id="rId2" Type="http://schemas.openxmlformats.org/officeDocument/2006/relationships/notesSlide" Target="../notesSlides/notesSlide155.xml"/><Relationship Id="rId1" Type="http://schemas.openxmlformats.org/officeDocument/2006/relationships/slideLayout" Target="../slideLayouts/slideLayout128.xml"/><Relationship Id="rId4" Type="http://schemas.openxmlformats.org/officeDocument/2006/relationships/image" Target="../media/image82.png"/></Relationships>
</file>

<file path=ppt/slides/_rels/slide1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6.xml"/><Relationship Id="rId1" Type="http://schemas.openxmlformats.org/officeDocument/2006/relationships/slideLayout" Target="../slideLayouts/slideLayout139.xml"/></Relationships>
</file>

<file path=ppt/slides/_rels/slide1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7.xml"/><Relationship Id="rId1" Type="http://schemas.openxmlformats.org/officeDocument/2006/relationships/slideLayout" Target="../slideLayouts/slideLayout13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7.xml"/></Relationships>
</file>

<file path=ppt/slides/_rels/slide164.xml.rels><?xml version="1.0" encoding="UTF-8" standalone="yes"?>
<Relationships xmlns="http://schemas.openxmlformats.org/package/2006/relationships"><Relationship Id="rId3" Type="http://schemas.openxmlformats.org/officeDocument/2006/relationships/hyperlink" Target="mailto:embarr@unmc.edu" TargetMode="External"/><Relationship Id="rId2" Type="http://schemas.openxmlformats.org/officeDocument/2006/relationships/notesSlide" Target="../notesSlides/notesSlide159.xml"/><Relationship Id="rId1" Type="http://schemas.openxmlformats.org/officeDocument/2006/relationships/slideLayout" Target="../slideLayouts/slideLayout37.xml"/><Relationship Id="rId5" Type="http://schemas.openxmlformats.org/officeDocument/2006/relationships/hyperlink" Target="mailto:katherine.jones@unmc.edu" TargetMode="External"/><Relationship Id="rId4" Type="http://schemas.openxmlformats.org/officeDocument/2006/relationships/hyperlink" Target="mailto:carlasnyder@unmc.edu"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justcultur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ismp.org/resources/guidelines-safe-use-automated-dispensing-cabinet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7.png"/><Relationship Id="rId5" Type="http://schemas.openxmlformats.org/officeDocument/2006/relationships/diagramQuickStyle" Target="../diagrams/quickStyle2.xml"/><Relationship Id="rId10" Type="http://schemas.openxmlformats.org/officeDocument/2006/relationships/hyperlink" Target="https://creativecommons.org/licenses/by/3.0/" TargetMode="External"/><Relationship Id="rId4" Type="http://schemas.openxmlformats.org/officeDocument/2006/relationships/diagramLayout" Target="../diagrams/layout2.xml"/><Relationship Id="rId9" Type="http://schemas.openxmlformats.org/officeDocument/2006/relationships/hyperlink" Target="http://rx-wiki.org/index.php?title=Pharmacoinformatic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IGQmdoK_ZfY"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openlibrary-repo.ecampusontario.ca/jspui/bitstream/123456789/525/18/Communication-for-Business-Professionals-1564507596.-htmlbook.html" TargetMode="Externa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hyperlink" Target="https://courses.lumenlearning.com/suny-amgovernment/chapter/state-power-and-delegation/" TargetMode="Externa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NHi1LWv-ccCFUUDkgod1NcP1w&amp;url=http://joevaughan.com/emergent-enterprise/noone-ever-fixed-a-process-by-adding-more-process/attachment/complex-process/&amp;psig=AFQjCNEjB32NHqJyaADLXZb9T2AqtYtrTA&amp;ust=1442417830600856"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gi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hyperlink" Target="https://www.ihi.org/resources/Pages/Tools/RCA2-Improving-Root-Cause-Analyses-and-Actions-to-Prevent-Harm.aspx"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pngimg.com/download/15923" TargetMode="External"/><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https://creativecommons.org/licenses/by-nc-nd/3.0/" TargetMode="External"/><Relationship Id="rId5" Type="http://schemas.openxmlformats.org/officeDocument/2006/relationships/hyperlink" Target="https://culturacientifica.com/2016/08/12/la-promesa-una-revision-pares-justa/" TargetMode="External"/><Relationship Id="rId4" Type="http://schemas.openxmlformats.org/officeDocument/2006/relationships/image" Target="../media/image47.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7.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4.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1.xml"/><Relationship Id="rId1" Type="http://schemas.openxmlformats.org/officeDocument/2006/relationships/slideLayout" Target="../slideLayouts/slideLayout4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7.xml"/><Relationship Id="rId1" Type="http://schemas.openxmlformats.org/officeDocument/2006/relationships/slideLayout" Target="../slideLayouts/slideLayout4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8.xml"/><Relationship Id="rId1" Type="http://schemas.openxmlformats.org/officeDocument/2006/relationships/slideLayout" Target="../slideLayouts/slideLayout3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DEB585-2100-4F63-8AC8-43C1F90E403F}"/>
              </a:ext>
            </a:extLst>
          </p:cNvPr>
          <p:cNvPicPr>
            <a:picLocks noChangeAspect="1"/>
          </p:cNvPicPr>
          <p:nvPr/>
        </p:nvPicPr>
        <p:blipFill rotWithShape="1">
          <a:blip r:embed="rId3"/>
          <a:srcRect t="14449"/>
          <a:stretch/>
        </p:blipFill>
        <p:spPr>
          <a:xfrm>
            <a:off x="1233713" y="3889829"/>
            <a:ext cx="6035941" cy="2042606"/>
          </a:xfrm>
          <a:prstGeom prst="rect">
            <a:avLst/>
          </a:prstGeom>
        </p:spPr>
      </p:pic>
      <p:sp>
        <p:nvSpPr>
          <p:cNvPr id="2" name="Title 1"/>
          <p:cNvSpPr>
            <a:spLocks noGrp="1"/>
          </p:cNvSpPr>
          <p:nvPr>
            <p:ph type="ctrTitle"/>
          </p:nvPr>
        </p:nvSpPr>
        <p:spPr>
          <a:xfrm>
            <a:off x="671426" y="691377"/>
            <a:ext cx="7994902" cy="2549218"/>
          </a:xfrm>
        </p:spPr>
        <p:txBody>
          <a:bodyPr>
            <a:normAutofit fontScale="90000"/>
          </a:bodyPr>
          <a:lstStyle/>
          <a:p>
            <a:pPr algn="ctr"/>
            <a:r>
              <a:rPr lang="en-US" sz="6000" cap="none" dirty="0">
                <a:solidFill>
                  <a:schemeClr val="accent1"/>
                </a:solidFill>
              </a:rPr>
              <a:t>Leadership Development:  Implement A Resilient </a:t>
            </a:r>
            <a:br>
              <a:rPr lang="en-US" sz="6000" cap="none" dirty="0">
                <a:solidFill>
                  <a:schemeClr val="accent1"/>
                </a:solidFill>
              </a:rPr>
            </a:br>
            <a:r>
              <a:rPr lang="en-US" sz="6000" cap="none" dirty="0">
                <a:solidFill>
                  <a:schemeClr val="accent1"/>
                </a:solidFill>
              </a:rPr>
              <a:t>Culture Of Safety</a:t>
            </a:r>
            <a:endParaRPr lang="en-US" cap="none" dirty="0">
              <a:solidFill>
                <a:schemeClr val="tx2"/>
              </a:solidFill>
            </a:endParaRPr>
          </a:p>
        </p:txBody>
      </p:sp>
      <p:sp>
        <p:nvSpPr>
          <p:cNvPr id="3" name="Subtitle 2"/>
          <p:cNvSpPr>
            <a:spLocks noGrp="1"/>
          </p:cNvSpPr>
          <p:nvPr>
            <p:ph type="subTitle" idx="1"/>
          </p:nvPr>
        </p:nvSpPr>
        <p:spPr>
          <a:xfrm>
            <a:off x="671427" y="3617406"/>
            <a:ext cx="7669686" cy="2437706"/>
          </a:xfrm>
        </p:spPr>
        <p:txBody>
          <a:bodyPr>
            <a:normAutofit lnSpcReduction="10000"/>
          </a:bodyPr>
          <a:lstStyle/>
          <a:p>
            <a:r>
              <a:rPr lang="en-US" sz="1400" dirty="0">
                <a:solidFill>
                  <a:schemeClr val="tx2"/>
                </a:solidFill>
              </a:rPr>
              <a:t>Presented by</a:t>
            </a:r>
          </a:p>
          <a:p>
            <a:endParaRPr lang="en-US" sz="1400" dirty="0">
              <a:solidFill>
                <a:schemeClr val="tx2"/>
              </a:solidFill>
            </a:endParaRPr>
          </a:p>
          <a:p>
            <a:endParaRPr lang="en-US" sz="1400" dirty="0">
              <a:solidFill>
                <a:schemeClr val="tx2"/>
              </a:solidFill>
            </a:endParaRPr>
          </a:p>
          <a:p>
            <a:endParaRPr lang="en-US" sz="1400" dirty="0">
              <a:solidFill>
                <a:schemeClr val="tx2"/>
              </a:solidFill>
            </a:endParaRPr>
          </a:p>
          <a:p>
            <a:endParaRPr lang="en-US" sz="1400" dirty="0">
              <a:solidFill>
                <a:schemeClr val="tx2"/>
              </a:solidFill>
            </a:endParaRPr>
          </a:p>
          <a:p>
            <a:endParaRPr lang="en-US" sz="1400" dirty="0">
              <a:solidFill>
                <a:schemeClr val="tx2"/>
              </a:solidFill>
            </a:endParaRPr>
          </a:p>
          <a:p>
            <a:endParaRPr lang="en-US" sz="1400" dirty="0">
              <a:solidFill>
                <a:schemeClr val="tx2"/>
              </a:solidFill>
            </a:endParaRPr>
          </a:p>
          <a:p>
            <a:pPr algn="ctr"/>
            <a:r>
              <a:rPr lang="en-US" sz="1400" dirty="0">
                <a:solidFill>
                  <a:schemeClr val="tx2"/>
                </a:solidFill>
              </a:rPr>
              <a:t>July 25, 2023</a:t>
            </a:r>
          </a:p>
        </p:txBody>
      </p:sp>
    </p:spTree>
    <p:extLst>
      <p:ext uri="{BB962C8B-B14F-4D97-AF65-F5344CB8AC3E}">
        <p14:creationId xmlns:p14="http://schemas.microsoft.com/office/powerpoint/2010/main" val="61113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E04A-A1C7-E00F-85B3-F10D8A99F436}"/>
              </a:ext>
            </a:extLst>
          </p:cNvPr>
          <p:cNvSpPr>
            <a:spLocks noGrp="1"/>
          </p:cNvSpPr>
          <p:nvPr>
            <p:ph type="title"/>
          </p:nvPr>
        </p:nvSpPr>
        <p:spPr/>
        <p:txBody>
          <a:bodyPr>
            <a:normAutofit/>
          </a:bodyPr>
          <a:lstStyle/>
          <a:p>
            <a:r>
              <a:rPr lang="en-US" dirty="0"/>
              <a:t>What Role do Leaders Play?</a:t>
            </a:r>
          </a:p>
        </p:txBody>
      </p:sp>
      <p:sp>
        <p:nvSpPr>
          <p:cNvPr id="3" name="Content Placeholder 2">
            <a:extLst>
              <a:ext uri="{FF2B5EF4-FFF2-40B4-BE49-F238E27FC236}">
                <a16:creationId xmlns:a16="http://schemas.microsoft.com/office/drawing/2014/main" id="{A747A594-6586-657C-2EF8-695923B2D1A0}"/>
              </a:ext>
            </a:extLst>
          </p:cNvPr>
          <p:cNvSpPr>
            <a:spLocks noGrp="1"/>
          </p:cNvSpPr>
          <p:nvPr>
            <p:ph idx="1"/>
          </p:nvPr>
        </p:nvSpPr>
        <p:spPr>
          <a:xfrm>
            <a:off x="321734" y="956564"/>
            <a:ext cx="8247888" cy="1271284"/>
          </a:xfrm>
        </p:spPr>
        <p:txBody>
          <a:bodyPr>
            <a:normAutofit fontScale="92500" lnSpcReduction="10000"/>
          </a:bodyPr>
          <a:lstStyle/>
          <a:p>
            <a:pPr marL="0" indent="0">
              <a:lnSpc>
                <a:spcPct val="110000"/>
              </a:lnSpc>
              <a:spcBef>
                <a:spcPts val="0"/>
              </a:spcBef>
              <a:spcAft>
                <a:spcPts val="1200"/>
              </a:spcAft>
              <a:buNone/>
            </a:pPr>
            <a:r>
              <a:rPr lang="en-US" sz="2400" dirty="0"/>
              <a:t>Safety culture is </a:t>
            </a:r>
            <a:r>
              <a:rPr lang="en-US" sz="2400" b="1" dirty="0"/>
              <a:t>a result of the actions that leaders take </a:t>
            </a:r>
            <a:r>
              <a:rPr lang="en-US" sz="2400" dirty="0"/>
              <a:t>to ensure that staff learn from their experience. Leaders implement the culture and close the gap between beliefs and behaviors by...</a:t>
            </a:r>
            <a:endParaRPr lang="en-US" dirty="0"/>
          </a:p>
          <a:p>
            <a:pPr marL="0" indent="0">
              <a:lnSpc>
                <a:spcPct val="110000"/>
              </a:lnSpc>
              <a:spcBef>
                <a:spcPts val="0"/>
              </a:spcBef>
              <a:spcAft>
                <a:spcPts val="1200"/>
              </a:spcAft>
              <a:buNone/>
            </a:pPr>
            <a:endParaRPr lang="en-US" dirty="0"/>
          </a:p>
          <a:p>
            <a:pPr>
              <a:lnSpc>
                <a:spcPct val="110000"/>
              </a:lnSpc>
              <a:spcBef>
                <a:spcPts val="0"/>
              </a:spcBef>
              <a:spcAft>
                <a:spcPts val="1200"/>
              </a:spcAft>
            </a:pPr>
            <a:endParaRPr lang="en-US" dirty="0"/>
          </a:p>
        </p:txBody>
      </p:sp>
      <p:sp>
        <p:nvSpPr>
          <p:cNvPr id="5" name="Content Placeholder 2">
            <a:extLst>
              <a:ext uri="{FF2B5EF4-FFF2-40B4-BE49-F238E27FC236}">
                <a16:creationId xmlns:a16="http://schemas.microsoft.com/office/drawing/2014/main" id="{60E8E9BB-B778-3BB9-BF23-ECFB3650F0CC}"/>
              </a:ext>
            </a:extLst>
          </p:cNvPr>
          <p:cNvSpPr txBox="1">
            <a:spLocks/>
          </p:cNvSpPr>
          <p:nvPr/>
        </p:nvSpPr>
        <p:spPr>
          <a:xfrm>
            <a:off x="221373" y="2239650"/>
            <a:ext cx="4222388" cy="452037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7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latin typeface="Arial" charset="0"/>
                <a:cs typeface="Arial" charset="0"/>
              </a:rPr>
              <a:t>What they regularly pay attention to, measure, and control</a:t>
            </a:r>
          </a:p>
          <a:p>
            <a:pPr marL="228600" marR="0" lvl="0" indent="-228600" algn="l" defTabSz="914400" rtl="0" eaLnBrk="1" fontAlgn="auto" latinLnBrk="0" hangingPunct="1">
              <a:lnSpc>
                <a:spcPct val="100000"/>
              </a:lnSpc>
              <a:spcBef>
                <a:spcPts val="0"/>
              </a:spcBef>
              <a:spcAft>
                <a:spcPts val="7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latin typeface="Arial" charset="0"/>
                <a:cs typeface="Arial" charset="0"/>
              </a:rPr>
              <a:t>How they react to adverse events and crises</a:t>
            </a:r>
          </a:p>
          <a:p>
            <a:pPr marL="228600" marR="0" lvl="0" indent="-228600" algn="l" defTabSz="914400" rtl="0" eaLnBrk="1" fontAlgn="auto" latinLnBrk="0" hangingPunct="1">
              <a:lnSpc>
                <a:spcPct val="100000"/>
              </a:lnSpc>
              <a:spcBef>
                <a:spcPts val="0"/>
              </a:spcBef>
              <a:spcAft>
                <a:spcPts val="7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latin typeface="Arial" charset="0"/>
                <a:cs typeface="Arial" charset="0"/>
              </a:rPr>
              <a:t>How they allocate resources</a:t>
            </a:r>
          </a:p>
          <a:p>
            <a:pPr marL="228600" marR="0" lvl="0" indent="-228600" algn="l" defTabSz="914400" rtl="0" eaLnBrk="1" fontAlgn="auto" latinLnBrk="0" hangingPunct="1">
              <a:lnSpc>
                <a:spcPct val="100000"/>
              </a:lnSpc>
              <a:spcBef>
                <a:spcPts val="0"/>
              </a:spcBef>
              <a:spcAft>
                <a:spcPts val="7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latin typeface="Arial" charset="0"/>
                <a:cs typeface="Arial" charset="0"/>
              </a:rPr>
              <a:t>How they role model, teach, and coach</a:t>
            </a:r>
          </a:p>
          <a:p>
            <a:pPr marL="228600" marR="0" lvl="0" indent="-228600" algn="l" defTabSz="914400" rtl="0" eaLnBrk="1" fontAlgn="auto" latinLnBrk="0" hangingPunct="1">
              <a:lnSpc>
                <a:spcPct val="100000"/>
              </a:lnSpc>
              <a:spcBef>
                <a:spcPts val="0"/>
              </a:spcBef>
              <a:spcAft>
                <a:spcPts val="7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latin typeface="Arial" charset="0"/>
                <a:cs typeface="Arial" charset="0"/>
              </a:rPr>
              <a:t>How they provide feedback and rewards</a:t>
            </a:r>
          </a:p>
          <a:p>
            <a:pPr marL="228600" marR="0" lvl="0" indent="-228600" algn="l" defTabSz="914400" rtl="0" eaLnBrk="1" fontAlgn="auto" latinLnBrk="0" hangingPunct="1">
              <a:lnSpc>
                <a:spcPct val="100000"/>
              </a:lnSpc>
              <a:spcBef>
                <a:spcPts val="0"/>
              </a:spcBef>
              <a:spcAft>
                <a:spcPts val="7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latin typeface="Arial" charset="0"/>
                <a:cs typeface="Arial" charset="0"/>
              </a:rPr>
              <a:t>Who they recruit, promote, and ignore </a:t>
            </a:r>
          </a:p>
          <a:p>
            <a:pPr marL="228600" marR="0" lvl="0" indent="-228600" algn="l" defTabSz="914400" rtl="0" eaLnBrk="1" fontAlgn="auto" latinLnBrk="0" hangingPunct="1">
              <a:lnSpc>
                <a:spcPct val="100000"/>
              </a:lnSpc>
              <a:spcBef>
                <a:spcPts val="0"/>
              </a:spcBef>
              <a:spcAft>
                <a:spcPts val="7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latin typeface="Arial" charset="0"/>
                <a:cs typeface="Arial" charset="0"/>
              </a:rPr>
              <a:t>The language they use (Just Culture and TeamSTEPPS)</a:t>
            </a:r>
          </a:p>
          <a:p>
            <a:pPr marL="0" marR="0" lvl="0" indent="0" algn="l" defTabSz="914400" rtl="0" eaLnBrk="1" fontAlgn="auto" latinLnBrk="0" hangingPunct="1">
              <a:lnSpc>
                <a:spcPct val="100000"/>
              </a:lnSpc>
              <a:spcBef>
                <a:spcPts val="0"/>
              </a:spcBef>
              <a:spcAft>
                <a:spcPts val="700"/>
              </a:spcAft>
              <a:buClrTx/>
              <a:buSzTx/>
              <a:buFont typeface="Arial" panose="020B0604020202020204" pitchFamily="34" charset="0"/>
              <a:buNone/>
              <a:tabLst/>
              <a:defRPr/>
            </a:pPr>
            <a:r>
              <a:rPr kumimoji="0" lang="en-US" sz="1700" b="0" i="0" u="none" strike="noStrike" kern="1200" cap="none" spc="0" normalizeH="0" baseline="0" noProof="0" dirty="0">
                <a:ln>
                  <a:noFill/>
                </a:ln>
                <a:solidFill>
                  <a:srgbClr val="000000"/>
                </a:solidFill>
                <a:effectLst/>
                <a:uLnTx/>
                <a:uFillTx/>
                <a:latin typeface="Arial" charset="0"/>
                <a:cs typeface="Arial" charset="0"/>
              </a:rPr>
              <a:t>(Schein, 2010)</a:t>
            </a:r>
          </a:p>
          <a:p>
            <a:pPr marL="228600" marR="0" lvl="0" indent="-228600" algn="l" defTabSz="914400" rtl="0" eaLnBrk="1" fontAlgn="auto" latinLnBrk="0" hangingPunct="1">
              <a:lnSpc>
                <a:spcPct val="110000"/>
              </a:lnSpc>
              <a:spcBef>
                <a:spcPts val="0"/>
              </a:spcBef>
              <a:spcAft>
                <a:spcPts val="120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p:txBody>
      </p:sp>
      <p:grpSp>
        <p:nvGrpSpPr>
          <p:cNvPr id="7" name="Group 6">
            <a:extLst>
              <a:ext uri="{FF2B5EF4-FFF2-40B4-BE49-F238E27FC236}">
                <a16:creationId xmlns:a16="http://schemas.microsoft.com/office/drawing/2014/main" id="{291C3624-516E-047B-9820-F839E837861D}"/>
              </a:ext>
            </a:extLst>
          </p:cNvPr>
          <p:cNvGrpSpPr/>
          <p:nvPr/>
        </p:nvGrpSpPr>
        <p:grpSpPr>
          <a:xfrm>
            <a:off x="4443761" y="2263084"/>
            <a:ext cx="4478866" cy="4039399"/>
            <a:chOff x="4560567" y="2878666"/>
            <a:chExt cx="4478866" cy="4039399"/>
          </a:xfrm>
        </p:grpSpPr>
        <p:pic>
          <p:nvPicPr>
            <p:cNvPr id="4" name="Picture 3">
              <a:extLst>
                <a:ext uri="{FF2B5EF4-FFF2-40B4-BE49-F238E27FC236}">
                  <a16:creationId xmlns:a16="http://schemas.microsoft.com/office/drawing/2014/main" id="{3A1E4420-D573-678E-8CF4-B2C8EC29C4DC}"/>
                </a:ext>
              </a:extLst>
            </p:cNvPr>
            <p:cNvPicPr>
              <a:picLocks noChangeAspect="1"/>
            </p:cNvPicPr>
            <p:nvPr/>
          </p:nvPicPr>
          <p:blipFill rotWithShape="1">
            <a:blip r:embed="rId3"/>
            <a:srcRect l="18426" r="16667"/>
            <a:stretch/>
          </p:blipFill>
          <p:spPr>
            <a:xfrm>
              <a:off x="4688806" y="2878666"/>
              <a:ext cx="4322348" cy="3745830"/>
            </a:xfrm>
            <a:prstGeom prst="rect">
              <a:avLst/>
            </a:prstGeom>
          </p:spPr>
        </p:pic>
        <p:sp>
          <p:nvSpPr>
            <p:cNvPr id="6" name="TextBox 5">
              <a:extLst>
                <a:ext uri="{FF2B5EF4-FFF2-40B4-BE49-F238E27FC236}">
                  <a16:creationId xmlns:a16="http://schemas.microsoft.com/office/drawing/2014/main" id="{3CD832B0-52E9-8A3B-4600-5E65D8A95D88}"/>
                </a:ext>
              </a:extLst>
            </p:cNvPr>
            <p:cNvSpPr txBox="1"/>
            <p:nvPr/>
          </p:nvSpPr>
          <p:spPr>
            <a:xfrm>
              <a:off x="4560567" y="6702621"/>
              <a:ext cx="44788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https://s.abcnews.com/images/Politics/WireAP_3e580095fd654b6a81d0ddd39ad160a7_16x9_992.jpg</a:t>
              </a:r>
            </a:p>
          </p:txBody>
        </p:sp>
      </p:grpSp>
    </p:spTree>
    <p:extLst>
      <p:ext uri="{BB962C8B-B14F-4D97-AF65-F5344CB8AC3E}">
        <p14:creationId xmlns:p14="http://schemas.microsoft.com/office/powerpoint/2010/main" val="3864428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A1E4C-10BD-B1C5-51CC-5748D5AFE317}"/>
              </a:ext>
            </a:extLst>
          </p:cNvPr>
          <p:cNvSpPr>
            <a:spLocks noGrp="1"/>
          </p:cNvSpPr>
          <p:nvPr>
            <p:ph type="title"/>
          </p:nvPr>
        </p:nvSpPr>
        <p:spPr>
          <a:xfrm>
            <a:off x="475861" y="136524"/>
            <a:ext cx="8402459" cy="717844"/>
          </a:xfrm>
        </p:spPr>
        <p:txBody>
          <a:bodyPr>
            <a:noAutofit/>
          </a:bodyPr>
          <a:lstStyle/>
          <a:p>
            <a:r>
              <a:rPr lang="en-US" sz="3100" spc="-100" dirty="0"/>
              <a:t>Leaders Knowledge  of Just Culture</a:t>
            </a:r>
          </a:p>
        </p:txBody>
      </p:sp>
      <p:sp>
        <p:nvSpPr>
          <p:cNvPr id="4" name="Content Placeholder 3">
            <a:extLst>
              <a:ext uri="{FF2B5EF4-FFF2-40B4-BE49-F238E27FC236}">
                <a16:creationId xmlns:a16="http://schemas.microsoft.com/office/drawing/2014/main" id="{917E7051-5D79-0265-3312-2B3468580F35}"/>
              </a:ext>
            </a:extLst>
          </p:cNvPr>
          <p:cNvSpPr>
            <a:spLocks noGrp="1"/>
          </p:cNvSpPr>
          <p:nvPr>
            <p:ph idx="1"/>
          </p:nvPr>
        </p:nvSpPr>
        <p:spPr>
          <a:xfrm>
            <a:off x="265680" y="695173"/>
            <a:ext cx="8737712" cy="5501983"/>
          </a:xfrm>
        </p:spPr>
        <p:txBody>
          <a:bodyPr>
            <a:normAutofit/>
          </a:bodyPr>
          <a:lstStyle/>
          <a:p>
            <a:pPr>
              <a:lnSpc>
                <a:spcPct val="100000"/>
              </a:lnSpc>
              <a:spcBef>
                <a:spcPts val="600"/>
              </a:spcBef>
              <a:buFont typeface="Wingdings" panose="05000000000000000000" pitchFamily="2" charset="2"/>
              <a:buChar char="ü"/>
            </a:pPr>
            <a:r>
              <a:rPr lang="en-US" dirty="0"/>
              <a:t>3 Just Culture Champions</a:t>
            </a:r>
          </a:p>
          <a:p>
            <a:pPr>
              <a:lnSpc>
                <a:spcPct val="100000"/>
              </a:lnSpc>
              <a:spcBef>
                <a:spcPts val="600"/>
              </a:spcBef>
              <a:buFont typeface="Wingdings" panose="05000000000000000000" pitchFamily="2" charset="2"/>
              <a:buChar char="ü"/>
            </a:pPr>
            <a:r>
              <a:rPr lang="en-US" dirty="0"/>
              <a:t>18/21 Managers/Leaders reported being trained to use Just Culture Algorithm </a:t>
            </a:r>
            <a:endParaRPr lang="en-US" sz="24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2" name="Slide Number Placeholder 1">
            <a:extLst>
              <a:ext uri="{FF2B5EF4-FFF2-40B4-BE49-F238E27FC236}">
                <a16:creationId xmlns:a16="http://schemas.microsoft.com/office/drawing/2014/main" id="{5D659D97-D431-7214-11E4-DBC066922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aphicFrame>
        <p:nvGraphicFramePr>
          <p:cNvPr id="5" name="Table 6">
            <a:extLst>
              <a:ext uri="{FF2B5EF4-FFF2-40B4-BE49-F238E27FC236}">
                <a16:creationId xmlns:a16="http://schemas.microsoft.com/office/drawing/2014/main" id="{AAE68ACD-BF7C-F882-DACC-910B3ED724F0}"/>
              </a:ext>
            </a:extLst>
          </p:cNvPr>
          <p:cNvGraphicFramePr>
            <a:graphicFrameLocks noGrp="1"/>
          </p:cNvGraphicFramePr>
          <p:nvPr/>
        </p:nvGraphicFramePr>
        <p:xfrm>
          <a:off x="265680" y="1729785"/>
          <a:ext cx="8526950" cy="4541520"/>
        </p:xfrm>
        <a:graphic>
          <a:graphicData uri="http://schemas.openxmlformats.org/drawingml/2006/table">
            <a:tbl>
              <a:tblPr firstRow="1" bandRow="1">
                <a:tableStyleId>{5C22544A-7EE6-4342-B048-85BDC9FD1C3A}</a:tableStyleId>
              </a:tblPr>
              <a:tblGrid>
                <a:gridCol w="6694078">
                  <a:extLst>
                    <a:ext uri="{9D8B030D-6E8A-4147-A177-3AD203B41FA5}">
                      <a16:colId xmlns:a16="http://schemas.microsoft.com/office/drawing/2014/main" val="3231250036"/>
                    </a:ext>
                  </a:extLst>
                </a:gridCol>
                <a:gridCol w="763017">
                  <a:extLst>
                    <a:ext uri="{9D8B030D-6E8A-4147-A177-3AD203B41FA5}">
                      <a16:colId xmlns:a16="http://schemas.microsoft.com/office/drawing/2014/main" val="3741456762"/>
                    </a:ext>
                  </a:extLst>
                </a:gridCol>
                <a:gridCol w="1069855">
                  <a:extLst>
                    <a:ext uri="{9D8B030D-6E8A-4147-A177-3AD203B41FA5}">
                      <a16:colId xmlns:a16="http://schemas.microsoft.com/office/drawing/2014/main" val="3050369607"/>
                    </a:ext>
                  </a:extLst>
                </a:gridCol>
              </a:tblGrid>
              <a:tr h="41148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BBGH Hospital Survey on Patient Safety Culture 2.0, April 2022</a:t>
                      </a:r>
                    </a:p>
                  </a:txBody>
                  <a:tcPr/>
                </a:tc>
                <a:tc gridSpan="2">
                  <a:txBody>
                    <a:bodyPr/>
                    <a:lstStyle/>
                    <a:p>
                      <a:pPr algn="ctr"/>
                      <a:r>
                        <a:rPr lang="en-US" dirty="0"/>
                        <a:t>% Correct</a:t>
                      </a:r>
                    </a:p>
                  </a:txBody>
                  <a:tcPr anchor="b"/>
                </a:tc>
                <a:tc hMerge="1">
                  <a:txBody>
                    <a:bodyPr/>
                    <a:lstStyle/>
                    <a:p>
                      <a:endParaRPr lang="en-US" dirty="0"/>
                    </a:p>
                  </a:txBody>
                  <a:tcPr anchor="b"/>
                </a:tc>
                <a:extLst>
                  <a:ext uri="{0D108BD9-81ED-4DB2-BD59-A6C34878D82A}">
                    <a16:rowId xmlns:a16="http://schemas.microsoft.com/office/drawing/2014/main" val="2573942309"/>
                  </a:ext>
                </a:extLst>
              </a:tr>
              <a:tr h="41148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Mgt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Non-mgt</a:t>
                      </a:r>
                    </a:p>
                  </a:txBody>
                  <a:tcPr anchor="b"/>
                </a:tc>
                <a:extLst>
                  <a:ext uri="{0D108BD9-81ED-4DB2-BD59-A6C34878D82A}">
                    <a16:rowId xmlns:a16="http://schemas.microsoft.com/office/drawing/2014/main" val="3685412952"/>
                  </a:ext>
                </a:extLst>
              </a:tr>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What are the three categories of behavior managers identify from the perspective of a just culture? (Answer: Human error, At-risk behavior, Reckless behavior)</a:t>
                      </a:r>
                    </a:p>
                  </a:txBody>
                  <a:tcPr anchor="b"/>
                </a:tc>
                <a:tc>
                  <a:txBody>
                    <a:bodyPr/>
                    <a:lstStyle/>
                    <a:p>
                      <a:pPr algn="ctr"/>
                      <a:r>
                        <a:rPr lang="en-US" sz="2000" dirty="0"/>
                        <a:t>62%</a:t>
                      </a:r>
                    </a:p>
                  </a:txBody>
                  <a:tcPr anchor="ctr"/>
                </a:tc>
                <a:tc>
                  <a:txBody>
                    <a:bodyPr/>
                    <a:lstStyle/>
                    <a:p>
                      <a:pPr algn="ctr"/>
                      <a:r>
                        <a:rPr lang="en-US" sz="2000" dirty="0"/>
                        <a:t>11%</a:t>
                      </a:r>
                    </a:p>
                  </a:txBody>
                  <a:tcPr anchor="ctr"/>
                </a:tc>
                <a:extLst>
                  <a:ext uri="{0D108BD9-81ED-4DB2-BD59-A6C34878D82A}">
                    <a16:rowId xmlns:a16="http://schemas.microsoft.com/office/drawing/2014/main" val="3263232342"/>
                  </a:ext>
                </a:extLst>
              </a:tr>
              <a:tr h="775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Which of the following is NOT a duty employees are responsible for in a just culture? (Answer: Duty to provide quality care)*</a:t>
                      </a:r>
                    </a:p>
                  </a:txBody>
                  <a:tcPr/>
                </a:tc>
                <a:tc>
                  <a:txBody>
                    <a:bodyPr/>
                    <a:lstStyle/>
                    <a:p>
                      <a:pPr algn="ctr"/>
                      <a:r>
                        <a:rPr lang="en-US" sz="2000" dirty="0"/>
                        <a:t>29%</a:t>
                      </a:r>
                    </a:p>
                  </a:txBody>
                  <a:tcPr anchor="ctr"/>
                </a:tc>
                <a:tc>
                  <a:txBody>
                    <a:bodyPr/>
                    <a:lstStyle/>
                    <a:p>
                      <a:pPr algn="ctr"/>
                      <a:r>
                        <a:rPr lang="en-US" sz="2000" dirty="0"/>
                        <a:t>4%</a:t>
                      </a:r>
                    </a:p>
                  </a:txBody>
                  <a:tcPr anchor="ctr"/>
                </a:tc>
                <a:extLst>
                  <a:ext uri="{0D108BD9-81ED-4DB2-BD59-A6C34878D82A}">
                    <a16:rowId xmlns:a16="http://schemas.microsoft.com/office/drawing/2014/main" val="1917616776"/>
                  </a:ext>
                </a:extLst>
              </a:tr>
              <a:tr h="679856">
                <a:tc>
                  <a:txBody>
                    <a:bodyPr/>
                    <a:lstStyle/>
                    <a:p>
                      <a:pPr lvl="0"/>
                      <a:r>
                        <a:rPr lang="en-US" sz="2000" dirty="0"/>
                        <a:t>What are the three management responses to employee actions in a just culture? (Answer: Console, Coach, Punish)</a:t>
                      </a:r>
                    </a:p>
                  </a:txBody>
                  <a:tcPr/>
                </a:tc>
                <a:tc>
                  <a:txBody>
                    <a:bodyPr/>
                    <a:lstStyle/>
                    <a:p>
                      <a:pPr algn="ctr"/>
                      <a:r>
                        <a:rPr lang="en-US" sz="2000" dirty="0"/>
                        <a:t>38%</a:t>
                      </a:r>
                    </a:p>
                  </a:txBody>
                  <a:tcPr anchor="ctr"/>
                </a:tc>
                <a:tc>
                  <a:txBody>
                    <a:bodyPr/>
                    <a:lstStyle/>
                    <a:p>
                      <a:pPr algn="ctr"/>
                      <a:r>
                        <a:rPr lang="en-US" sz="2000" dirty="0"/>
                        <a:t>3%</a:t>
                      </a:r>
                    </a:p>
                  </a:txBody>
                  <a:tcPr anchor="ctr"/>
                </a:tc>
                <a:extLst>
                  <a:ext uri="{0D108BD9-81ED-4DB2-BD59-A6C34878D82A}">
                    <a16:rowId xmlns:a16="http://schemas.microsoft.com/office/drawing/2014/main" val="1831570772"/>
                  </a:ext>
                </a:extLst>
              </a:tr>
              <a:tr h="775259">
                <a:tc>
                  <a:txBody>
                    <a:bodyPr/>
                    <a:lstStyle/>
                    <a:p>
                      <a:pPr lvl="0"/>
                      <a:r>
                        <a:rPr lang="en-US" sz="2000" dirty="0"/>
                        <a:t>During the investigation phase, what perspectives are used to determine what happened and what would normally happen? (Answer: Subjective/Objective)</a:t>
                      </a:r>
                    </a:p>
                  </a:txBody>
                  <a:tcPr>
                    <a:lnB w="12700" cap="flat" cmpd="sng" algn="ctr">
                      <a:solidFill>
                        <a:schemeClr val="tx1"/>
                      </a:solidFill>
                      <a:prstDash val="solid"/>
                      <a:round/>
                      <a:headEnd type="none" w="med" len="med"/>
                      <a:tailEnd type="none" w="med" len="med"/>
                    </a:lnB>
                  </a:tcPr>
                </a:tc>
                <a:tc>
                  <a:txBody>
                    <a:bodyPr/>
                    <a:lstStyle/>
                    <a:p>
                      <a:pPr algn="ctr"/>
                      <a:r>
                        <a:rPr lang="en-US" dirty="0"/>
                        <a:t>33%</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5123171"/>
                  </a:ext>
                </a:extLst>
              </a:tr>
            </a:tbl>
          </a:graphicData>
        </a:graphic>
      </p:graphicFrame>
      <p:sp>
        <p:nvSpPr>
          <p:cNvPr id="6" name="TextBox 5">
            <a:extLst>
              <a:ext uri="{FF2B5EF4-FFF2-40B4-BE49-F238E27FC236}">
                <a16:creationId xmlns:a16="http://schemas.microsoft.com/office/drawing/2014/main" id="{7D066552-7E25-F64D-E363-A01CC45551FF}"/>
              </a:ext>
            </a:extLst>
          </p:cNvPr>
          <p:cNvSpPr txBox="1"/>
          <p:nvPr/>
        </p:nvSpPr>
        <p:spPr>
          <a:xfrm>
            <a:off x="87549" y="6352144"/>
            <a:ext cx="91516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*Duties are: (1) produce an outcome, (2) follow procedural rules, (3) avoid causing unjustifiable risk or harm</a:t>
            </a:r>
          </a:p>
        </p:txBody>
      </p:sp>
    </p:spTree>
    <p:extLst>
      <p:ext uri="{BB962C8B-B14F-4D97-AF65-F5344CB8AC3E}">
        <p14:creationId xmlns:p14="http://schemas.microsoft.com/office/powerpoint/2010/main" val="3982080356"/>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A1E4C-10BD-B1C5-51CC-5748D5AFE317}"/>
              </a:ext>
            </a:extLst>
          </p:cNvPr>
          <p:cNvSpPr>
            <a:spLocks noGrp="1"/>
          </p:cNvSpPr>
          <p:nvPr>
            <p:ph type="title"/>
          </p:nvPr>
        </p:nvSpPr>
        <p:spPr>
          <a:xfrm>
            <a:off x="475861" y="136524"/>
            <a:ext cx="8229599" cy="717844"/>
          </a:xfrm>
        </p:spPr>
        <p:txBody>
          <a:bodyPr>
            <a:noAutofit/>
          </a:bodyPr>
          <a:lstStyle/>
          <a:p>
            <a:r>
              <a:rPr lang="en-US" sz="3200" spc="-100" dirty="0"/>
              <a:t>staff perceptions of Just Culture</a:t>
            </a:r>
          </a:p>
        </p:txBody>
      </p:sp>
      <p:sp>
        <p:nvSpPr>
          <p:cNvPr id="4" name="Content Placeholder 3">
            <a:extLst>
              <a:ext uri="{FF2B5EF4-FFF2-40B4-BE49-F238E27FC236}">
                <a16:creationId xmlns:a16="http://schemas.microsoft.com/office/drawing/2014/main" id="{917E7051-5D79-0265-3312-2B3468580F35}"/>
              </a:ext>
            </a:extLst>
          </p:cNvPr>
          <p:cNvSpPr>
            <a:spLocks noGrp="1"/>
          </p:cNvSpPr>
          <p:nvPr>
            <p:ph idx="1"/>
          </p:nvPr>
        </p:nvSpPr>
        <p:spPr>
          <a:xfrm>
            <a:off x="245989" y="715027"/>
            <a:ext cx="8737712" cy="824849"/>
          </a:xfrm>
        </p:spPr>
        <p:txBody>
          <a:bodyPr>
            <a:normAutofit/>
          </a:bodyPr>
          <a:lstStyle/>
          <a:p>
            <a:pPr marL="0" indent="0">
              <a:lnSpc>
                <a:spcPct val="100000"/>
              </a:lnSpc>
              <a:spcBef>
                <a:spcPts val="600"/>
              </a:spcBef>
              <a:buNone/>
            </a:pPr>
            <a:r>
              <a:rPr lang="en-US" sz="1800" dirty="0"/>
              <a:t>Response Scale: Strongly Disagree to Strongly Agree</a:t>
            </a:r>
          </a:p>
          <a:p>
            <a:pPr marL="0" indent="0">
              <a:lnSpc>
                <a:spcPct val="100000"/>
              </a:lnSpc>
              <a:spcBef>
                <a:spcPts val="600"/>
              </a:spcBef>
              <a:buNone/>
            </a:pPr>
            <a:r>
              <a:rPr lang="en-US" sz="1800" dirty="0"/>
              <a:t>(R) = Reverse-worded item; score is the percent that Disagreed/Strongly Disagreed</a:t>
            </a:r>
            <a:endParaRPr lang="en-US"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2" name="Slide Number Placeholder 1">
            <a:extLst>
              <a:ext uri="{FF2B5EF4-FFF2-40B4-BE49-F238E27FC236}">
                <a16:creationId xmlns:a16="http://schemas.microsoft.com/office/drawing/2014/main" id="{5D659D97-D431-7214-11E4-DBC066922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C8B5737A-2B04-DEEB-3D61-D30555E9202B}"/>
              </a:ext>
            </a:extLst>
          </p:cNvPr>
          <p:cNvGraphicFramePr>
            <a:graphicFrameLocks noGrp="1"/>
          </p:cNvGraphicFramePr>
          <p:nvPr>
            <p:extLst>
              <p:ext uri="{D42A27DB-BD31-4B8C-83A1-F6EECF244321}">
                <p14:modId xmlns:p14="http://schemas.microsoft.com/office/powerpoint/2010/main" val="1049384541"/>
              </p:ext>
            </p:extLst>
          </p:nvPr>
        </p:nvGraphicFramePr>
        <p:xfrm>
          <a:off x="245989" y="1539876"/>
          <a:ext cx="8823402" cy="5083539"/>
        </p:xfrm>
        <a:graphic>
          <a:graphicData uri="http://schemas.openxmlformats.org/drawingml/2006/table">
            <a:tbl>
              <a:tblPr firstRow="1" bandRow="1">
                <a:tableStyleId>{5C22544A-7EE6-4342-B048-85BDC9FD1C3A}</a:tableStyleId>
              </a:tblPr>
              <a:tblGrid>
                <a:gridCol w="6179320">
                  <a:extLst>
                    <a:ext uri="{9D8B030D-6E8A-4147-A177-3AD203B41FA5}">
                      <a16:colId xmlns:a16="http://schemas.microsoft.com/office/drawing/2014/main" val="3231250036"/>
                    </a:ext>
                  </a:extLst>
                </a:gridCol>
                <a:gridCol w="840077">
                  <a:extLst>
                    <a:ext uri="{9D8B030D-6E8A-4147-A177-3AD203B41FA5}">
                      <a16:colId xmlns:a16="http://schemas.microsoft.com/office/drawing/2014/main" val="3741456762"/>
                    </a:ext>
                  </a:extLst>
                </a:gridCol>
                <a:gridCol w="778650">
                  <a:extLst>
                    <a:ext uri="{9D8B030D-6E8A-4147-A177-3AD203B41FA5}">
                      <a16:colId xmlns:a16="http://schemas.microsoft.com/office/drawing/2014/main" val="3050369607"/>
                    </a:ext>
                  </a:extLst>
                </a:gridCol>
                <a:gridCol w="1025355">
                  <a:extLst>
                    <a:ext uri="{9D8B030D-6E8A-4147-A177-3AD203B41FA5}">
                      <a16:colId xmlns:a16="http://schemas.microsoft.com/office/drawing/2014/main" val="385621860"/>
                    </a:ext>
                  </a:extLst>
                </a:gridCol>
              </a:tblGrid>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BBGH Hospital Survey on Patient Safety Culture 2.0, </a:t>
                      </a:r>
                      <a:r>
                        <a:rPr lang="en-US" sz="2400" b="1" dirty="0"/>
                        <a:t>April 2022</a:t>
                      </a:r>
                    </a:p>
                  </a:txBody>
                  <a:tcPr/>
                </a:tc>
                <a:tc gridSpan="3">
                  <a:txBody>
                    <a:bodyPr/>
                    <a:lstStyle/>
                    <a:p>
                      <a:r>
                        <a:rPr lang="en-US" dirty="0"/>
                        <a:t>What action will improve perceptions of each item?</a:t>
                      </a:r>
                    </a:p>
                  </a:txBody>
                  <a:tcPr anchor="b"/>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573942309"/>
                  </a:ext>
                </a:extLst>
              </a:tr>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Response to Error</a:t>
                      </a:r>
                    </a:p>
                  </a:txBody>
                  <a:tcPr anchor="b"/>
                </a:tc>
                <a:tc>
                  <a:txBody>
                    <a:bodyPr/>
                    <a:lstStyle/>
                    <a:p>
                      <a:pPr algn="ctr"/>
                      <a:endParaRPr lang="en-US" sz="2000" dirty="0"/>
                    </a:p>
                  </a:txBody>
                  <a:tcPr/>
                </a:tc>
                <a:tc>
                  <a:txBody>
                    <a:bodyPr/>
                    <a:lstStyle/>
                    <a:p>
                      <a:pPr algn="ctr"/>
                      <a:endParaRPr lang="en-US" sz="2000" dirty="0"/>
                    </a:p>
                  </a:txBody>
                  <a:tcPr/>
                </a:tc>
                <a:tc>
                  <a:txBody>
                    <a:bodyPr/>
                    <a:lstStyle/>
                    <a:p>
                      <a:pPr algn="ctr"/>
                      <a:endParaRPr lang="en-US" sz="2000" dirty="0"/>
                    </a:p>
                  </a:txBody>
                  <a:tcPr/>
                </a:tc>
                <a:extLst>
                  <a:ext uri="{0D108BD9-81ED-4DB2-BD59-A6C34878D82A}">
                    <a16:rowId xmlns:a16="http://schemas.microsoft.com/office/drawing/2014/main" val="3263232342"/>
                  </a:ext>
                </a:extLst>
              </a:tr>
              <a:tr h="7752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t>In this unit, staff feel like their mistakes are held against them. (R)</a:t>
                      </a:r>
                    </a:p>
                  </a:txBody>
                  <a:tcPr/>
                </a:tc>
                <a:tc gridSpan="3">
                  <a:txBody>
                    <a:bodyPr/>
                    <a:lstStyle/>
                    <a:p>
                      <a:pPr algn="ctr"/>
                      <a:endParaRPr lang="en-US" sz="2000" dirty="0"/>
                    </a:p>
                  </a:txBody>
                  <a:tcPr anchor="ctr"/>
                </a:tc>
                <a:tc hMerge="1">
                  <a:txBody>
                    <a:bodyPr/>
                    <a:lstStyle/>
                    <a:p>
                      <a:pPr algn="ctr"/>
                      <a:endParaRPr lang="en-US" sz="2000" dirty="0"/>
                    </a:p>
                  </a:txBody>
                  <a:tcPr anchor="ctr"/>
                </a:tc>
                <a:tc hMerge="1">
                  <a:txBody>
                    <a:bodyPr/>
                    <a:lstStyle/>
                    <a:p>
                      <a:pPr algn="ctr"/>
                      <a:endParaRPr lang="en-US" sz="2000" dirty="0"/>
                    </a:p>
                  </a:txBody>
                  <a:tcPr anchor="ctr"/>
                </a:tc>
                <a:extLst>
                  <a:ext uri="{0D108BD9-81ED-4DB2-BD59-A6C34878D82A}">
                    <a16:rowId xmlns:a16="http://schemas.microsoft.com/office/drawing/2014/main" val="1917616776"/>
                  </a:ext>
                </a:extLst>
              </a:tr>
              <a:tr h="1119819">
                <a:tc>
                  <a:txBody>
                    <a:bodyPr/>
                    <a:lstStyle/>
                    <a:p>
                      <a:pPr lvl="1"/>
                      <a:r>
                        <a:rPr lang="en-US" sz="2400" dirty="0"/>
                        <a:t>When an event is reported in this unit, it feels like the person is being written up, not the problem. (R)</a:t>
                      </a:r>
                    </a:p>
                  </a:txBody>
                  <a:tcPr/>
                </a:tc>
                <a:tc gridSpan="3">
                  <a:txBody>
                    <a:bodyPr/>
                    <a:lstStyle/>
                    <a:p>
                      <a:pPr algn="ctr"/>
                      <a:endParaRPr lang="en-US" sz="2000" dirty="0"/>
                    </a:p>
                  </a:txBody>
                  <a:tcPr anchor="ctr"/>
                </a:tc>
                <a:tc hMerge="1">
                  <a:txBody>
                    <a:bodyPr/>
                    <a:lstStyle/>
                    <a:p>
                      <a:pPr algn="ctr"/>
                      <a:endParaRPr lang="en-US" sz="2000" dirty="0"/>
                    </a:p>
                  </a:txBody>
                  <a:tcPr anchor="ctr"/>
                </a:tc>
                <a:tc hMerge="1">
                  <a:txBody>
                    <a:bodyPr/>
                    <a:lstStyle/>
                    <a:p>
                      <a:pPr algn="ctr"/>
                      <a:endParaRPr lang="en-US" sz="2000" dirty="0"/>
                    </a:p>
                  </a:txBody>
                  <a:tcPr anchor="ctr"/>
                </a:tc>
                <a:extLst>
                  <a:ext uri="{0D108BD9-81ED-4DB2-BD59-A6C34878D82A}">
                    <a16:rowId xmlns:a16="http://schemas.microsoft.com/office/drawing/2014/main" val="1831570772"/>
                  </a:ext>
                </a:extLst>
              </a:tr>
              <a:tr h="775259">
                <a:tc>
                  <a:txBody>
                    <a:bodyPr/>
                    <a:lstStyle/>
                    <a:p>
                      <a:pPr lvl="1"/>
                      <a:r>
                        <a:rPr lang="en-US" sz="2400" dirty="0"/>
                        <a:t>When staff make errors, this unit focuses on learning rather than blaming individuals. </a:t>
                      </a:r>
                    </a:p>
                  </a:txBody>
                  <a:tcPr/>
                </a:tc>
                <a:tc gridSpan="3">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2611659712"/>
                  </a:ext>
                </a:extLst>
              </a:tr>
              <a:tr h="775259">
                <a:tc>
                  <a:txBody>
                    <a:bodyPr/>
                    <a:lstStyle/>
                    <a:p>
                      <a:pPr lvl="1"/>
                      <a:r>
                        <a:rPr lang="en-US" sz="2400" dirty="0"/>
                        <a:t>In this unit, there is a lack of support for staff involved in patient safety errors. (R)</a:t>
                      </a:r>
                    </a:p>
                  </a:txBody>
                  <a:tcPr>
                    <a:lnB w="12700" cap="flat" cmpd="sng" algn="ctr">
                      <a:solidFill>
                        <a:schemeClr val="tx1"/>
                      </a:solidFill>
                      <a:prstDash val="solid"/>
                      <a:round/>
                      <a:headEnd type="none" w="med" len="med"/>
                      <a:tailEnd type="none" w="med" len="med"/>
                    </a:lnB>
                  </a:tcPr>
                </a:tc>
                <a:tc gridSpan="3">
                  <a:txBody>
                    <a:bodyPr/>
                    <a:lstStyle/>
                    <a:p>
                      <a:pPr algn="ctr"/>
                      <a:endParaRPr lang="en-US" dirty="0"/>
                    </a:p>
                  </a:txBody>
                  <a:tcPr anchor="ctr">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B w="12700" cap="flat" cmpd="sng" algn="ctr">
                      <a:solidFill>
                        <a:schemeClr val="tx1"/>
                      </a:solidFill>
                      <a:prstDash val="solid"/>
                      <a:round/>
                      <a:headEnd type="none" w="med" len="med"/>
                      <a:tailEnd type="none" w="med" len="med"/>
                    </a:lnB>
                  </a:tcPr>
                </a:tc>
                <a:tc hMerge="1">
                  <a:txBody>
                    <a:bodyPr/>
                    <a:lstStyle/>
                    <a:p>
                      <a:pPr algn="ctr"/>
                      <a:endParaRPr lang="en-US"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5123171"/>
                  </a:ext>
                </a:extLst>
              </a:tr>
            </a:tbl>
          </a:graphicData>
        </a:graphic>
      </p:graphicFrame>
    </p:spTree>
    <p:extLst>
      <p:ext uri="{BB962C8B-B14F-4D97-AF65-F5344CB8AC3E}">
        <p14:creationId xmlns:p14="http://schemas.microsoft.com/office/powerpoint/2010/main" val="2134771466"/>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0D30-F31B-B0AD-5E7B-315698E63EFE}"/>
              </a:ext>
            </a:extLst>
          </p:cNvPr>
          <p:cNvSpPr>
            <a:spLocks noGrp="1"/>
          </p:cNvSpPr>
          <p:nvPr>
            <p:ph type="title"/>
          </p:nvPr>
        </p:nvSpPr>
        <p:spPr>
          <a:xfrm>
            <a:off x="628650" y="123273"/>
            <a:ext cx="8083088" cy="791128"/>
          </a:xfrm>
        </p:spPr>
        <p:txBody>
          <a:bodyPr>
            <a:normAutofit/>
          </a:bodyPr>
          <a:lstStyle/>
          <a:p>
            <a:pPr algn="ctr"/>
            <a:r>
              <a:rPr lang="en-US" sz="4000" kern="1200" cap="none" spc="-50" dirty="0">
                <a:solidFill>
                  <a:srgbClr val="0070C0"/>
                </a:solidFill>
                <a:latin typeface="Arial" panose="020B0604020202020204" pitchFamily="34" charset="0"/>
                <a:ea typeface="+mj-ea"/>
                <a:cs typeface="Arial" panose="020B0604020202020204" pitchFamily="34" charset="0"/>
              </a:rPr>
              <a:t>Learning Culture Objectives</a:t>
            </a:r>
          </a:p>
        </p:txBody>
      </p:sp>
      <p:sp>
        <p:nvSpPr>
          <p:cNvPr id="3" name="Content Placeholder 2">
            <a:extLst>
              <a:ext uri="{FF2B5EF4-FFF2-40B4-BE49-F238E27FC236}">
                <a16:creationId xmlns:a16="http://schemas.microsoft.com/office/drawing/2014/main" id="{AA5959BF-6241-2FDB-1309-773F944218DB}"/>
              </a:ext>
            </a:extLst>
          </p:cNvPr>
          <p:cNvSpPr>
            <a:spLocks noGrp="1"/>
          </p:cNvSpPr>
          <p:nvPr>
            <p:ph idx="1"/>
          </p:nvPr>
        </p:nvSpPr>
        <p:spPr>
          <a:xfrm>
            <a:off x="344557" y="914401"/>
            <a:ext cx="8367181" cy="5807075"/>
          </a:xfrm>
        </p:spPr>
        <p:txBody>
          <a:bodyPr>
            <a:normAutofit fontScale="92500"/>
          </a:bodyPr>
          <a:lstStyle/>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lang="en-US" sz="2400" kern="0" dirty="0">
                <a:solidFill>
                  <a:srgbClr val="000000"/>
                </a:solidFill>
                <a:latin typeface="Arial" panose="020B0604020202020204" pitchFamily="34" charset="0"/>
                <a:ea typeface="ＭＳ Ｐゴシック" charset="-128"/>
                <a:cs typeface="Arial" panose="020B0604020202020204" pitchFamily="34" charset="0"/>
              </a:rPr>
              <a:t>Participate in an active learning activity to experience how briefs and debriefs impact team performance. </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0" indent="-457200" eaLnBrk="0" fontAlgn="base" hangingPunct="0">
              <a:lnSpc>
                <a:spcPct val="100000"/>
              </a:lnSpc>
              <a:spcBef>
                <a:spcPct val="2000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Use results from your 2022 Hospital Survey on Patient </a:t>
            </a:r>
            <a:r>
              <a:rPr lang="en-US" sz="2400" kern="0" dirty="0">
                <a:solidFill>
                  <a:srgbClr val="000000"/>
                </a:solidFill>
                <a:latin typeface="Arial" panose="020B0604020202020204" pitchFamily="34" charset="0"/>
                <a:ea typeface="ＭＳ Ｐゴシック" charset="-128"/>
                <a:cs typeface="Arial" panose="020B0604020202020204" pitchFamily="34" charset="0"/>
              </a:rPr>
              <a:t>Safety Culture to identify opportunities for improvement in unit/department leadership and learning. </a:t>
            </a:r>
          </a:p>
          <a:p>
            <a:pPr marL="457200" indent="-457200" eaLnBrk="0" fontAlgn="base" hangingPunct="0">
              <a:lnSpc>
                <a:spcPct val="100000"/>
              </a:lnSpc>
              <a:spcBef>
                <a:spcPct val="20000"/>
              </a:spcBef>
              <a:spcAft>
                <a:spcPct val="0"/>
              </a:spcAft>
              <a:buFont typeface="+mj-lt"/>
              <a:buAutoNum type="arabicPeriod"/>
              <a:defRPr/>
            </a:pPr>
            <a:r>
              <a:rPr lang="en-US" sz="2400" kern="0" dirty="0">
                <a:solidFill>
                  <a:srgbClr val="000000"/>
                </a:solidFill>
                <a:latin typeface="Arial" panose="020B0604020202020204" pitchFamily="34" charset="0"/>
                <a:ea typeface="ＭＳ Ｐゴシック" charset="-128"/>
                <a:cs typeface="Arial" panose="020B0604020202020204" pitchFamily="34" charset="0"/>
              </a:rPr>
              <a:t>Compare/contrast debriefs and root cause analysis as learning tools to improve system performance.</a:t>
            </a:r>
          </a:p>
          <a:p>
            <a:pPr marL="457200" indent="-457200" eaLnBrk="0" fontAlgn="base" hangingPunct="0">
              <a:lnSpc>
                <a:spcPct val="100000"/>
              </a:lnSpc>
              <a:spcBef>
                <a:spcPct val="20000"/>
              </a:spcBef>
              <a:spcAft>
                <a:spcPct val="0"/>
              </a:spcAft>
              <a:buFont typeface="+mj-lt"/>
              <a:buAutoNum type="arabicPeriod"/>
              <a:defRPr/>
            </a:pPr>
            <a:r>
              <a:rPr lang="en-US" sz="2400" kern="0" dirty="0">
                <a:solidFill>
                  <a:srgbClr val="000000"/>
                </a:solidFill>
                <a:latin typeface="Arial" panose="020B0604020202020204" pitchFamily="34" charset="0"/>
                <a:ea typeface="ＭＳ Ｐゴシック" charset="-128"/>
                <a:cs typeface="Arial" panose="020B0604020202020204" pitchFamily="34" charset="0"/>
              </a:rPr>
              <a:t>Recognize debriefs as a team leadership strategy that is integral to all other components of the teamwork system.</a:t>
            </a:r>
          </a:p>
          <a:p>
            <a:pPr marL="457200" marR="0" lvl="0" indent="-457200" eaLnBrk="0" fontAlgn="base" hangingPunct="0">
              <a:lnSpc>
                <a:spcPct val="100000"/>
              </a:lnSpc>
              <a:spcBef>
                <a:spcPct val="20000"/>
              </a:spcBef>
              <a:spcAft>
                <a:spcPct val="0"/>
              </a:spcAft>
              <a:buClrTx/>
              <a:buSzTx/>
              <a:buFont typeface="+mj-lt"/>
              <a:buAutoNum type="arabicPeriod"/>
              <a:tabLst/>
              <a:defRPr/>
            </a:pPr>
            <a:r>
              <a:rPr lang="en-US" sz="2400" kern="0" dirty="0">
                <a:solidFill>
                  <a:srgbClr val="000000"/>
                </a:solidFill>
                <a:latin typeface="Arial" panose="020B0604020202020204" pitchFamily="34" charset="0"/>
                <a:ea typeface="ＭＳ Ｐゴシック" charset="-128"/>
                <a:cs typeface="Arial" panose="020B0604020202020204" pitchFamily="34" charset="0"/>
              </a:rPr>
              <a:t>Explain the structure and organizational context of effective debriefs in which the goal is to improve system outcomes.</a:t>
            </a:r>
          </a:p>
          <a:p>
            <a:pPr marL="457200" marR="0" lvl="0" indent="-457200" eaLnBrk="0" fontAlgn="base" hangingPunct="0">
              <a:lnSpc>
                <a:spcPct val="100000"/>
              </a:lnSpc>
              <a:spcBef>
                <a:spcPct val="20000"/>
              </a:spcBef>
              <a:spcAft>
                <a:spcPct val="0"/>
              </a:spcAft>
              <a:buClrTx/>
              <a:buSzTx/>
              <a:buFont typeface="+mj-lt"/>
              <a:buAutoNum type="arabicPeriod"/>
              <a:tabLst/>
              <a:defRPr/>
            </a:pPr>
            <a:r>
              <a:rPr lang="en-US" sz="2400" kern="0" dirty="0">
                <a:solidFill>
                  <a:srgbClr val="000000"/>
                </a:solidFill>
                <a:latin typeface="Arial" panose="020B0604020202020204" pitchFamily="34" charset="0"/>
                <a:ea typeface="ＭＳ Ｐゴシック" charset="-128"/>
                <a:cs typeface="Arial" panose="020B0604020202020204" pitchFamily="34" charset="0"/>
              </a:rPr>
              <a:t>Describe the steps and attributes of a thorough, credible, acceptable root cause analysis and action plan.</a:t>
            </a:r>
          </a:p>
          <a:p>
            <a:pPr marL="457200" marR="0" lvl="0" indent="-457200" eaLnBrk="0" fontAlgn="base" hangingPunct="0">
              <a:lnSpc>
                <a:spcPct val="100000"/>
              </a:lnSpc>
              <a:spcBef>
                <a:spcPct val="20000"/>
              </a:spcBef>
              <a:spcAft>
                <a:spcPct val="0"/>
              </a:spcAft>
              <a:buClrTx/>
              <a:buSzTx/>
              <a:buFont typeface="+mj-lt"/>
              <a:buAutoNum type="arabicPeriod"/>
              <a:tabLst/>
              <a:defRPr/>
            </a:pPr>
            <a:r>
              <a:rPr lang="en-US" sz="2400" kern="0" dirty="0">
                <a:solidFill>
                  <a:srgbClr val="000000"/>
                </a:solidFill>
                <a:latin typeface="Arial" panose="020B0604020202020204" pitchFamily="34" charset="0"/>
                <a:ea typeface="ＭＳ Ｐゴシック" charset="-128"/>
                <a:cs typeface="Arial" panose="020B0604020202020204" pitchFamily="34" charset="0"/>
              </a:rPr>
              <a:t>Identify Next Steps needed to implement Just Culture and Debriefs as leadership strategies in your organization. </a:t>
            </a:r>
          </a:p>
          <a:p>
            <a:pPr marL="457200" marR="0" lvl="0" indent="-457200" eaLnBrk="0" fontAlgn="base" hangingPunct="0">
              <a:lnSpc>
                <a:spcPct val="100000"/>
              </a:lnSpc>
              <a:spcBef>
                <a:spcPct val="20000"/>
              </a:spcBef>
              <a:spcAft>
                <a:spcPct val="0"/>
              </a:spcAft>
              <a:buClrTx/>
              <a:buSzTx/>
              <a:buFont typeface="+mj-lt"/>
              <a:buAutoNum type="arabicPeriod"/>
              <a:tabLst/>
              <a:defRPr/>
            </a:pPr>
            <a:endParaRPr lang="en-US" sz="2400" kern="0" dirty="0">
              <a:solidFill>
                <a:srgbClr val="000000"/>
              </a:solidFill>
              <a:latin typeface="Arial" panose="020B0604020202020204" pitchFamily="34" charset="0"/>
              <a:ea typeface="ＭＳ Ｐゴシック" charset="-128"/>
              <a:cs typeface="Arial" panose="020B0604020202020204" pitchFamily="34" charset="0"/>
            </a:endParaRPr>
          </a:p>
          <a:p>
            <a:pPr marL="457200" marR="0" lvl="0" indent="-457200" eaLnBrk="0" fontAlgn="base" hangingPunct="0">
              <a:lnSpc>
                <a:spcPct val="100000"/>
              </a:lnSpc>
              <a:spcBef>
                <a:spcPct val="20000"/>
              </a:spcBef>
              <a:spcAft>
                <a:spcPct val="0"/>
              </a:spcAft>
              <a:buClrTx/>
              <a:buSzTx/>
              <a:buFont typeface="+mj-lt"/>
              <a:buAutoNum type="arabicPeriod"/>
              <a:tabLst/>
              <a:defRPr/>
            </a:pPr>
            <a:endParaRPr lang="en-US" sz="2400" kern="0" dirty="0">
              <a:solidFill>
                <a:srgbClr val="000000"/>
              </a:solidFill>
              <a:latin typeface="Arial" panose="020B0604020202020204" pitchFamily="34" charset="0"/>
              <a:ea typeface="ＭＳ Ｐゴシック" charset="-128"/>
              <a:cs typeface="Arial" panose="020B0604020202020204" pitchFamily="34" charset="0"/>
            </a:endParaRPr>
          </a:p>
          <a:p>
            <a:pPr marL="0" indent="0">
              <a:buNone/>
            </a:pPr>
            <a:endParaRPr lang="en-US" sz="1800" dirty="0"/>
          </a:p>
        </p:txBody>
      </p:sp>
      <p:sp>
        <p:nvSpPr>
          <p:cNvPr id="4" name="Slide Number Placeholder 3">
            <a:extLst>
              <a:ext uri="{FF2B5EF4-FFF2-40B4-BE49-F238E27FC236}">
                <a16:creationId xmlns:a16="http://schemas.microsoft.com/office/drawing/2014/main" id="{651B181A-438A-C518-4640-398DDF3500CF}"/>
              </a:ext>
            </a:extLst>
          </p:cNvPr>
          <p:cNvSpPr>
            <a:spLocks noGrp="1"/>
          </p:cNvSpPr>
          <p:nvPr>
            <p:ph type="sldNum" sz="quarter" idx="12"/>
          </p:nvPr>
        </p:nvSpPr>
        <p:spPr/>
        <p:txBody>
          <a:bodyPr/>
          <a:lstStyle/>
          <a:p>
            <a:fld id="{7D55589D-DAF6-F843-B664-1C9842A51021}" type="slidenum">
              <a:rPr lang="en-US" smtClean="0"/>
              <a:t>102</a:t>
            </a:fld>
            <a:endParaRPr lang="en-US"/>
          </a:p>
        </p:txBody>
      </p:sp>
    </p:spTree>
    <p:extLst>
      <p:ext uri="{BB962C8B-B14F-4D97-AF65-F5344CB8AC3E}">
        <p14:creationId xmlns:p14="http://schemas.microsoft.com/office/powerpoint/2010/main" val="2860612533"/>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731837"/>
          </a:xfrm>
          <a:solidFill>
            <a:srgbClr val="C00000"/>
          </a:solidFill>
        </p:spPr>
        <p:txBody>
          <a:bodyPr tIns="45720" bIns="45720" anchorCtr="0"/>
          <a:lstStyle/>
          <a:p>
            <a:r>
              <a:rPr lang="en-US" dirty="0"/>
              <a:t>Obj 1. Active Learning</a:t>
            </a:r>
          </a:p>
        </p:txBody>
      </p:sp>
      <p:sp>
        <p:nvSpPr>
          <p:cNvPr id="2" name="Content Placeholder 1"/>
          <p:cNvSpPr>
            <a:spLocks noGrp="1"/>
          </p:cNvSpPr>
          <p:nvPr>
            <p:ph idx="1"/>
          </p:nvPr>
        </p:nvSpPr>
        <p:spPr>
          <a:xfrm>
            <a:off x="328612" y="1371600"/>
            <a:ext cx="8486775" cy="4984750"/>
          </a:xfrm>
        </p:spPr>
        <p:txBody>
          <a:bodyPr/>
          <a:lstStyle/>
          <a:p>
            <a:pPr>
              <a:buFont typeface="Wingdings" panose="05000000000000000000" pitchFamily="2" charset="2"/>
              <a:buChar char="§"/>
            </a:pPr>
            <a:r>
              <a:rPr lang="en-US" sz="4000" dirty="0"/>
              <a:t>Organize into teams of 4 – 5 people</a:t>
            </a:r>
          </a:p>
          <a:p>
            <a:pPr>
              <a:buFont typeface="Wingdings" panose="05000000000000000000" pitchFamily="2" charset="2"/>
              <a:buChar char="§"/>
            </a:pPr>
            <a:endParaRPr lang="en-US" sz="4000" dirty="0"/>
          </a:p>
          <a:p>
            <a:pPr>
              <a:buFont typeface="Wingdings" panose="05000000000000000000" pitchFamily="2" charset="2"/>
              <a:buChar char="§"/>
            </a:pPr>
            <a:r>
              <a:rPr lang="en-US" sz="4000" dirty="0"/>
              <a:t>Find a flat surface to work from </a:t>
            </a:r>
          </a:p>
          <a:p>
            <a:pPr>
              <a:buFont typeface="Wingdings" panose="05000000000000000000" pitchFamily="2" charset="2"/>
              <a:buChar char="§"/>
            </a:pPr>
            <a:endParaRPr lang="en-US" sz="4000" dirty="0"/>
          </a:p>
          <a:p>
            <a:pPr>
              <a:buFont typeface="Wingdings" panose="05000000000000000000" pitchFamily="2" charset="2"/>
              <a:buChar char="§"/>
            </a:pPr>
            <a:r>
              <a:rPr lang="en-US" sz="4000" dirty="0"/>
              <a:t>When you are ready, we will take 1 minute to read the instructions on the next slide</a:t>
            </a:r>
          </a:p>
          <a:p>
            <a:pPr>
              <a:defRPr/>
            </a:pPr>
            <a:endParaRPr lang="en-US" sz="4000" dirty="0"/>
          </a:p>
        </p:txBody>
      </p:sp>
      <p:sp>
        <p:nvSpPr>
          <p:cNvPr id="112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2200"/>
                </a:solidFill>
                <a:effectLst/>
                <a:uLnTx/>
                <a:uFillTx/>
                <a:latin typeface="Arial" charset="0"/>
                <a:ea typeface="ヒラギノ角ゴ Pro W3" pitchFamily="127" charset="-128"/>
                <a:cs typeface="+mn-cs"/>
              </a:rPr>
              <a:t> </a:t>
            </a:r>
            <a:fld id="{62344E23-8FB0-4175-9AD7-8D6121E0A888}" type="slidenum">
              <a:rPr kumimoji="0" lang="en-US" sz="1200" b="0" i="0" u="none" strike="noStrike" kern="1200" cap="none" spc="0" normalizeH="0" baseline="0" noProof="0" smtClean="0">
                <a:ln>
                  <a:noFill/>
                </a:ln>
                <a:solidFill>
                  <a:srgbClr val="542200"/>
                </a:solidFill>
                <a:effectLst/>
                <a:uLnTx/>
                <a:uFillTx/>
                <a:latin typeface="Arial" charset="0"/>
                <a:ea typeface="ヒラギノ角ゴ Pro W3" pitchFamily="12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r>
              <a:rPr kumimoji="0" lang="en-US" sz="1200" b="0" i="0" u="none" strike="noStrike" kern="1200" cap="none" spc="0" normalizeH="0" baseline="0" noProof="0" dirty="0">
                <a:ln>
                  <a:noFill/>
                </a:ln>
                <a:solidFill>
                  <a:srgbClr val="542200"/>
                </a:solidFill>
                <a:effectLst/>
                <a:uLnTx/>
                <a:uFillTx/>
                <a:latin typeface="Arial" charset="0"/>
                <a:ea typeface="ヒラギノ角ゴ Pro W3" pitchFamily="127" charset="-128"/>
                <a:cs typeface="+mn-cs"/>
              </a:rPr>
              <a:t>  </a:t>
            </a:r>
          </a:p>
        </p:txBody>
      </p:sp>
    </p:spTree>
    <p:extLst>
      <p:ext uri="{BB962C8B-B14F-4D97-AF65-F5344CB8AC3E}">
        <p14:creationId xmlns:p14="http://schemas.microsoft.com/office/powerpoint/2010/main" val="94888074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731837"/>
          </a:xfrm>
          <a:solidFill>
            <a:srgbClr val="C00000"/>
          </a:solidFill>
        </p:spPr>
        <p:txBody>
          <a:bodyPr tIns="45720" bIns="45720" anchorCtr="0"/>
          <a:lstStyle/>
          <a:p>
            <a:r>
              <a:rPr lang="en-US" dirty="0"/>
              <a:t>Active Learning</a:t>
            </a:r>
          </a:p>
        </p:txBody>
      </p:sp>
      <p:sp>
        <p:nvSpPr>
          <p:cNvPr id="2" name="Content Placeholder 1"/>
          <p:cNvSpPr>
            <a:spLocks noGrp="1"/>
          </p:cNvSpPr>
          <p:nvPr>
            <p:ph idx="1"/>
          </p:nvPr>
        </p:nvSpPr>
        <p:spPr>
          <a:xfrm>
            <a:off x="328612" y="731837"/>
            <a:ext cx="8486775" cy="5059363"/>
          </a:xfrm>
        </p:spPr>
        <p:txBody>
          <a:bodyPr/>
          <a:lstStyle/>
          <a:p>
            <a:pPr marL="0" indent="0">
              <a:spcBef>
                <a:spcPts val="0"/>
              </a:spcBef>
              <a:spcAft>
                <a:spcPts val="0"/>
              </a:spcAft>
              <a:buFont typeface="Arial" charset="0"/>
              <a:buNone/>
              <a:defRPr/>
            </a:pPr>
            <a:r>
              <a:rPr lang="en-US" sz="2800" b="1" dirty="0">
                <a:solidFill>
                  <a:srgbClr val="C00000"/>
                </a:solidFill>
                <a:latin typeface="Calibri"/>
                <a:ea typeface="Calibri"/>
                <a:cs typeface="Calibri"/>
              </a:rPr>
              <a:t>Goal:  You have 1 minute to build the tallest tower. </a:t>
            </a:r>
          </a:p>
          <a:p>
            <a:pPr marL="0" indent="0">
              <a:spcBef>
                <a:spcPts val="0"/>
              </a:spcBef>
              <a:spcAft>
                <a:spcPts val="0"/>
              </a:spcAft>
              <a:buFont typeface="Arial" charset="0"/>
              <a:buNone/>
              <a:defRPr/>
            </a:pPr>
            <a:endParaRPr lang="en-US" sz="300" b="1" dirty="0">
              <a:solidFill>
                <a:srgbClr val="000000"/>
              </a:solidFill>
              <a:latin typeface="Calibri"/>
              <a:ea typeface="Calibri"/>
              <a:cs typeface="Calibri"/>
            </a:endParaRPr>
          </a:p>
          <a:p>
            <a:pPr marL="0" indent="0">
              <a:spcBef>
                <a:spcPts val="0"/>
              </a:spcBef>
              <a:spcAft>
                <a:spcPts val="0"/>
              </a:spcAft>
              <a:buFont typeface="Arial" charset="0"/>
              <a:buNone/>
              <a:defRPr/>
            </a:pPr>
            <a:r>
              <a:rPr lang="en-US" sz="2800" b="1" dirty="0">
                <a:solidFill>
                  <a:srgbClr val="C00000"/>
                </a:solidFill>
                <a:latin typeface="Calibri"/>
                <a:ea typeface="Calibri"/>
                <a:cs typeface="Calibri"/>
              </a:rPr>
              <a:t>Rules: </a:t>
            </a:r>
          </a:p>
          <a:p>
            <a:pPr>
              <a:spcBef>
                <a:spcPts val="0"/>
              </a:spcBef>
              <a:spcAft>
                <a:spcPts val="280"/>
              </a:spcAft>
              <a:buFont typeface="Symbol"/>
              <a:buChar char=""/>
              <a:defRPr/>
            </a:pPr>
            <a:r>
              <a:rPr lang="en-US" sz="2600" dirty="0">
                <a:solidFill>
                  <a:srgbClr val="000000"/>
                </a:solidFill>
                <a:latin typeface="Calibri"/>
                <a:ea typeface="Calibri"/>
                <a:cs typeface="Calibri"/>
              </a:rPr>
              <a:t>Blocks are located at the front and back of the room. </a:t>
            </a:r>
          </a:p>
          <a:p>
            <a:pPr>
              <a:spcBef>
                <a:spcPts val="0"/>
              </a:spcBef>
              <a:spcAft>
                <a:spcPts val="280"/>
              </a:spcAft>
              <a:buFont typeface="Symbol"/>
              <a:buChar char=""/>
              <a:defRPr/>
            </a:pPr>
            <a:r>
              <a:rPr lang="en-US" sz="2600" dirty="0">
                <a:solidFill>
                  <a:srgbClr val="000000"/>
                </a:solidFill>
                <a:latin typeface="Calibri"/>
                <a:ea typeface="Calibri"/>
                <a:cs typeface="Calibri"/>
              </a:rPr>
              <a:t>Runners retrieve blocks from bins but may only take 5 blocks at a time. </a:t>
            </a:r>
          </a:p>
          <a:p>
            <a:pPr>
              <a:spcBef>
                <a:spcPts val="0"/>
              </a:spcBef>
              <a:spcAft>
                <a:spcPts val="280"/>
              </a:spcAft>
              <a:buFont typeface="Symbol"/>
              <a:buChar char=""/>
              <a:defRPr/>
            </a:pPr>
            <a:r>
              <a:rPr lang="en-US" sz="2600" dirty="0">
                <a:solidFill>
                  <a:srgbClr val="000000"/>
                </a:solidFill>
                <a:latin typeface="Calibri"/>
                <a:ea typeface="Calibri"/>
                <a:cs typeface="Calibri"/>
              </a:rPr>
              <a:t>Builders build the tower using the pattern of 1 large, 3 small blocks, repeat. </a:t>
            </a:r>
          </a:p>
          <a:p>
            <a:pPr>
              <a:spcBef>
                <a:spcPts val="0"/>
              </a:spcBef>
              <a:spcAft>
                <a:spcPts val="280"/>
              </a:spcAft>
              <a:buFont typeface="Symbol"/>
              <a:buChar char=""/>
              <a:defRPr/>
            </a:pPr>
            <a:r>
              <a:rPr lang="en-US" sz="2600" dirty="0">
                <a:solidFill>
                  <a:srgbClr val="000000"/>
                </a:solidFill>
                <a:latin typeface="Calibri"/>
                <a:ea typeface="Calibri"/>
                <a:cs typeface="Calibri"/>
              </a:rPr>
              <a:t>No two blocks of the same color may touch. </a:t>
            </a:r>
          </a:p>
          <a:p>
            <a:pPr>
              <a:spcBef>
                <a:spcPts val="0"/>
              </a:spcBef>
              <a:spcAft>
                <a:spcPts val="280"/>
              </a:spcAft>
              <a:buFont typeface="Symbol"/>
              <a:buChar char=""/>
              <a:defRPr/>
            </a:pPr>
            <a:r>
              <a:rPr lang="en-US" sz="2600" dirty="0">
                <a:solidFill>
                  <a:srgbClr val="000000"/>
                </a:solidFill>
                <a:latin typeface="Calibri"/>
                <a:ea typeface="Calibri"/>
                <a:cs typeface="Calibri"/>
              </a:rPr>
              <a:t>Runners are not allowed to build/ builders are not allowed to run. </a:t>
            </a:r>
          </a:p>
          <a:p>
            <a:pPr>
              <a:spcBef>
                <a:spcPts val="0"/>
              </a:spcBef>
              <a:spcAft>
                <a:spcPts val="0"/>
              </a:spcAft>
              <a:buFont typeface="Symbol"/>
              <a:buChar char=""/>
              <a:defRPr/>
            </a:pPr>
            <a:r>
              <a:rPr lang="en-US" sz="2600" dirty="0">
                <a:solidFill>
                  <a:srgbClr val="000000"/>
                </a:solidFill>
                <a:latin typeface="Calibri"/>
                <a:ea typeface="Calibri"/>
                <a:cs typeface="Calibri"/>
              </a:rPr>
              <a:t>Any unused blocks that are not replaced in the storage bins before time is called will be subtracted from the tower height; one block subtracted for each unused block.  </a:t>
            </a:r>
          </a:p>
          <a:p>
            <a:pPr marL="0" indent="0">
              <a:spcBef>
                <a:spcPts val="0"/>
              </a:spcBef>
              <a:spcAft>
                <a:spcPts val="0"/>
              </a:spcAft>
              <a:buFont typeface="Arial" charset="0"/>
              <a:buNone/>
              <a:defRPr/>
            </a:pPr>
            <a:r>
              <a:rPr lang="en-US" sz="2600" b="1" dirty="0">
                <a:solidFill>
                  <a:srgbClr val="C00000"/>
                </a:solidFill>
                <a:latin typeface="Calibri"/>
                <a:ea typeface="Calibri"/>
                <a:cs typeface="Calibri"/>
              </a:rPr>
              <a:t>Report Out: </a:t>
            </a:r>
            <a:r>
              <a:rPr lang="en-US" sz="2600" dirty="0">
                <a:solidFill>
                  <a:srgbClr val="000000"/>
                </a:solidFill>
                <a:latin typeface="Calibri"/>
                <a:ea typeface="Calibri"/>
                <a:cs typeface="Calibri"/>
              </a:rPr>
              <a:t>Height of tower in blocks (minus unused blocks). </a:t>
            </a:r>
          </a:p>
          <a:p>
            <a:pPr>
              <a:defRPr/>
            </a:pPr>
            <a:endParaRPr lang="en-US" dirty="0"/>
          </a:p>
        </p:txBody>
      </p:sp>
      <p:sp>
        <p:nvSpPr>
          <p:cNvPr id="112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2200"/>
                </a:solidFill>
                <a:effectLst/>
                <a:uLnTx/>
                <a:uFillTx/>
                <a:latin typeface="Arial" charset="0"/>
                <a:ea typeface="ヒラギノ角ゴ Pro W3" pitchFamily="127" charset="-128"/>
                <a:cs typeface="+mn-cs"/>
              </a:rPr>
              <a:t> </a:t>
            </a:r>
            <a:fld id="{62344E23-8FB0-4175-9AD7-8D6121E0A888}" type="slidenum">
              <a:rPr kumimoji="0" lang="en-US" sz="1200" b="0" i="0" u="none" strike="noStrike" kern="1200" cap="none" spc="0" normalizeH="0" baseline="0" noProof="0" smtClean="0">
                <a:ln>
                  <a:noFill/>
                </a:ln>
                <a:solidFill>
                  <a:srgbClr val="542200"/>
                </a:solidFill>
                <a:effectLst/>
                <a:uLnTx/>
                <a:uFillTx/>
                <a:latin typeface="Arial" charset="0"/>
                <a:ea typeface="ヒラギノ角ゴ Pro W3" pitchFamily="12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r>
              <a:rPr kumimoji="0" lang="en-US" sz="1200" b="0" i="0" u="none" strike="noStrike" kern="1200" cap="none" spc="0" normalizeH="0" baseline="0" noProof="0" dirty="0">
                <a:ln>
                  <a:noFill/>
                </a:ln>
                <a:solidFill>
                  <a:srgbClr val="542200"/>
                </a:solidFill>
                <a:effectLst/>
                <a:uLnTx/>
                <a:uFillTx/>
                <a:latin typeface="Arial" charset="0"/>
                <a:ea typeface="ヒラギノ角ゴ Pro W3" pitchFamily="127" charset="-128"/>
                <a:cs typeface="+mn-cs"/>
              </a:rPr>
              <a:t>  </a:t>
            </a:r>
          </a:p>
        </p:txBody>
      </p:sp>
    </p:spTree>
    <p:extLst>
      <p:ext uri="{BB962C8B-B14F-4D97-AF65-F5344CB8AC3E}">
        <p14:creationId xmlns:p14="http://schemas.microsoft.com/office/powerpoint/2010/main" val="403868879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924"/>
            <a:ext cx="8991600" cy="704088"/>
          </a:xfrm>
        </p:spPr>
        <p:txBody>
          <a:bodyPr/>
          <a:lstStyle/>
          <a:p>
            <a:r>
              <a:rPr lang="en-US" b="1" dirty="0"/>
              <a:t>Learn and Improve</a:t>
            </a:r>
          </a:p>
        </p:txBody>
      </p:sp>
      <p:sp>
        <p:nvSpPr>
          <p:cNvPr id="3" name="Content Placeholder 2"/>
          <p:cNvSpPr>
            <a:spLocks noGrp="1"/>
          </p:cNvSpPr>
          <p:nvPr>
            <p:ph sz="half" idx="1"/>
          </p:nvPr>
        </p:nvSpPr>
        <p:spPr>
          <a:xfrm>
            <a:off x="152401" y="817581"/>
            <a:ext cx="8722658" cy="5903893"/>
          </a:xfrm>
        </p:spPr>
        <p:txBody>
          <a:bodyPr/>
          <a:lstStyle/>
          <a:p>
            <a:pPr marL="0" indent="0">
              <a:spcBef>
                <a:spcPts val="0"/>
              </a:spcBef>
              <a:buNone/>
              <a:defRPr/>
            </a:pPr>
            <a:r>
              <a:rPr lang="en-US" sz="3200" b="1" dirty="0"/>
              <a:t>Debrief (2-3 minutes)</a:t>
            </a:r>
          </a:p>
          <a:p>
            <a:pPr>
              <a:defRPr/>
            </a:pPr>
            <a:r>
              <a:rPr lang="en-US" sz="3000" dirty="0"/>
              <a:t>What went well?</a:t>
            </a:r>
          </a:p>
          <a:p>
            <a:pPr>
              <a:defRPr/>
            </a:pPr>
            <a:r>
              <a:rPr lang="en-US" sz="3000" dirty="0"/>
              <a:t>What didn’t go well?</a:t>
            </a:r>
          </a:p>
          <a:p>
            <a:pPr>
              <a:defRPr/>
            </a:pPr>
            <a:r>
              <a:rPr lang="en-US" sz="3000" dirty="0"/>
              <a:t>What will you do differently?</a:t>
            </a:r>
          </a:p>
          <a:p>
            <a:pPr marL="0" lvl="0" indent="0" defTabSz="914400">
              <a:spcBef>
                <a:spcPct val="0"/>
              </a:spcBef>
              <a:buNone/>
              <a:defRPr/>
            </a:pPr>
            <a:endParaRPr lang="en-US" dirty="0">
              <a:solidFill>
                <a:prstClr val="black"/>
              </a:solidFill>
            </a:endParaRPr>
          </a:p>
          <a:p>
            <a:pPr marL="0" lvl="0" indent="0" defTabSz="914400">
              <a:spcBef>
                <a:spcPct val="0"/>
              </a:spcBef>
              <a:buNone/>
              <a:defRPr/>
            </a:pPr>
            <a:r>
              <a:rPr lang="en-US" sz="3200" b="1" dirty="0">
                <a:solidFill>
                  <a:prstClr val="black"/>
                </a:solidFill>
              </a:rPr>
              <a:t>Report your conclusions to the group</a:t>
            </a:r>
          </a:p>
          <a:p>
            <a:pPr marL="0" lvl="0" indent="0" defTabSz="914400">
              <a:spcBef>
                <a:spcPct val="0"/>
              </a:spcBef>
              <a:buNone/>
              <a:defRPr/>
            </a:pPr>
            <a:endParaRPr lang="en-US" dirty="0">
              <a:solidFill>
                <a:prstClr val="black"/>
              </a:solidFill>
            </a:endParaRPr>
          </a:p>
          <a:p>
            <a:pPr marL="0" lvl="0" indent="0" defTabSz="914400">
              <a:spcBef>
                <a:spcPct val="0"/>
              </a:spcBef>
              <a:buNone/>
              <a:defRPr/>
            </a:pPr>
            <a:r>
              <a:rPr lang="en-US" dirty="0">
                <a:solidFill>
                  <a:prstClr val="black"/>
                </a:solidFill>
              </a:rPr>
              <a:t>Debriefs are an essential team strategy that ensures team members learn from their experience. Effective teams meet to debrief regularly…after unexpected outcomes to understand what went wrong and why and after especially good outcomes to understand what went well and why. </a:t>
            </a:r>
          </a:p>
          <a:p>
            <a:pPr marL="0" lvl="0" indent="0" defTabSz="914400">
              <a:spcBef>
                <a:spcPct val="0"/>
              </a:spcBef>
              <a:buNone/>
              <a:defRPr/>
            </a:pPr>
            <a:endParaRPr lang="en-US" dirty="0">
              <a:solidFill>
                <a:prstClr val="black"/>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E6847-502C-40B0-AEC5-51C5D6522C4A}" type="slidenum">
              <a:rPr kumimoji="0" lang="en-US" sz="1200" b="0" i="0" u="none" strike="noStrike" kern="1200" cap="none" spc="0" normalizeH="0" baseline="0" noProof="0" smtClean="0">
                <a:ln>
                  <a:noFill/>
                </a:ln>
                <a:solidFill>
                  <a:prstClr val="black">
                    <a:tint val="75000"/>
                  </a:prstClr>
                </a:solidFill>
                <a:effectLst/>
                <a:uLnTx/>
                <a:uFillTx/>
                <a:latin typeface="Calibri"/>
                <a:ea typeface="ヒラギノ角ゴ Pro W3" pitchFamily="12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ヒラギノ角ゴ Pro W3" pitchFamily="127" charset="-128"/>
              <a:cs typeface="+mn-cs"/>
            </a:endParaRPr>
          </a:p>
        </p:txBody>
      </p:sp>
    </p:spTree>
    <p:extLst>
      <p:ext uri="{BB962C8B-B14F-4D97-AF65-F5344CB8AC3E}">
        <p14:creationId xmlns:p14="http://schemas.microsoft.com/office/powerpoint/2010/main" val="41267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924"/>
            <a:ext cx="8991600" cy="704088"/>
          </a:xfrm>
        </p:spPr>
        <p:txBody>
          <a:bodyPr/>
          <a:lstStyle/>
          <a:p>
            <a:r>
              <a:rPr lang="en-US" b="1" dirty="0"/>
              <a:t>Learn and Improve</a:t>
            </a:r>
          </a:p>
        </p:txBody>
      </p:sp>
      <p:sp>
        <p:nvSpPr>
          <p:cNvPr id="3" name="Content Placeholder 2"/>
          <p:cNvSpPr>
            <a:spLocks noGrp="1"/>
          </p:cNvSpPr>
          <p:nvPr>
            <p:ph sz="half" idx="1"/>
          </p:nvPr>
        </p:nvSpPr>
        <p:spPr>
          <a:xfrm>
            <a:off x="152401" y="817581"/>
            <a:ext cx="8722658" cy="5903893"/>
          </a:xfrm>
        </p:spPr>
        <p:txBody>
          <a:bodyPr/>
          <a:lstStyle/>
          <a:p>
            <a:pPr marL="0" indent="0">
              <a:buNone/>
              <a:defRPr/>
            </a:pPr>
            <a:r>
              <a:rPr lang="en-US" sz="3200" b="1" dirty="0"/>
              <a:t>Key Points</a:t>
            </a:r>
          </a:p>
          <a:p>
            <a:pPr lvl="0" defTabSz="914400">
              <a:spcBef>
                <a:spcPts val="600"/>
              </a:spcBef>
              <a:spcAft>
                <a:spcPts val="600"/>
              </a:spcAft>
              <a:buFont typeface="Wingdings" panose="05000000000000000000" pitchFamily="2" charset="2"/>
              <a:buChar char="Ø"/>
              <a:defRPr/>
            </a:pPr>
            <a:r>
              <a:rPr lang="en-US" sz="2400" dirty="0">
                <a:solidFill>
                  <a:prstClr val="black"/>
                </a:solidFill>
              </a:rPr>
              <a:t>When human beings engage in a new activity, they are often task-focused; novices often focus narrowly on their own task without seeing the bigger picture of the team goal.</a:t>
            </a:r>
          </a:p>
          <a:p>
            <a:pPr lvl="0" defTabSz="914400">
              <a:spcBef>
                <a:spcPts val="600"/>
              </a:spcBef>
              <a:spcAft>
                <a:spcPts val="600"/>
              </a:spcAft>
              <a:buFont typeface="Wingdings" panose="05000000000000000000" pitchFamily="2" charset="2"/>
              <a:buChar char="Ø"/>
              <a:defRPr/>
            </a:pPr>
            <a:r>
              <a:rPr lang="en-US" sz="2400" dirty="0">
                <a:solidFill>
                  <a:prstClr val="black"/>
                </a:solidFill>
              </a:rPr>
              <a:t>Runners may have made as many trips as possible without monitoring the builders’ progress. </a:t>
            </a:r>
          </a:p>
          <a:p>
            <a:pPr lvl="0" defTabSz="914400">
              <a:spcBef>
                <a:spcPts val="600"/>
              </a:spcBef>
              <a:spcAft>
                <a:spcPts val="600"/>
              </a:spcAft>
              <a:buFont typeface="Wingdings" panose="05000000000000000000" pitchFamily="2" charset="2"/>
              <a:buChar char="Ø"/>
              <a:defRPr/>
            </a:pPr>
            <a:r>
              <a:rPr lang="en-US" sz="2400" dirty="0">
                <a:solidFill>
                  <a:prstClr val="black"/>
                </a:solidFill>
              </a:rPr>
              <a:t>Builders may have focused on the complexity of the pattern without monitoring how many blocks piled up on the table. </a:t>
            </a:r>
          </a:p>
          <a:p>
            <a:pPr lvl="0" defTabSz="914400">
              <a:spcBef>
                <a:spcPts val="600"/>
              </a:spcBef>
              <a:spcAft>
                <a:spcPts val="600"/>
              </a:spcAft>
              <a:buFont typeface="Wingdings" panose="05000000000000000000" pitchFamily="2" charset="2"/>
              <a:buChar char="Ø"/>
              <a:defRPr/>
            </a:pPr>
            <a:r>
              <a:rPr lang="en-US" sz="2400" dirty="0">
                <a:solidFill>
                  <a:prstClr val="black"/>
                </a:solidFill>
              </a:rPr>
              <a:t>Because they were task-focused, neither the runners nor the builders kept track of the  time, which was part of the goal</a:t>
            </a:r>
          </a:p>
          <a:p>
            <a:pPr lvl="0" defTabSz="914400">
              <a:spcBef>
                <a:spcPts val="600"/>
              </a:spcBef>
              <a:spcAft>
                <a:spcPts val="600"/>
              </a:spcAft>
              <a:buFont typeface="Wingdings" panose="05000000000000000000" pitchFamily="2" charset="2"/>
              <a:buChar char="Ø"/>
              <a:defRPr/>
            </a:pPr>
            <a:r>
              <a:rPr lang="en-US" sz="2400" dirty="0">
                <a:solidFill>
                  <a:prstClr val="black"/>
                </a:solidFill>
              </a:rPr>
              <a:t>In the language of team science, being task-focused results in a “loss of situational awareness”… basically, you lose sight of the big (TEAM) goal.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E6847-502C-40B0-AEC5-51C5D6522C4A}" type="slidenum">
              <a:rPr kumimoji="0" lang="en-US" sz="1200" b="0" i="0" u="none" strike="noStrike" kern="1200" cap="none" spc="0" normalizeH="0" baseline="0" noProof="0" smtClean="0">
                <a:ln>
                  <a:noFill/>
                </a:ln>
                <a:solidFill>
                  <a:prstClr val="black">
                    <a:tint val="75000"/>
                  </a:prstClr>
                </a:solidFill>
                <a:effectLst/>
                <a:uLnTx/>
                <a:uFillTx/>
                <a:latin typeface="Calibri"/>
                <a:ea typeface="ヒラギノ角ゴ Pro W3" pitchFamily="12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a:ea typeface="ヒラギノ角ゴ Pro W3" pitchFamily="127" charset="-128"/>
              <a:cs typeface="+mn-cs"/>
            </a:endParaRPr>
          </a:p>
        </p:txBody>
      </p:sp>
    </p:spTree>
    <p:extLst>
      <p:ext uri="{BB962C8B-B14F-4D97-AF65-F5344CB8AC3E}">
        <p14:creationId xmlns:p14="http://schemas.microsoft.com/office/powerpoint/2010/main" val="8529923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924"/>
            <a:ext cx="8991600" cy="704088"/>
          </a:xfrm>
        </p:spPr>
        <p:txBody>
          <a:bodyPr/>
          <a:lstStyle/>
          <a:p>
            <a:r>
              <a:rPr lang="en-US" b="1" dirty="0"/>
              <a:t>Learn and Improve</a:t>
            </a:r>
          </a:p>
        </p:txBody>
      </p:sp>
      <p:sp>
        <p:nvSpPr>
          <p:cNvPr id="3" name="Content Placeholder 2"/>
          <p:cNvSpPr>
            <a:spLocks noGrp="1"/>
          </p:cNvSpPr>
          <p:nvPr>
            <p:ph sz="half" idx="1"/>
          </p:nvPr>
        </p:nvSpPr>
        <p:spPr>
          <a:xfrm>
            <a:off x="152401" y="817581"/>
            <a:ext cx="8722658" cy="5903893"/>
          </a:xfrm>
        </p:spPr>
        <p:txBody>
          <a:bodyPr/>
          <a:lstStyle/>
          <a:p>
            <a:pPr marL="0" indent="0">
              <a:buNone/>
              <a:defRPr/>
            </a:pPr>
            <a:r>
              <a:rPr lang="en-US" dirty="0"/>
              <a:t>Briefs are a team strategy that ensures team members have a shared mental model…that they are all on the same page…about their goal and how each team member’s unique skill set can contribute to the goal. Effective teams brief at the beginning of a new activity, shift, or day. </a:t>
            </a:r>
          </a:p>
          <a:p>
            <a:pPr marL="0" indent="0">
              <a:buNone/>
              <a:defRPr/>
            </a:pPr>
            <a:r>
              <a:rPr lang="en-US" sz="3200" b="1" dirty="0"/>
              <a:t>Brief (Clarify our plan)</a:t>
            </a:r>
          </a:p>
          <a:p>
            <a:pPr>
              <a:defRPr/>
            </a:pPr>
            <a:r>
              <a:rPr lang="en-US" sz="3000" dirty="0"/>
              <a:t>Do we understand the goal?</a:t>
            </a:r>
          </a:p>
          <a:p>
            <a:pPr>
              <a:defRPr/>
            </a:pPr>
            <a:r>
              <a:rPr lang="en-US" sz="3000" dirty="0"/>
              <a:t>Do we understand how different roles contribute to the goal?</a:t>
            </a:r>
          </a:p>
          <a:p>
            <a:pPr>
              <a:defRPr/>
            </a:pPr>
            <a:r>
              <a:rPr lang="en-US" sz="3000" dirty="0"/>
              <a:t>Do we have the resources we need? </a:t>
            </a:r>
          </a:p>
          <a:p>
            <a:pPr>
              <a:defRPr/>
            </a:pPr>
            <a:r>
              <a:rPr lang="en-US" sz="3000" dirty="0"/>
              <a:t>Workload distributed?</a:t>
            </a:r>
          </a:p>
          <a:p>
            <a:pPr marL="0" lvl="0" indent="0" defTabSz="914400">
              <a:spcBef>
                <a:spcPct val="0"/>
              </a:spcBef>
              <a:buNone/>
              <a:defRPr/>
            </a:pPr>
            <a:endParaRPr lang="en-US" dirty="0">
              <a:solidFill>
                <a:prstClr val="black"/>
              </a:solidFill>
            </a:endParaRPr>
          </a:p>
          <a:p>
            <a:pPr marL="0" lvl="0" indent="0" defTabSz="914400">
              <a:spcBef>
                <a:spcPct val="0"/>
              </a:spcBef>
              <a:buNone/>
              <a:defRPr/>
            </a:pPr>
            <a:endParaRPr lang="en-US" dirty="0">
              <a:solidFill>
                <a:prstClr val="black"/>
              </a:solidFill>
            </a:endParaRPr>
          </a:p>
          <a:p>
            <a:pPr marL="0" lvl="0" indent="0" defTabSz="914400">
              <a:spcBef>
                <a:spcPct val="0"/>
              </a:spcBef>
              <a:buNone/>
              <a:defRPr/>
            </a:pPr>
            <a:endParaRPr lang="en-US" dirty="0">
              <a:solidFill>
                <a:prstClr val="black"/>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E6847-502C-40B0-AEC5-51C5D6522C4A}" type="slidenum">
              <a:rPr kumimoji="0" lang="en-US" sz="1200" b="0" i="0" u="none" strike="noStrike" kern="1200" cap="none" spc="0" normalizeH="0" baseline="0" noProof="0" smtClean="0">
                <a:ln>
                  <a:noFill/>
                </a:ln>
                <a:solidFill>
                  <a:prstClr val="black">
                    <a:tint val="75000"/>
                  </a:prstClr>
                </a:solidFill>
                <a:effectLst/>
                <a:uLnTx/>
                <a:uFillTx/>
                <a:latin typeface="Calibri"/>
                <a:ea typeface="ヒラギノ角ゴ Pro W3" pitchFamily="12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a:ea typeface="ヒラギノ角ゴ Pro W3" pitchFamily="127" charset="-128"/>
              <a:cs typeface="+mn-cs"/>
            </a:endParaRPr>
          </a:p>
        </p:txBody>
      </p:sp>
    </p:spTree>
    <p:extLst>
      <p:ext uri="{BB962C8B-B14F-4D97-AF65-F5344CB8AC3E}">
        <p14:creationId xmlns:p14="http://schemas.microsoft.com/office/powerpoint/2010/main" val="34288013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 y="0"/>
            <a:ext cx="9024937" cy="739775"/>
          </a:xfrm>
          <a:solidFill>
            <a:srgbClr val="C00000"/>
          </a:solidFill>
        </p:spPr>
        <p:txBody>
          <a:bodyPr tIns="45720" bIns="45720" anchorCtr="0"/>
          <a:lstStyle/>
          <a:p>
            <a:r>
              <a:rPr lang="en-US" dirty="0"/>
              <a:t>Active Learning</a:t>
            </a:r>
          </a:p>
        </p:txBody>
      </p:sp>
      <p:sp>
        <p:nvSpPr>
          <p:cNvPr id="2" name="Content Placeholder 1"/>
          <p:cNvSpPr>
            <a:spLocks noGrp="1"/>
          </p:cNvSpPr>
          <p:nvPr>
            <p:ph idx="1"/>
          </p:nvPr>
        </p:nvSpPr>
        <p:spPr>
          <a:xfrm>
            <a:off x="119063" y="739775"/>
            <a:ext cx="8829675" cy="5937250"/>
          </a:xfrm>
        </p:spPr>
        <p:txBody>
          <a:bodyPr/>
          <a:lstStyle/>
          <a:p>
            <a:pPr marL="0" indent="0">
              <a:spcBef>
                <a:spcPts val="0"/>
              </a:spcBef>
              <a:spcAft>
                <a:spcPts val="0"/>
              </a:spcAft>
              <a:buFont typeface="Arial" charset="0"/>
              <a:buNone/>
              <a:defRPr/>
            </a:pPr>
            <a:r>
              <a:rPr lang="en-US" sz="2800" b="1" dirty="0">
                <a:solidFill>
                  <a:srgbClr val="C00000"/>
                </a:solidFill>
                <a:latin typeface="Calibri"/>
                <a:ea typeface="Calibri"/>
                <a:cs typeface="Calibri"/>
              </a:rPr>
              <a:t>Goal:  You have 1 minute to build the tallest tower. </a:t>
            </a:r>
          </a:p>
          <a:p>
            <a:pPr marL="0" indent="0">
              <a:spcBef>
                <a:spcPts val="0"/>
              </a:spcBef>
              <a:spcAft>
                <a:spcPts val="0"/>
              </a:spcAft>
              <a:buFont typeface="Arial" charset="0"/>
              <a:buNone/>
              <a:defRPr/>
            </a:pPr>
            <a:endParaRPr lang="en-US" sz="1000" b="1" dirty="0">
              <a:solidFill>
                <a:srgbClr val="00B050"/>
              </a:solidFill>
              <a:latin typeface="Calibri"/>
              <a:ea typeface="Calibri"/>
              <a:cs typeface="Calibri"/>
            </a:endParaRPr>
          </a:p>
          <a:p>
            <a:pPr marL="0" indent="0">
              <a:spcBef>
                <a:spcPts val="0"/>
              </a:spcBef>
              <a:spcAft>
                <a:spcPts val="0"/>
              </a:spcAft>
              <a:buFont typeface="Arial" charset="0"/>
              <a:buNone/>
              <a:defRPr/>
            </a:pPr>
            <a:r>
              <a:rPr lang="en-US" sz="2800" b="1" dirty="0">
                <a:solidFill>
                  <a:srgbClr val="00B050"/>
                </a:solidFill>
                <a:latin typeface="Calibri"/>
                <a:ea typeface="Calibri"/>
                <a:cs typeface="Calibri"/>
              </a:rPr>
              <a:t>Roles: </a:t>
            </a:r>
          </a:p>
          <a:p>
            <a:pPr marL="0" indent="0">
              <a:spcBef>
                <a:spcPts val="0"/>
              </a:spcBef>
              <a:spcAft>
                <a:spcPts val="0"/>
              </a:spcAft>
              <a:buFont typeface="Arial" charset="0"/>
              <a:buNone/>
              <a:defRPr/>
            </a:pPr>
            <a:endParaRPr lang="en-US" sz="300" b="1" dirty="0">
              <a:solidFill>
                <a:srgbClr val="000000"/>
              </a:solidFill>
              <a:latin typeface="Calibri"/>
              <a:ea typeface="Calibri"/>
              <a:cs typeface="Calibri"/>
            </a:endParaRPr>
          </a:p>
          <a:p>
            <a:pPr marL="0" indent="0">
              <a:spcBef>
                <a:spcPts val="0"/>
              </a:spcBef>
              <a:spcAft>
                <a:spcPts val="0"/>
              </a:spcAft>
              <a:buFont typeface="Arial" charset="0"/>
              <a:buNone/>
              <a:defRPr/>
            </a:pPr>
            <a:endParaRPr lang="en-US" sz="300" b="1" dirty="0">
              <a:solidFill>
                <a:srgbClr val="000000"/>
              </a:solidFill>
              <a:latin typeface="Calibri"/>
              <a:ea typeface="Calibri"/>
              <a:cs typeface="Calibri"/>
            </a:endParaRPr>
          </a:p>
          <a:p>
            <a:pPr marL="0" indent="0">
              <a:spcBef>
                <a:spcPts val="0"/>
              </a:spcBef>
              <a:spcAft>
                <a:spcPts val="0"/>
              </a:spcAft>
              <a:buFont typeface="Arial" charset="0"/>
              <a:buNone/>
              <a:defRPr/>
            </a:pPr>
            <a:r>
              <a:rPr lang="en-US" sz="2800" b="1" dirty="0">
                <a:solidFill>
                  <a:srgbClr val="000000"/>
                </a:solidFill>
                <a:latin typeface="Calibri"/>
                <a:ea typeface="Calibri"/>
                <a:cs typeface="Calibri"/>
              </a:rPr>
              <a:t>Rules:</a:t>
            </a:r>
            <a:r>
              <a:rPr lang="en-US" sz="2400" b="1" dirty="0">
                <a:solidFill>
                  <a:srgbClr val="000000"/>
                </a:solidFill>
                <a:latin typeface="Calibri"/>
                <a:ea typeface="Calibri"/>
                <a:cs typeface="Calibri"/>
              </a:rPr>
              <a:t> </a:t>
            </a:r>
          </a:p>
          <a:p>
            <a:pPr>
              <a:spcBef>
                <a:spcPts val="0"/>
              </a:spcBef>
              <a:spcAft>
                <a:spcPts val="280"/>
              </a:spcAft>
              <a:buFont typeface="Symbol"/>
              <a:buChar char=""/>
              <a:defRPr/>
            </a:pPr>
            <a:r>
              <a:rPr lang="en-US" sz="2400" dirty="0">
                <a:solidFill>
                  <a:srgbClr val="000000"/>
                </a:solidFill>
                <a:latin typeface="Calibri"/>
                <a:ea typeface="Calibri"/>
                <a:cs typeface="Calibri"/>
              </a:rPr>
              <a:t>Blocks are located at the front and back of the room. </a:t>
            </a:r>
          </a:p>
          <a:p>
            <a:pPr>
              <a:spcBef>
                <a:spcPts val="0"/>
              </a:spcBef>
              <a:spcAft>
                <a:spcPts val="280"/>
              </a:spcAft>
              <a:buFont typeface="Symbol"/>
              <a:buChar char=""/>
              <a:defRPr/>
            </a:pPr>
            <a:r>
              <a:rPr lang="en-US" sz="2400" dirty="0">
                <a:solidFill>
                  <a:srgbClr val="000000"/>
                </a:solidFill>
                <a:latin typeface="Calibri"/>
                <a:ea typeface="Calibri"/>
                <a:cs typeface="Calibri"/>
              </a:rPr>
              <a:t>Runners retrieve blocks from bins but may only take 5 blocks at a time. </a:t>
            </a:r>
          </a:p>
          <a:p>
            <a:pPr>
              <a:spcBef>
                <a:spcPts val="0"/>
              </a:spcBef>
              <a:spcAft>
                <a:spcPts val="280"/>
              </a:spcAft>
              <a:buFont typeface="Symbol"/>
              <a:buChar char=""/>
              <a:defRPr/>
            </a:pPr>
            <a:r>
              <a:rPr lang="en-US" sz="2400" dirty="0">
                <a:solidFill>
                  <a:srgbClr val="000000"/>
                </a:solidFill>
                <a:latin typeface="Calibri"/>
                <a:ea typeface="Calibri"/>
                <a:cs typeface="Calibri"/>
              </a:rPr>
              <a:t>Builders build the tower using the pattern of 1 large, 3 small blocks, repeat. </a:t>
            </a:r>
          </a:p>
          <a:p>
            <a:pPr>
              <a:spcBef>
                <a:spcPts val="0"/>
              </a:spcBef>
              <a:spcAft>
                <a:spcPts val="280"/>
              </a:spcAft>
              <a:buFont typeface="Symbol"/>
              <a:buChar char=""/>
              <a:defRPr/>
            </a:pPr>
            <a:r>
              <a:rPr lang="en-US" sz="2400" dirty="0">
                <a:solidFill>
                  <a:srgbClr val="000000"/>
                </a:solidFill>
                <a:latin typeface="Calibri"/>
                <a:ea typeface="Calibri"/>
                <a:cs typeface="Calibri"/>
              </a:rPr>
              <a:t>No two blocks of the same color may touch. </a:t>
            </a:r>
          </a:p>
          <a:p>
            <a:pPr>
              <a:spcBef>
                <a:spcPts val="0"/>
              </a:spcBef>
              <a:spcAft>
                <a:spcPts val="280"/>
              </a:spcAft>
              <a:buFont typeface="Symbol"/>
              <a:buChar char=""/>
              <a:defRPr/>
            </a:pPr>
            <a:r>
              <a:rPr lang="en-US" sz="2400" dirty="0">
                <a:solidFill>
                  <a:srgbClr val="000000"/>
                </a:solidFill>
                <a:latin typeface="Calibri"/>
                <a:ea typeface="Calibri"/>
                <a:cs typeface="Calibri"/>
              </a:rPr>
              <a:t>Runners are not allowed to build/ builders are not allowed to run. </a:t>
            </a:r>
          </a:p>
          <a:p>
            <a:pPr>
              <a:spcBef>
                <a:spcPts val="0"/>
              </a:spcBef>
              <a:spcAft>
                <a:spcPts val="0"/>
              </a:spcAft>
              <a:buFont typeface="Symbol"/>
              <a:buChar char=""/>
              <a:defRPr/>
            </a:pPr>
            <a:r>
              <a:rPr lang="en-US" sz="2400" dirty="0">
                <a:solidFill>
                  <a:srgbClr val="000000"/>
                </a:solidFill>
                <a:latin typeface="Calibri"/>
                <a:ea typeface="Calibri"/>
                <a:cs typeface="Calibri"/>
              </a:rPr>
              <a:t>Any unused blocks that are not replaced in the storage bins before time is called will be subtracted from the tower height; one block subtracted for each unused block.  </a:t>
            </a:r>
          </a:p>
          <a:p>
            <a:pPr marL="0" indent="0">
              <a:spcBef>
                <a:spcPts val="0"/>
              </a:spcBef>
              <a:spcAft>
                <a:spcPts val="0"/>
              </a:spcAft>
              <a:buFont typeface="Arial" charset="0"/>
              <a:buNone/>
              <a:defRPr/>
            </a:pPr>
            <a:r>
              <a:rPr lang="en-US" sz="2400" b="1" dirty="0">
                <a:solidFill>
                  <a:srgbClr val="000000"/>
                </a:solidFill>
                <a:latin typeface="Calibri"/>
                <a:ea typeface="Calibri"/>
                <a:cs typeface="Calibri"/>
              </a:rPr>
              <a:t>Report Out: </a:t>
            </a:r>
            <a:r>
              <a:rPr lang="en-US" sz="2400" dirty="0">
                <a:solidFill>
                  <a:srgbClr val="000000"/>
                </a:solidFill>
                <a:latin typeface="Calibri"/>
                <a:ea typeface="Calibri"/>
                <a:cs typeface="Calibri"/>
              </a:rPr>
              <a:t>Height of tower in blocks (minus unused blocks). </a:t>
            </a:r>
          </a:p>
          <a:p>
            <a:pPr>
              <a:defRPr/>
            </a:pPr>
            <a:endParaRPr lang="en-US" dirty="0"/>
          </a:p>
        </p:txBody>
      </p:sp>
      <p:sp>
        <p:nvSpPr>
          <p:cNvPr id="11268" name="Slide Number Placeholder 1"/>
          <p:cNvSpPr>
            <a:spLocks noGrp="1"/>
          </p:cNvSpPr>
          <p:nvPr>
            <p:ph type="sldNum" sz="quarter" idx="10"/>
          </p:nvPr>
        </p:nvSpPr>
        <p:spPr>
          <a:xfrm>
            <a:off x="8534400" y="6346191"/>
            <a:ext cx="414338" cy="3632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2200"/>
                </a:solidFill>
                <a:effectLst/>
                <a:uLnTx/>
                <a:uFillTx/>
                <a:latin typeface="Arial" charset="0"/>
                <a:ea typeface="ヒラギノ角ゴ Pro W3" pitchFamily="127" charset="-128"/>
                <a:cs typeface="+mn-cs"/>
              </a:rPr>
              <a:t> </a:t>
            </a:r>
            <a:fld id="{62344E23-8FB0-4175-9AD7-8D6121E0A888}" type="slidenum">
              <a:rPr kumimoji="0" lang="en-US" sz="1200" b="0" i="0" u="none" strike="noStrike" kern="1200" cap="none" spc="0" normalizeH="0" baseline="0" noProof="0" smtClean="0">
                <a:ln>
                  <a:noFill/>
                </a:ln>
                <a:solidFill>
                  <a:srgbClr val="542200"/>
                </a:solidFill>
                <a:effectLst/>
                <a:uLnTx/>
                <a:uFillTx/>
                <a:latin typeface="Arial" charset="0"/>
                <a:ea typeface="ヒラギノ角ゴ Pro W3" pitchFamily="127"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r>
              <a:rPr kumimoji="0" lang="en-US" sz="1200" b="0" i="0" u="none" strike="noStrike" kern="1200" cap="none" spc="0" normalizeH="0" baseline="0" noProof="0" dirty="0">
                <a:ln>
                  <a:noFill/>
                </a:ln>
                <a:solidFill>
                  <a:srgbClr val="542200"/>
                </a:solidFill>
                <a:effectLst/>
                <a:uLnTx/>
                <a:uFillTx/>
                <a:latin typeface="Arial" charset="0"/>
                <a:ea typeface="ヒラギノ角ゴ Pro W3" pitchFamily="127" charset="-128"/>
                <a:cs typeface="+mn-cs"/>
              </a:rPr>
              <a:t>  </a:t>
            </a:r>
          </a:p>
        </p:txBody>
      </p:sp>
    </p:spTree>
    <p:extLst>
      <p:ext uri="{BB962C8B-B14F-4D97-AF65-F5344CB8AC3E}">
        <p14:creationId xmlns:p14="http://schemas.microsoft.com/office/powerpoint/2010/main" val="288929421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4941"/>
            <a:ext cx="9144000" cy="799447"/>
          </a:xfrm>
          <a:solidFill>
            <a:srgbClr val="C00000"/>
          </a:solidFill>
        </p:spPr>
        <p:txBody>
          <a:bodyPr tIns="45720" bIns="45720" anchorCtr="0"/>
          <a:lstStyle/>
          <a:p>
            <a:r>
              <a:rPr lang="en-US" dirty="0"/>
              <a:t>Learn from Experience</a:t>
            </a:r>
          </a:p>
        </p:txBody>
      </p:sp>
      <p:sp>
        <p:nvSpPr>
          <p:cNvPr id="2" name="Content Placeholder 1"/>
          <p:cNvSpPr>
            <a:spLocks noGrp="1"/>
          </p:cNvSpPr>
          <p:nvPr>
            <p:ph idx="1"/>
          </p:nvPr>
        </p:nvSpPr>
        <p:spPr>
          <a:xfrm>
            <a:off x="395041" y="1519489"/>
            <a:ext cx="4391517" cy="3201752"/>
          </a:xfrm>
        </p:spPr>
        <p:txBody>
          <a:bodyPr/>
          <a:lstStyle/>
          <a:p>
            <a:pPr marL="0" indent="0">
              <a:buNone/>
              <a:defRPr/>
            </a:pPr>
            <a:r>
              <a:rPr lang="en-US" b="1" dirty="0"/>
              <a:t>Debrief</a:t>
            </a:r>
          </a:p>
          <a:p>
            <a:pPr>
              <a:defRPr/>
            </a:pPr>
            <a:r>
              <a:rPr lang="en-US" b="1" dirty="0"/>
              <a:t>What went well?</a:t>
            </a:r>
            <a:endParaRPr lang="en-US" dirty="0"/>
          </a:p>
          <a:p>
            <a:pPr>
              <a:defRPr/>
            </a:pPr>
            <a:r>
              <a:rPr lang="en-US" b="1" dirty="0"/>
              <a:t>What didn’t go well?</a:t>
            </a:r>
            <a:endParaRPr lang="en-US" dirty="0"/>
          </a:p>
          <a:p>
            <a:pPr>
              <a:defRPr/>
            </a:pPr>
            <a:r>
              <a:rPr lang="en-US" b="1" dirty="0"/>
              <a:t>What will you do differently?</a:t>
            </a:r>
          </a:p>
          <a:p>
            <a:pPr marL="0" indent="0">
              <a:buNone/>
              <a:defRPr/>
            </a:pPr>
            <a:endParaRPr lang="en-US" b="1" dirty="0"/>
          </a:p>
        </p:txBody>
      </p:sp>
      <p:sp>
        <p:nvSpPr>
          <p:cNvPr id="12292" name="Slide Number Placeholder 1"/>
          <p:cNvSpPr>
            <a:spLocks noGrp="1"/>
          </p:cNvSpPr>
          <p:nvPr>
            <p:ph type="sldNum" sz="quarter" idx="10"/>
          </p:nvPr>
        </p:nvSpPr>
        <p:spPr>
          <a:xfrm>
            <a:off x="8178799" y="6384657"/>
            <a:ext cx="784717"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2200"/>
                </a:solidFill>
                <a:effectLst/>
                <a:uLnTx/>
                <a:uFillTx/>
                <a:latin typeface="Arial" charset="0"/>
                <a:ea typeface="ヒラギノ角ゴ Pro W3" pitchFamily="127" charset="-128"/>
                <a:cs typeface="+mn-cs"/>
              </a:rPr>
              <a:t> </a:t>
            </a:r>
            <a:fld id="{5627653D-CB7E-4CA0-AA03-DEF0B6FDAC0E}" type="slidenum">
              <a:rPr kumimoji="0" lang="en-US" sz="1200" b="0" i="0" u="none" strike="noStrike" kern="1200" cap="none" spc="0" normalizeH="0" baseline="0" noProof="0" smtClean="0">
                <a:ln>
                  <a:noFill/>
                </a:ln>
                <a:solidFill>
                  <a:srgbClr val="542200"/>
                </a:solidFill>
                <a:effectLst/>
                <a:uLnTx/>
                <a:uFillTx/>
                <a:latin typeface="Arial" charset="0"/>
                <a:ea typeface="ヒラギノ角ゴ Pro W3" pitchFamily="127"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r>
              <a:rPr kumimoji="0" lang="en-US" sz="1200" b="0" i="0" u="none" strike="noStrike" kern="1200" cap="none" spc="0" normalizeH="0" baseline="0" noProof="0" dirty="0">
                <a:ln>
                  <a:noFill/>
                </a:ln>
                <a:solidFill>
                  <a:srgbClr val="542200"/>
                </a:solidFill>
                <a:effectLst/>
                <a:uLnTx/>
                <a:uFillTx/>
                <a:latin typeface="Arial" charset="0"/>
                <a:ea typeface="ヒラギノ角ゴ Pro W3" pitchFamily="127" charset="-128"/>
                <a:cs typeface="+mn-cs"/>
              </a:rPr>
              <a:t>  </a:t>
            </a:r>
          </a:p>
        </p:txBody>
      </p:sp>
      <p:sp>
        <p:nvSpPr>
          <p:cNvPr id="5" name="TextBox 1"/>
          <p:cNvSpPr txBox="1"/>
          <p:nvPr/>
        </p:nvSpPr>
        <p:spPr>
          <a:xfrm>
            <a:off x="180484" y="5426343"/>
            <a:ext cx="8783033" cy="132343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This exercise was developed by the University of Washington Institute for Simulation Interprofessional Studies—one of six TeamSTEPPS National Training Centers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hlinkClick r:id="rId3"/>
              </a:rPr>
              <a:t>http://isis.washington.edu/services/teamstepps/teamstepps_external_training_program</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It was modified and expanded by Katherine J. Jones, PT, PhD</a:t>
            </a:r>
          </a:p>
        </p:txBody>
      </p:sp>
      <p:pic>
        <p:nvPicPr>
          <p:cNvPr id="4" name="Picture 3">
            <a:extLst>
              <a:ext uri="{FF2B5EF4-FFF2-40B4-BE49-F238E27FC236}">
                <a16:creationId xmlns:a16="http://schemas.microsoft.com/office/drawing/2014/main" id="{11936C34-9538-4352-ADE5-758AB7CC040E}"/>
              </a:ext>
            </a:extLst>
          </p:cNvPr>
          <p:cNvPicPr>
            <a:picLocks noChangeAspect="1"/>
          </p:cNvPicPr>
          <p:nvPr/>
        </p:nvPicPr>
        <p:blipFill rotWithShape="1">
          <a:blip r:embed="rId4"/>
          <a:srcRect l="23873" r="7208"/>
          <a:stretch/>
        </p:blipFill>
        <p:spPr>
          <a:xfrm>
            <a:off x="5057775" y="1399498"/>
            <a:ext cx="3257549" cy="3546005"/>
          </a:xfrm>
          <a:prstGeom prst="rect">
            <a:avLst/>
          </a:prstGeom>
        </p:spPr>
      </p:pic>
    </p:spTree>
    <p:extLst>
      <p:ext uri="{BB962C8B-B14F-4D97-AF65-F5344CB8AC3E}">
        <p14:creationId xmlns:p14="http://schemas.microsoft.com/office/powerpoint/2010/main" val="3624698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2</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p:txBody>
          <a:bodyPr>
            <a:normAutofit/>
          </a:bodyPr>
          <a:lstStyle/>
          <a:p>
            <a:r>
              <a:rPr lang="en-US" sz="3600" dirty="0"/>
              <a:t>Define Just Culture as a system of shared accountability supported by five skills and as one of the four key components of a culture of safety.</a:t>
            </a:r>
          </a:p>
          <a:p>
            <a:endParaRPr lang="en-US" sz="3600" dirty="0"/>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06962485"/>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normAutofit/>
          </a:bodyPr>
          <a:lstStyle/>
          <a:p>
            <a:r>
              <a:rPr lang="en-US" sz="6000" dirty="0"/>
              <a:t>Objective 2</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822960" y="4453127"/>
            <a:ext cx="7543800" cy="1529661"/>
          </a:xfrm>
        </p:spPr>
        <p:txBody>
          <a:bodyPr>
            <a:normAutofit fontScale="92500" lnSpcReduction="10000"/>
          </a:bodyPr>
          <a:lstStyle/>
          <a:p>
            <a:pPr marR="0" lvl="0" algn="l" defTabSz="914400" rtl="0" eaLnBrk="0" fontAlgn="base" latinLnBrk="0" hangingPunct="0">
              <a:lnSpc>
                <a:spcPct val="100000"/>
              </a:lnSpc>
              <a:spcBef>
                <a:spcPct val="20000"/>
              </a:spcBef>
              <a:spcAft>
                <a:spcPct val="0"/>
              </a:spcAft>
              <a:buClrTx/>
              <a:buSzTx/>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charset="-128"/>
                <a:cs typeface="+mn-cs"/>
              </a:rPr>
              <a:t>Use results from your 2022 Hospital Survey on Patient Safety Culture to identify opportunities for improvement in unit/department leadership and learning. </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309606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E04A-A1C7-E00F-85B3-F10D8A99F436}"/>
              </a:ext>
            </a:extLst>
          </p:cNvPr>
          <p:cNvSpPr>
            <a:spLocks noGrp="1"/>
          </p:cNvSpPr>
          <p:nvPr>
            <p:ph type="title"/>
          </p:nvPr>
        </p:nvSpPr>
        <p:spPr/>
        <p:txBody>
          <a:bodyPr>
            <a:normAutofit/>
          </a:bodyPr>
          <a:lstStyle/>
          <a:p>
            <a:pPr algn="ctr"/>
            <a:r>
              <a:rPr lang="en-US" sz="4000" kern="1200" cap="none" spc="-50" dirty="0">
                <a:solidFill>
                  <a:srgbClr val="0070C0"/>
                </a:solidFill>
                <a:latin typeface="Arial" panose="020B0604020202020204" pitchFamily="34" charset="0"/>
                <a:ea typeface="+mj-ea"/>
                <a:cs typeface="Arial" panose="020B0604020202020204" pitchFamily="34" charset="0"/>
              </a:rPr>
              <a:t>What Role do Leaders Play?</a:t>
            </a:r>
          </a:p>
        </p:txBody>
      </p:sp>
      <p:sp>
        <p:nvSpPr>
          <p:cNvPr id="3" name="Content Placeholder 2">
            <a:extLst>
              <a:ext uri="{FF2B5EF4-FFF2-40B4-BE49-F238E27FC236}">
                <a16:creationId xmlns:a16="http://schemas.microsoft.com/office/drawing/2014/main" id="{A747A594-6586-657C-2EF8-695923B2D1A0}"/>
              </a:ext>
            </a:extLst>
          </p:cNvPr>
          <p:cNvSpPr>
            <a:spLocks noGrp="1"/>
          </p:cNvSpPr>
          <p:nvPr>
            <p:ph idx="1"/>
          </p:nvPr>
        </p:nvSpPr>
        <p:spPr>
          <a:xfrm>
            <a:off x="321734" y="956564"/>
            <a:ext cx="8247888" cy="1271284"/>
          </a:xfrm>
        </p:spPr>
        <p:txBody>
          <a:bodyPr>
            <a:normAutofit fontScale="92500" lnSpcReduction="10000"/>
          </a:bodyPr>
          <a:lstStyle/>
          <a:p>
            <a:pPr marL="0" indent="0">
              <a:lnSpc>
                <a:spcPct val="110000"/>
              </a:lnSpc>
              <a:spcBef>
                <a:spcPts val="0"/>
              </a:spcBef>
              <a:spcAft>
                <a:spcPts val="1200"/>
              </a:spcAft>
              <a:buNone/>
            </a:pPr>
            <a:r>
              <a:rPr lang="en-US" sz="2400" dirty="0"/>
              <a:t>Safety culture is </a:t>
            </a:r>
            <a:r>
              <a:rPr lang="en-US" sz="2400" b="1" dirty="0"/>
              <a:t>a result of the actions that leaders take </a:t>
            </a:r>
            <a:r>
              <a:rPr lang="en-US" sz="2400" dirty="0"/>
              <a:t>to ensure that staff learn from their experience. Leaders implement the culture and close the gap between beliefs and behaviors by...</a:t>
            </a:r>
            <a:endParaRPr lang="en-US" dirty="0"/>
          </a:p>
          <a:p>
            <a:pPr marL="0" indent="0">
              <a:lnSpc>
                <a:spcPct val="110000"/>
              </a:lnSpc>
              <a:spcBef>
                <a:spcPts val="0"/>
              </a:spcBef>
              <a:spcAft>
                <a:spcPts val="1200"/>
              </a:spcAft>
              <a:buNone/>
            </a:pPr>
            <a:endParaRPr lang="en-US" dirty="0"/>
          </a:p>
          <a:p>
            <a:pPr>
              <a:lnSpc>
                <a:spcPct val="110000"/>
              </a:lnSpc>
              <a:spcBef>
                <a:spcPts val="0"/>
              </a:spcBef>
              <a:spcAft>
                <a:spcPts val="1200"/>
              </a:spcAft>
            </a:pPr>
            <a:endParaRPr lang="en-US" dirty="0"/>
          </a:p>
        </p:txBody>
      </p:sp>
      <p:sp>
        <p:nvSpPr>
          <p:cNvPr id="5" name="Content Placeholder 2">
            <a:extLst>
              <a:ext uri="{FF2B5EF4-FFF2-40B4-BE49-F238E27FC236}">
                <a16:creationId xmlns:a16="http://schemas.microsoft.com/office/drawing/2014/main" id="{60E8E9BB-B778-3BB9-BF23-ECFB3650F0CC}"/>
              </a:ext>
            </a:extLst>
          </p:cNvPr>
          <p:cNvSpPr txBox="1">
            <a:spLocks/>
          </p:cNvSpPr>
          <p:nvPr/>
        </p:nvSpPr>
        <p:spPr>
          <a:xfrm>
            <a:off x="221373" y="2239650"/>
            <a:ext cx="4222388" cy="452037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200"/>
              </a:spcAft>
              <a:buClrTx/>
              <a:buSzTx/>
              <a:buFont typeface="Wingdings" panose="05000000000000000000" pitchFamily="2" charset="2"/>
              <a:buChar char="ü"/>
              <a:tabLst/>
              <a:defRPr/>
            </a:pPr>
            <a:r>
              <a:rPr kumimoji="0" lang="en-US" sz="2900" b="0" i="0" u="none" strike="noStrike" kern="1200" cap="none" spc="0" normalizeH="0" noProof="0" dirty="0">
                <a:ln>
                  <a:noFill/>
                </a:ln>
                <a:solidFill>
                  <a:srgbClr val="000000"/>
                </a:solidFill>
                <a:effectLst/>
                <a:uLnTx/>
                <a:uFillTx/>
                <a:latin typeface="Arial" charset="0"/>
                <a:cs typeface="Arial" charset="0"/>
              </a:rPr>
              <a:t>What they regularly pay attention to, measure, and control</a:t>
            </a:r>
          </a:p>
          <a:p>
            <a:pPr marL="228600" marR="0" lvl="0" indent="-228600" algn="l" defTabSz="914400" rtl="0" eaLnBrk="1" fontAlgn="auto" latinLnBrk="0" hangingPunct="1">
              <a:lnSpc>
                <a:spcPct val="120000"/>
              </a:lnSpc>
              <a:spcBef>
                <a:spcPts val="0"/>
              </a:spcBef>
              <a:spcAft>
                <a:spcPts val="200"/>
              </a:spcAft>
              <a:buClrTx/>
              <a:buSzTx/>
              <a:buFont typeface="Wingdings" panose="05000000000000000000" pitchFamily="2" charset="2"/>
              <a:buChar char="ü"/>
              <a:tabLst/>
              <a:defRPr/>
            </a:pPr>
            <a:r>
              <a:rPr kumimoji="0" lang="en-US" sz="2900" b="0" i="0" u="none" strike="noStrike" kern="1200" cap="none" spc="0" normalizeH="0" noProof="0" dirty="0">
                <a:ln>
                  <a:noFill/>
                </a:ln>
                <a:solidFill>
                  <a:srgbClr val="000000"/>
                </a:solidFill>
                <a:effectLst/>
                <a:uLnTx/>
                <a:uFillTx/>
                <a:latin typeface="Arial" charset="0"/>
                <a:cs typeface="Arial" charset="0"/>
              </a:rPr>
              <a:t>How they react to adverse events and crises</a:t>
            </a:r>
          </a:p>
          <a:p>
            <a:pPr marL="228600" marR="0" lvl="0" indent="-228600" algn="l" defTabSz="914400" rtl="0" eaLnBrk="1" fontAlgn="auto" latinLnBrk="0" hangingPunct="1">
              <a:lnSpc>
                <a:spcPct val="120000"/>
              </a:lnSpc>
              <a:spcBef>
                <a:spcPts val="0"/>
              </a:spcBef>
              <a:spcAft>
                <a:spcPts val="200"/>
              </a:spcAft>
              <a:buClrTx/>
              <a:buSzTx/>
              <a:buFont typeface="Wingdings" panose="05000000000000000000" pitchFamily="2" charset="2"/>
              <a:buChar char="ü"/>
              <a:tabLst/>
              <a:defRPr/>
            </a:pPr>
            <a:r>
              <a:rPr kumimoji="0" lang="en-US" sz="2900" b="0" i="0" u="none" strike="noStrike" kern="1200" cap="none" spc="0" normalizeH="0" noProof="0" dirty="0">
                <a:ln>
                  <a:noFill/>
                </a:ln>
                <a:solidFill>
                  <a:srgbClr val="000000"/>
                </a:solidFill>
                <a:effectLst/>
                <a:uLnTx/>
                <a:uFillTx/>
                <a:latin typeface="Arial" charset="0"/>
                <a:cs typeface="Arial" charset="0"/>
              </a:rPr>
              <a:t>How they allocate resources</a:t>
            </a:r>
          </a:p>
          <a:p>
            <a:pPr marL="228600" marR="0" lvl="0" indent="-228600" algn="l" defTabSz="914400" rtl="0" eaLnBrk="1" fontAlgn="auto" latinLnBrk="0" hangingPunct="1">
              <a:lnSpc>
                <a:spcPct val="120000"/>
              </a:lnSpc>
              <a:spcBef>
                <a:spcPts val="0"/>
              </a:spcBef>
              <a:spcAft>
                <a:spcPts val="200"/>
              </a:spcAft>
              <a:buClrTx/>
              <a:buSzTx/>
              <a:buFont typeface="Wingdings" panose="05000000000000000000" pitchFamily="2" charset="2"/>
              <a:buChar char="ü"/>
              <a:tabLst/>
              <a:defRPr/>
            </a:pPr>
            <a:r>
              <a:rPr kumimoji="0" lang="en-US" sz="2900" b="0" i="0" u="none" strike="noStrike" kern="1200" cap="none" spc="0" normalizeH="0" noProof="0" dirty="0">
                <a:ln>
                  <a:noFill/>
                </a:ln>
                <a:solidFill>
                  <a:srgbClr val="000000"/>
                </a:solidFill>
                <a:effectLst/>
                <a:uLnTx/>
                <a:uFillTx/>
                <a:latin typeface="Arial" charset="0"/>
                <a:cs typeface="Arial" charset="0"/>
              </a:rPr>
              <a:t>How they role model, teach, and coach</a:t>
            </a:r>
          </a:p>
          <a:p>
            <a:pPr marL="228600" marR="0" lvl="0" indent="-228600" algn="l" defTabSz="914400" rtl="0" eaLnBrk="1" fontAlgn="auto" latinLnBrk="0" hangingPunct="1">
              <a:lnSpc>
                <a:spcPct val="120000"/>
              </a:lnSpc>
              <a:spcBef>
                <a:spcPts val="0"/>
              </a:spcBef>
              <a:spcAft>
                <a:spcPts val="200"/>
              </a:spcAft>
              <a:buClrTx/>
              <a:buSzTx/>
              <a:buFont typeface="Wingdings" panose="05000000000000000000" pitchFamily="2" charset="2"/>
              <a:buChar char="ü"/>
              <a:tabLst/>
              <a:defRPr/>
            </a:pPr>
            <a:r>
              <a:rPr kumimoji="0" lang="en-US" sz="2900" b="0" i="0" u="none" strike="noStrike" kern="1200" cap="none" spc="0" normalizeH="0" noProof="0" dirty="0">
                <a:ln>
                  <a:noFill/>
                </a:ln>
                <a:solidFill>
                  <a:srgbClr val="000000"/>
                </a:solidFill>
                <a:effectLst/>
                <a:uLnTx/>
                <a:uFillTx/>
                <a:latin typeface="Arial" charset="0"/>
                <a:cs typeface="Arial" charset="0"/>
              </a:rPr>
              <a:t>How they provide feedback and rewards</a:t>
            </a:r>
          </a:p>
          <a:p>
            <a:pPr marL="228600" marR="0" lvl="0" indent="-228600" algn="l" defTabSz="914400" rtl="0" eaLnBrk="1" fontAlgn="auto" latinLnBrk="0" hangingPunct="1">
              <a:lnSpc>
                <a:spcPct val="120000"/>
              </a:lnSpc>
              <a:spcBef>
                <a:spcPts val="0"/>
              </a:spcBef>
              <a:spcAft>
                <a:spcPts val="200"/>
              </a:spcAft>
              <a:buClrTx/>
              <a:buSzTx/>
              <a:buFont typeface="Wingdings" panose="05000000000000000000" pitchFamily="2" charset="2"/>
              <a:buChar char="ü"/>
              <a:tabLst/>
              <a:defRPr/>
            </a:pPr>
            <a:r>
              <a:rPr kumimoji="0" lang="en-US" sz="2900" b="0" i="0" u="none" strike="noStrike" kern="1200" cap="none" spc="0" normalizeH="0" noProof="0" dirty="0">
                <a:ln>
                  <a:noFill/>
                </a:ln>
                <a:solidFill>
                  <a:srgbClr val="000000"/>
                </a:solidFill>
                <a:effectLst/>
                <a:uLnTx/>
                <a:uFillTx/>
                <a:latin typeface="Arial" charset="0"/>
                <a:cs typeface="Arial" charset="0"/>
              </a:rPr>
              <a:t>Who they recruit, promote, and ignore </a:t>
            </a:r>
          </a:p>
          <a:p>
            <a:pPr marL="228600" marR="0" lvl="0" indent="-228600" algn="l" defTabSz="914400" rtl="0" eaLnBrk="1" fontAlgn="auto" latinLnBrk="0" hangingPunct="1">
              <a:lnSpc>
                <a:spcPct val="120000"/>
              </a:lnSpc>
              <a:spcBef>
                <a:spcPts val="0"/>
              </a:spcBef>
              <a:spcAft>
                <a:spcPts val="200"/>
              </a:spcAft>
              <a:buClrTx/>
              <a:buSzTx/>
              <a:buFont typeface="Wingdings" panose="05000000000000000000" pitchFamily="2" charset="2"/>
              <a:buChar char="ü"/>
              <a:tabLst/>
              <a:defRPr/>
            </a:pPr>
            <a:r>
              <a:rPr kumimoji="0" lang="en-US" sz="2900" b="0" i="0" u="none" strike="noStrike" kern="1200" cap="none" spc="0" normalizeH="0" noProof="0" dirty="0">
                <a:ln>
                  <a:noFill/>
                </a:ln>
                <a:solidFill>
                  <a:srgbClr val="000000"/>
                </a:solidFill>
                <a:effectLst/>
                <a:uLnTx/>
                <a:uFillTx/>
                <a:latin typeface="Arial" charset="0"/>
                <a:cs typeface="Arial" charset="0"/>
              </a:rPr>
              <a:t>The language they use (Just Culture and TeamSTEPPS)</a:t>
            </a:r>
          </a:p>
          <a:p>
            <a:pPr marL="0" lvl="0" indent="0">
              <a:lnSpc>
                <a:spcPct val="100000"/>
              </a:lnSpc>
              <a:spcBef>
                <a:spcPts val="0"/>
              </a:spcBef>
              <a:spcAft>
                <a:spcPts val="700"/>
              </a:spcAft>
              <a:buNone/>
            </a:pPr>
            <a:r>
              <a:rPr lang="en-US" sz="1700" dirty="0">
                <a:solidFill>
                  <a:srgbClr val="000000"/>
                </a:solidFill>
              </a:rPr>
              <a:t>(Schein, 2010)</a:t>
            </a:r>
            <a:endParaRPr kumimoji="0" lang="en-US" sz="1700" b="0" i="0" u="none" strike="noStrike" kern="1200" cap="none" spc="0" normalizeH="0" baseline="0" noProof="0" dirty="0">
              <a:ln>
                <a:noFill/>
              </a:ln>
              <a:solidFill>
                <a:srgbClr val="000000"/>
              </a:solidFill>
              <a:effectLst/>
              <a:uLnTx/>
              <a:uFillTx/>
            </a:endParaRPr>
          </a:p>
          <a:p>
            <a:pPr marL="228600" marR="0" lvl="0" indent="-228600" algn="l" defTabSz="914400" rtl="0" eaLnBrk="1" fontAlgn="auto" latinLnBrk="0" hangingPunct="1">
              <a:lnSpc>
                <a:spcPct val="110000"/>
              </a:lnSpc>
              <a:spcBef>
                <a:spcPts val="0"/>
              </a:spcBef>
              <a:spcAft>
                <a:spcPts val="120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p:txBody>
      </p:sp>
      <p:grpSp>
        <p:nvGrpSpPr>
          <p:cNvPr id="7" name="Group 6">
            <a:extLst>
              <a:ext uri="{FF2B5EF4-FFF2-40B4-BE49-F238E27FC236}">
                <a16:creationId xmlns:a16="http://schemas.microsoft.com/office/drawing/2014/main" id="{291C3624-516E-047B-9820-F839E837861D}"/>
              </a:ext>
            </a:extLst>
          </p:cNvPr>
          <p:cNvGrpSpPr/>
          <p:nvPr/>
        </p:nvGrpSpPr>
        <p:grpSpPr>
          <a:xfrm>
            <a:off x="4443761" y="2263084"/>
            <a:ext cx="4478866" cy="4039399"/>
            <a:chOff x="4560567" y="2878666"/>
            <a:chExt cx="4478866" cy="4039399"/>
          </a:xfrm>
        </p:grpSpPr>
        <p:pic>
          <p:nvPicPr>
            <p:cNvPr id="4" name="Picture 3">
              <a:extLst>
                <a:ext uri="{FF2B5EF4-FFF2-40B4-BE49-F238E27FC236}">
                  <a16:creationId xmlns:a16="http://schemas.microsoft.com/office/drawing/2014/main" id="{3A1E4420-D573-678E-8CF4-B2C8EC29C4DC}"/>
                </a:ext>
              </a:extLst>
            </p:cNvPr>
            <p:cNvPicPr>
              <a:picLocks noChangeAspect="1"/>
            </p:cNvPicPr>
            <p:nvPr/>
          </p:nvPicPr>
          <p:blipFill rotWithShape="1">
            <a:blip r:embed="rId3"/>
            <a:srcRect l="18426" r="16667"/>
            <a:stretch/>
          </p:blipFill>
          <p:spPr>
            <a:xfrm>
              <a:off x="4688806" y="2878666"/>
              <a:ext cx="4322348" cy="3745830"/>
            </a:xfrm>
            <a:prstGeom prst="rect">
              <a:avLst/>
            </a:prstGeom>
          </p:spPr>
        </p:pic>
        <p:sp>
          <p:nvSpPr>
            <p:cNvPr id="6" name="TextBox 5">
              <a:extLst>
                <a:ext uri="{FF2B5EF4-FFF2-40B4-BE49-F238E27FC236}">
                  <a16:creationId xmlns:a16="http://schemas.microsoft.com/office/drawing/2014/main" id="{3CD832B0-52E9-8A3B-4600-5E65D8A95D88}"/>
                </a:ext>
              </a:extLst>
            </p:cNvPr>
            <p:cNvSpPr txBox="1"/>
            <p:nvPr/>
          </p:nvSpPr>
          <p:spPr>
            <a:xfrm>
              <a:off x="4560567" y="6702621"/>
              <a:ext cx="44788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https://s.abcnews.com/images/Politics/WireAP_3e580095fd654b6a81d0ddd39ad160a7_16x9_992.jpg</a:t>
              </a:r>
            </a:p>
          </p:txBody>
        </p:sp>
      </p:grpSp>
    </p:spTree>
    <p:extLst>
      <p:ext uri="{BB962C8B-B14F-4D97-AF65-F5344CB8AC3E}">
        <p14:creationId xmlns:p14="http://schemas.microsoft.com/office/powerpoint/2010/main" val="29732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A1E4C-10BD-B1C5-51CC-5748D5AFE317}"/>
              </a:ext>
            </a:extLst>
          </p:cNvPr>
          <p:cNvSpPr>
            <a:spLocks noGrp="1"/>
          </p:cNvSpPr>
          <p:nvPr>
            <p:ph type="title"/>
          </p:nvPr>
        </p:nvSpPr>
        <p:spPr>
          <a:xfrm>
            <a:off x="245989" y="136524"/>
            <a:ext cx="8652022" cy="578503"/>
          </a:xfrm>
        </p:spPr>
        <p:txBody>
          <a:bodyPr>
            <a:noAutofit/>
          </a:bodyPr>
          <a:lstStyle/>
          <a:p>
            <a:pPr algn="ctr"/>
            <a:r>
              <a:rPr lang="en-US" kern="1200" cap="none" spc="-50" dirty="0">
                <a:solidFill>
                  <a:srgbClr val="0070C0"/>
                </a:solidFill>
                <a:latin typeface="Arial" panose="020B0604020202020204" pitchFamily="34" charset="0"/>
                <a:ea typeface="+mj-ea"/>
                <a:cs typeface="Arial" panose="020B0604020202020204" pitchFamily="34" charset="0"/>
              </a:rPr>
              <a:t>Staff Perceptions of Unit Leader</a:t>
            </a:r>
          </a:p>
        </p:txBody>
      </p:sp>
      <p:sp>
        <p:nvSpPr>
          <p:cNvPr id="4" name="Content Placeholder 3">
            <a:extLst>
              <a:ext uri="{FF2B5EF4-FFF2-40B4-BE49-F238E27FC236}">
                <a16:creationId xmlns:a16="http://schemas.microsoft.com/office/drawing/2014/main" id="{917E7051-5D79-0265-3312-2B3468580F35}"/>
              </a:ext>
            </a:extLst>
          </p:cNvPr>
          <p:cNvSpPr>
            <a:spLocks noGrp="1"/>
          </p:cNvSpPr>
          <p:nvPr>
            <p:ph idx="1"/>
          </p:nvPr>
        </p:nvSpPr>
        <p:spPr>
          <a:xfrm>
            <a:off x="245989" y="715027"/>
            <a:ext cx="8737712" cy="824849"/>
          </a:xfrm>
        </p:spPr>
        <p:txBody>
          <a:bodyPr>
            <a:normAutofit/>
          </a:bodyPr>
          <a:lstStyle/>
          <a:p>
            <a:pPr marL="0" indent="0">
              <a:lnSpc>
                <a:spcPct val="100000"/>
              </a:lnSpc>
              <a:spcBef>
                <a:spcPts val="600"/>
              </a:spcBef>
              <a:buNone/>
            </a:pPr>
            <a:r>
              <a:rPr lang="en-US" sz="1800" dirty="0"/>
              <a:t>Response Scale: Strongly Disagree to Strongly Agree</a:t>
            </a:r>
          </a:p>
          <a:p>
            <a:pPr marL="0" indent="0">
              <a:lnSpc>
                <a:spcPct val="100000"/>
              </a:lnSpc>
              <a:spcBef>
                <a:spcPts val="600"/>
              </a:spcBef>
              <a:buNone/>
            </a:pPr>
            <a:r>
              <a:rPr lang="en-US" sz="1800" dirty="0"/>
              <a:t>(R) = Reverse-worded item; score is the percent that Disagreed/Strongly Disagreed</a:t>
            </a:r>
            <a:endParaRPr lang="en-US"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2" name="Slide Number Placeholder 1">
            <a:extLst>
              <a:ext uri="{FF2B5EF4-FFF2-40B4-BE49-F238E27FC236}">
                <a16:creationId xmlns:a16="http://schemas.microsoft.com/office/drawing/2014/main" id="{5D659D97-D431-7214-11E4-DBC066922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C8B5737A-2B04-DEEB-3D61-D30555E9202B}"/>
              </a:ext>
            </a:extLst>
          </p:cNvPr>
          <p:cNvGraphicFramePr>
            <a:graphicFrameLocks noGrp="1"/>
          </p:cNvGraphicFramePr>
          <p:nvPr>
            <p:extLst>
              <p:ext uri="{D42A27DB-BD31-4B8C-83A1-F6EECF244321}">
                <p14:modId xmlns:p14="http://schemas.microsoft.com/office/powerpoint/2010/main" val="1253255224"/>
              </p:ext>
            </p:extLst>
          </p:nvPr>
        </p:nvGraphicFramePr>
        <p:xfrm>
          <a:off x="245989" y="1539876"/>
          <a:ext cx="8823402" cy="5212080"/>
        </p:xfrm>
        <a:graphic>
          <a:graphicData uri="http://schemas.openxmlformats.org/drawingml/2006/table">
            <a:tbl>
              <a:tblPr firstRow="1" bandRow="1">
                <a:tableStyleId>{5C22544A-7EE6-4342-B048-85BDC9FD1C3A}</a:tableStyleId>
              </a:tblPr>
              <a:tblGrid>
                <a:gridCol w="6179320">
                  <a:extLst>
                    <a:ext uri="{9D8B030D-6E8A-4147-A177-3AD203B41FA5}">
                      <a16:colId xmlns:a16="http://schemas.microsoft.com/office/drawing/2014/main" val="3231250036"/>
                    </a:ext>
                  </a:extLst>
                </a:gridCol>
                <a:gridCol w="840077">
                  <a:extLst>
                    <a:ext uri="{9D8B030D-6E8A-4147-A177-3AD203B41FA5}">
                      <a16:colId xmlns:a16="http://schemas.microsoft.com/office/drawing/2014/main" val="3741456762"/>
                    </a:ext>
                  </a:extLst>
                </a:gridCol>
                <a:gridCol w="778650">
                  <a:extLst>
                    <a:ext uri="{9D8B030D-6E8A-4147-A177-3AD203B41FA5}">
                      <a16:colId xmlns:a16="http://schemas.microsoft.com/office/drawing/2014/main" val="3050369607"/>
                    </a:ext>
                  </a:extLst>
                </a:gridCol>
                <a:gridCol w="1025355">
                  <a:extLst>
                    <a:ext uri="{9D8B030D-6E8A-4147-A177-3AD203B41FA5}">
                      <a16:colId xmlns:a16="http://schemas.microsoft.com/office/drawing/2014/main" val="385621860"/>
                    </a:ext>
                  </a:extLst>
                </a:gridCol>
              </a:tblGrid>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BBGH Hospital Survey on Patient Safety Culture 2.0, April 2022</a:t>
                      </a:r>
                    </a:p>
                  </a:txBody>
                  <a:tcPr/>
                </a:tc>
                <a:tc gridSpan="3">
                  <a:txBody>
                    <a:bodyPr/>
                    <a:lstStyle/>
                    <a:p>
                      <a:r>
                        <a:rPr lang="en-US" dirty="0"/>
                        <a:t>Percent Positive Score</a:t>
                      </a:r>
                    </a:p>
                  </a:txBody>
                  <a:tcPr anchor="b"/>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573942309"/>
                  </a:ext>
                </a:extLst>
              </a:tr>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Supervisor/Manager/Clinical Leader Support for Patient Safety</a:t>
                      </a:r>
                    </a:p>
                  </a:txBody>
                  <a:tcPr anchor="b"/>
                </a:tc>
                <a:tc>
                  <a:txBody>
                    <a:bodyPr/>
                    <a:lstStyle/>
                    <a:p>
                      <a:pPr algn="ctr"/>
                      <a:r>
                        <a:rPr lang="en-US" sz="2000" dirty="0"/>
                        <a:t>Dept Min</a:t>
                      </a:r>
                    </a:p>
                  </a:txBody>
                  <a:tcPr/>
                </a:tc>
                <a:tc>
                  <a:txBody>
                    <a:bodyPr/>
                    <a:lstStyle/>
                    <a:p>
                      <a:pPr algn="ctr"/>
                      <a:r>
                        <a:rPr lang="en-US" sz="2000" dirty="0"/>
                        <a:t>Hosp Avg</a:t>
                      </a:r>
                    </a:p>
                  </a:txBody>
                  <a:tcPr/>
                </a:tc>
                <a:tc>
                  <a:txBody>
                    <a:bodyPr/>
                    <a:lstStyle/>
                    <a:p>
                      <a:pPr algn="ctr"/>
                      <a:r>
                        <a:rPr lang="en-US" sz="2000" dirty="0"/>
                        <a:t>Dept Max</a:t>
                      </a:r>
                    </a:p>
                  </a:txBody>
                  <a:tcPr/>
                </a:tc>
                <a:extLst>
                  <a:ext uri="{0D108BD9-81ED-4DB2-BD59-A6C34878D82A}">
                    <a16:rowId xmlns:a16="http://schemas.microsoft.com/office/drawing/2014/main" val="3263232342"/>
                  </a:ext>
                </a:extLst>
              </a:tr>
              <a:tr h="7752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t>My supervisor, manager, or clinical leader seriously considers staff suggestions for improving patient safety. </a:t>
                      </a:r>
                    </a:p>
                  </a:txBody>
                  <a:tcPr/>
                </a:tc>
                <a:tc>
                  <a:txBody>
                    <a:bodyPr/>
                    <a:lstStyle/>
                    <a:p>
                      <a:pPr algn="ctr"/>
                      <a:r>
                        <a:rPr lang="en-US" sz="2000" dirty="0"/>
                        <a:t>44%</a:t>
                      </a:r>
                    </a:p>
                  </a:txBody>
                  <a:tcPr anchor="ctr"/>
                </a:tc>
                <a:tc>
                  <a:txBody>
                    <a:bodyPr/>
                    <a:lstStyle/>
                    <a:p>
                      <a:pPr algn="ctr"/>
                      <a:r>
                        <a:rPr lang="en-US" sz="2000" dirty="0"/>
                        <a:t>73%</a:t>
                      </a:r>
                    </a:p>
                  </a:txBody>
                  <a:tcPr anchor="ctr"/>
                </a:tc>
                <a:tc>
                  <a:txBody>
                    <a:bodyPr/>
                    <a:lstStyle/>
                    <a:p>
                      <a:pPr algn="ctr"/>
                      <a:r>
                        <a:rPr lang="en-US" sz="2000" dirty="0"/>
                        <a:t>100%</a:t>
                      </a:r>
                    </a:p>
                  </a:txBody>
                  <a:tcPr anchor="ctr"/>
                </a:tc>
                <a:extLst>
                  <a:ext uri="{0D108BD9-81ED-4DB2-BD59-A6C34878D82A}">
                    <a16:rowId xmlns:a16="http://schemas.microsoft.com/office/drawing/2014/main" val="1917616776"/>
                  </a:ext>
                </a:extLst>
              </a:tr>
              <a:tr h="1119819">
                <a:tc>
                  <a:txBody>
                    <a:bodyPr/>
                    <a:lstStyle/>
                    <a:p>
                      <a:pPr lvl="1"/>
                      <a:r>
                        <a:rPr lang="en-US" sz="2400" dirty="0"/>
                        <a:t>My supervisor, manager, or clinical leader wants us to work faster during busy times, even if it means taking shortcuts. (R)</a:t>
                      </a:r>
                    </a:p>
                  </a:txBody>
                  <a:tcPr/>
                </a:tc>
                <a:tc>
                  <a:txBody>
                    <a:bodyPr/>
                    <a:lstStyle/>
                    <a:p>
                      <a:pPr algn="ctr"/>
                      <a:r>
                        <a:rPr lang="en-US" sz="2000" dirty="0"/>
                        <a:t>53%</a:t>
                      </a:r>
                    </a:p>
                  </a:txBody>
                  <a:tcPr anchor="ctr"/>
                </a:tc>
                <a:tc>
                  <a:txBody>
                    <a:bodyPr/>
                    <a:lstStyle/>
                    <a:p>
                      <a:pPr algn="ctr"/>
                      <a:r>
                        <a:rPr lang="en-US" sz="2000" dirty="0"/>
                        <a:t>80%</a:t>
                      </a:r>
                    </a:p>
                  </a:txBody>
                  <a:tcPr anchor="ctr"/>
                </a:tc>
                <a:tc>
                  <a:txBody>
                    <a:bodyPr/>
                    <a:lstStyle/>
                    <a:p>
                      <a:pPr algn="ctr"/>
                      <a:r>
                        <a:rPr lang="en-US" sz="2000" dirty="0"/>
                        <a:t>100%</a:t>
                      </a:r>
                    </a:p>
                  </a:txBody>
                  <a:tcPr anchor="ctr"/>
                </a:tc>
                <a:extLst>
                  <a:ext uri="{0D108BD9-81ED-4DB2-BD59-A6C34878D82A}">
                    <a16:rowId xmlns:a16="http://schemas.microsoft.com/office/drawing/2014/main" val="1831570772"/>
                  </a:ext>
                </a:extLst>
              </a:tr>
              <a:tr h="775259">
                <a:tc>
                  <a:txBody>
                    <a:bodyPr/>
                    <a:lstStyle/>
                    <a:p>
                      <a:pPr lvl="1"/>
                      <a:r>
                        <a:rPr lang="en-US" sz="2400" dirty="0"/>
                        <a:t>My supervisor, manager, or clinical leader takes action to address patient safety concerns that are brought to their attention. </a:t>
                      </a:r>
                    </a:p>
                  </a:txBody>
                  <a:tcPr/>
                </a:tc>
                <a:tc>
                  <a:txBody>
                    <a:bodyPr/>
                    <a:lstStyle/>
                    <a:p>
                      <a:pPr algn="ctr"/>
                      <a:r>
                        <a:rPr lang="en-US" dirty="0"/>
                        <a:t>52%</a:t>
                      </a:r>
                    </a:p>
                  </a:txBody>
                  <a:tcPr anchor="ctr"/>
                </a:tc>
                <a:tc>
                  <a:txBody>
                    <a:bodyPr/>
                    <a:lstStyle/>
                    <a:p>
                      <a:pPr algn="ctr"/>
                      <a:r>
                        <a:rPr lang="en-US" dirty="0"/>
                        <a:t>75%</a:t>
                      </a:r>
                    </a:p>
                  </a:txBody>
                  <a:tcPr anchor="ctr"/>
                </a:tc>
                <a:tc>
                  <a:txBody>
                    <a:bodyPr/>
                    <a:lstStyle/>
                    <a:p>
                      <a:pPr algn="ctr"/>
                      <a:r>
                        <a:rPr lang="en-US" dirty="0"/>
                        <a:t>100%</a:t>
                      </a:r>
                    </a:p>
                  </a:txBody>
                  <a:tcPr anchor="ctr"/>
                </a:tc>
                <a:extLst>
                  <a:ext uri="{0D108BD9-81ED-4DB2-BD59-A6C34878D82A}">
                    <a16:rowId xmlns:a16="http://schemas.microsoft.com/office/drawing/2014/main" val="2611659712"/>
                  </a:ext>
                </a:extLst>
              </a:tr>
            </a:tbl>
          </a:graphicData>
        </a:graphic>
      </p:graphicFrame>
    </p:spTree>
    <p:extLst>
      <p:ext uri="{BB962C8B-B14F-4D97-AF65-F5344CB8AC3E}">
        <p14:creationId xmlns:p14="http://schemas.microsoft.com/office/powerpoint/2010/main" val="2796921822"/>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5000"/>
              </a:lnSpc>
              <a:spcBef>
                <a:spcPct val="40000"/>
              </a:spcBef>
              <a:buClr>
                <a:schemeClr val="folHlink"/>
              </a:buClr>
              <a:buSzPct val="90000"/>
              <a:buFont typeface="Wingdings" pitchFamily="2" charset="2"/>
              <a:buChar char="n"/>
              <a:defRPr sz="2400">
                <a:solidFill>
                  <a:schemeClr val="tx1"/>
                </a:solidFill>
                <a:latin typeface="Arial" pitchFamily="34" charset="0"/>
                <a:ea typeface="ヒラギノ角ゴ Pro W3" pitchFamily="127" charset="-128"/>
              </a:defRPr>
            </a:lvl1pPr>
            <a:lvl2pPr marL="742950" indent="-285750" eaLnBrk="0" hangingPunct="0">
              <a:lnSpc>
                <a:spcPct val="95000"/>
              </a:lnSpc>
              <a:spcBef>
                <a:spcPct val="40000"/>
              </a:spcBef>
              <a:buClr>
                <a:schemeClr val="accent1"/>
              </a:buClr>
              <a:buSzPct val="75000"/>
              <a:buFont typeface="Wingdings" pitchFamily="2" charset="2"/>
              <a:buChar char="n"/>
              <a:defRPr sz="2400">
                <a:solidFill>
                  <a:schemeClr val="tx1"/>
                </a:solidFill>
                <a:latin typeface="Arial" pitchFamily="34" charset="0"/>
                <a:ea typeface="ヒラギノ角ゴ Pro W3" pitchFamily="127" charset="-128"/>
              </a:defRPr>
            </a:lvl2pPr>
            <a:lvl3pPr marL="1143000" indent="-228600" eaLnBrk="0" hangingPunct="0">
              <a:lnSpc>
                <a:spcPct val="95000"/>
              </a:lnSpc>
              <a:spcBef>
                <a:spcPct val="40000"/>
              </a:spcBef>
              <a:buClr>
                <a:schemeClr val="folHlink"/>
              </a:buClr>
              <a:buSzPct val="55000"/>
              <a:buFont typeface="Wingdings" pitchFamily="2" charset="2"/>
              <a:buChar char="n"/>
              <a:defRPr sz="2400">
                <a:solidFill>
                  <a:schemeClr val="tx1"/>
                </a:solidFill>
                <a:latin typeface="Arial" pitchFamily="34" charset="0"/>
                <a:ea typeface="ヒラギノ角ゴ Pro W3" pitchFamily="127" charset="-128"/>
              </a:defRPr>
            </a:lvl3pPr>
            <a:lvl4pPr marL="1600200" indent="-228600" eaLnBrk="0" hangingPunct="0">
              <a:lnSpc>
                <a:spcPct val="95000"/>
              </a:lnSpc>
              <a:spcBef>
                <a:spcPct val="40000"/>
              </a:spcBef>
              <a:buClr>
                <a:schemeClr val="accent1"/>
              </a:buClr>
              <a:buFont typeface="Wingdings" pitchFamily="2" charset="2"/>
              <a:buChar char="§"/>
              <a:defRPr sz="2400">
                <a:solidFill>
                  <a:schemeClr val="tx1"/>
                </a:solidFill>
                <a:latin typeface="Arial" pitchFamily="34" charset="0"/>
                <a:ea typeface="ヒラギノ角ゴ Pro W3" pitchFamily="127" charset="-128"/>
              </a:defRPr>
            </a:lvl4pPr>
            <a:lvl5pPr marL="2057400" indent="-228600" eaLnBrk="0" hangingPunct="0">
              <a:lnSpc>
                <a:spcPct val="95000"/>
              </a:lnSpc>
              <a:spcBef>
                <a:spcPct val="40000"/>
              </a:spcBef>
              <a:buClr>
                <a:schemeClr val="accent1"/>
              </a:buClr>
              <a:buFont typeface="Wingdings" pitchFamily="2" charset="2"/>
              <a:buChar char="§"/>
              <a:defRPr sz="2400">
                <a:solidFill>
                  <a:schemeClr val="tx1"/>
                </a:solidFill>
                <a:latin typeface="Arial" pitchFamily="34" charset="0"/>
                <a:ea typeface="ヒラギノ角ゴ Pro W3" pitchFamily="127" charset="-128"/>
              </a:defRPr>
            </a:lvl5pPr>
            <a:lvl6pPr marL="25146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6pPr>
            <a:lvl7pPr marL="29718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7pPr>
            <a:lvl8pPr marL="34290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8pPr>
            <a:lvl9pPr marL="38862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542200"/>
                </a:solidFill>
                <a:effectLst/>
                <a:uLnTx/>
                <a:uFillTx/>
                <a:latin typeface="Arial" pitchFamily="34" charset="0"/>
                <a:ea typeface="ヒラギノ角ゴ Pro W3" pitchFamily="127" charset="-128"/>
                <a:cs typeface="+mn-cs"/>
              </a:rPr>
              <a:t> </a:t>
            </a:r>
            <a:fld id="{7956EA3F-BB69-43AA-B733-D3310A9088A7}" type="slidenum">
              <a:rPr kumimoji="0" lang="en-US" altLang="en-US" sz="1000" b="1" i="0" u="none" strike="noStrike" kern="1200" cap="none" spc="0" normalizeH="0" baseline="0" noProof="0" smtClean="0">
                <a:ln>
                  <a:noFill/>
                </a:ln>
                <a:solidFill>
                  <a:srgbClr val="542200"/>
                </a:solidFill>
                <a:effectLst/>
                <a:uLnTx/>
                <a:uFillTx/>
                <a:latin typeface="Arial" pitchFamily="34" charset="0"/>
                <a:ea typeface="ヒラギノ角ゴ Pro W3" pitchFamily="127"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113</a:t>
            </a:fld>
            <a:r>
              <a:rPr kumimoji="0" lang="en-US" altLang="en-US" sz="1000" b="1" i="0" u="none" strike="noStrike" kern="1200" cap="none" spc="0" normalizeH="0" baseline="0" noProof="0">
                <a:ln>
                  <a:noFill/>
                </a:ln>
                <a:solidFill>
                  <a:srgbClr val="542200"/>
                </a:solidFill>
                <a:effectLst/>
                <a:uLnTx/>
                <a:uFillTx/>
                <a:latin typeface="Arial" pitchFamily="34" charset="0"/>
                <a:ea typeface="ヒラギノ角ゴ Pro W3" pitchFamily="127" charset="-128"/>
                <a:cs typeface="+mn-cs"/>
              </a:rPr>
              <a:t>  </a:t>
            </a:r>
          </a:p>
        </p:txBody>
      </p:sp>
      <p:pic>
        <p:nvPicPr>
          <p:cNvPr id="6147" name="Picture 6" descr="framework_comple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7139" y="804532"/>
            <a:ext cx="2921111" cy="234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p:cNvSpPr>
            <a:spLocks noGrp="1"/>
          </p:cNvSpPr>
          <p:nvPr>
            <p:ph sz="half" idx="1"/>
          </p:nvPr>
        </p:nvSpPr>
        <p:spPr>
          <a:xfrm>
            <a:off x="231067" y="770800"/>
            <a:ext cx="4452446" cy="5853442"/>
          </a:xfrm>
        </p:spPr>
        <p:txBody>
          <a:bodyPr/>
          <a:lstStyle/>
          <a:p>
            <a:pPr marL="0" indent="0" algn="ctr" eaLnBrk="1" hangingPunct="1">
              <a:lnSpc>
                <a:spcPct val="90000"/>
              </a:lnSpc>
              <a:spcBef>
                <a:spcPct val="0"/>
              </a:spcBef>
              <a:buNone/>
              <a:defRPr/>
            </a:pPr>
            <a:r>
              <a:rPr lang="en-US" sz="4000" b="1" kern="1200" spc="-50" dirty="0">
                <a:solidFill>
                  <a:srgbClr val="0070C0"/>
                </a:solidFill>
                <a:latin typeface="+mj-lt"/>
                <a:ea typeface="+mj-ea"/>
                <a:cs typeface="+mj-cs"/>
              </a:rPr>
              <a:t>Leaders</a:t>
            </a:r>
          </a:p>
          <a:p>
            <a:pPr>
              <a:buFont typeface="Wingdings" panose="05000000000000000000" pitchFamily="2" charset="2"/>
              <a:buChar char="§"/>
              <a:defRPr/>
            </a:pPr>
            <a:r>
              <a:rPr lang="en-US" dirty="0"/>
              <a:t>Two types of Leaders</a:t>
            </a:r>
          </a:p>
          <a:p>
            <a:pPr lvl="1">
              <a:buFont typeface="Wingdings" panose="05000000000000000000" pitchFamily="2" charset="2"/>
              <a:buChar char="§"/>
              <a:defRPr/>
            </a:pPr>
            <a:r>
              <a:rPr lang="en-US" sz="2000" dirty="0"/>
              <a:t>Designated—Person assigned to lead and organize a team</a:t>
            </a:r>
          </a:p>
          <a:p>
            <a:pPr lvl="1">
              <a:buFont typeface="Wingdings" panose="05000000000000000000" pitchFamily="2" charset="2"/>
              <a:buChar char="§"/>
              <a:defRPr/>
            </a:pPr>
            <a:r>
              <a:rPr lang="en-US" sz="2000" dirty="0"/>
              <a:t>Situational—Any team member who has the skills needed to manage a situation </a:t>
            </a:r>
          </a:p>
          <a:p>
            <a:pPr>
              <a:buClr>
                <a:srgbClr val="B2B2B2"/>
              </a:buClr>
              <a:buFont typeface="Wingdings" pitchFamily="2" charset="2"/>
              <a:buChar char="§"/>
              <a:defRPr/>
            </a:pPr>
            <a:r>
              <a:rPr lang="en-US" dirty="0"/>
              <a:t>Continuously monitor the situation</a:t>
            </a:r>
          </a:p>
          <a:p>
            <a:pPr marL="342900" marR="0" lvl="0" indent="-342900" algn="l" defTabSz="914400" rtl="0" eaLnBrk="0" fontAlgn="base" latinLnBrk="0" hangingPunct="0">
              <a:lnSpc>
                <a:spcPct val="95000"/>
              </a:lnSpc>
              <a:spcBef>
                <a:spcPct val="40000"/>
              </a:spcBef>
              <a:spcAft>
                <a:spcPct val="0"/>
              </a:spcAft>
              <a:buClr>
                <a:srgbClr val="B2B2B2"/>
              </a:buClr>
              <a:buSzPct val="9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ヒラギノ角ゴ Pro W3" charset="0"/>
              </a:rPr>
              <a:t>Manage resources</a:t>
            </a:r>
          </a:p>
          <a:p>
            <a:pPr marL="342900" marR="0" lvl="0" indent="-342900" algn="l" defTabSz="914400" rtl="0" eaLnBrk="0" fontAlgn="base" latinLnBrk="0" hangingPunct="0">
              <a:lnSpc>
                <a:spcPct val="95000"/>
              </a:lnSpc>
              <a:spcBef>
                <a:spcPct val="40000"/>
              </a:spcBef>
              <a:spcAft>
                <a:spcPct val="0"/>
              </a:spcAft>
              <a:buClr>
                <a:srgbClr val="B2B2B2"/>
              </a:buClr>
              <a:buSzPct val="9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ヒラギノ角ゴ Pro W3" charset="0"/>
              </a:rPr>
              <a:t>Provide feedback for improvement</a:t>
            </a:r>
            <a:endParaRPr kumimoji="0" lang="en-US" sz="3200" b="0" i="0" u="none" strike="noStrike" kern="0" cap="none" spc="0" normalizeH="0" baseline="0" noProof="0" dirty="0">
              <a:ln>
                <a:noFill/>
              </a:ln>
              <a:solidFill>
                <a:srgbClr val="000000"/>
              </a:solidFill>
              <a:effectLst/>
              <a:uLnTx/>
              <a:uFillTx/>
              <a:latin typeface="Arial"/>
              <a:ea typeface="ヒラギノ角ゴ Pro W3" charset="0"/>
            </a:endParaRPr>
          </a:p>
          <a:p>
            <a:pPr>
              <a:buFont typeface="Wingdings" panose="05000000000000000000" pitchFamily="2" charset="2"/>
              <a:buChar char="§"/>
              <a:defRPr/>
            </a:pPr>
            <a:endParaRPr lang="en-US" sz="2000" dirty="0"/>
          </a:p>
        </p:txBody>
      </p:sp>
      <p:sp>
        <p:nvSpPr>
          <p:cNvPr id="3" name="TextBox 2">
            <a:extLst>
              <a:ext uri="{FF2B5EF4-FFF2-40B4-BE49-F238E27FC236}">
                <a16:creationId xmlns:a16="http://schemas.microsoft.com/office/drawing/2014/main" id="{30E34263-7B28-F9F5-EB30-8DDD3A8B563B}"/>
              </a:ext>
            </a:extLst>
          </p:cNvPr>
          <p:cNvSpPr txBox="1"/>
          <p:nvPr/>
        </p:nvSpPr>
        <p:spPr>
          <a:xfrm>
            <a:off x="7532246" y="212942"/>
            <a:ext cx="145424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ヒラギノ角ゴ Pro W3" pitchFamily="127" charset="-128"/>
                <a:cs typeface="+mn-cs"/>
              </a:rPr>
              <a:t>Leadership</a:t>
            </a:r>
          </a:p>
        </p:txBody>
      </p:sp>
      <p:sp>
        <p:nvSpPr>
          <p:cNvPr id="10" name="Content Placeholder 4">
            <a:extLst>
              <a:ext uri="{FF2B5EF4-FFF2-40B4-BE49-F238E27FC236}">
                <a16:creationId xmlns:a16="http://schemas.microsoft.com/office/drawing/2014/main" id="{309850D9-2C66-B63A-BFAA-0D15B4060FFD}"/>
              </a:ext>
            </a:extLst>
          </p:cNvPr>
          <p:cNvSpPr txBox="1">
            <a:spLocks/>
          </p:cNvSpPr>
          <p:nvPr/>
        </p:nvSpPr>
        <p:spPr bwMode="auto">
          <a:xfrm>
            <a:off x="4678823" y="3429000"/>
            <a:ext cx="4307667" cy="298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40000"/>
              </a:spcBef>
              <a:spcAft>
                <a:spcPct val="0"/>
              </a:spcAft>
              <a:buClr>
                <a:schemeClr val="folHlink"/>
              </a:buClr>
              <a:buSzPct val="90000"/>
              <a:buFont typeface="Wingdings" pitchFamily="2" charset="2"/>
              <a:buChar char="n"/>
              <a:defRPr sz="2400">
                <a:solidFill>
                  <a:schemeClr val="tx1"/>
                </a:solidFill>
                <a:latin typeface="+mn-lt"/>
                <a:ea typeface="ヒラギノ角ゴ Pro W3" charset="0"/>
                <a:cs typeface="ヒラギノ角ゴ Pro W3" charset="0"/>
              </a:defRPr>
            </a:lvl1pPr>
            <a:lvl2pPr marL="630238" indent="-285750" algn="l" rtl="0" eaLnBrk="0" fontAlgn="base" hangingPunct="0">
              <a:lnSpc>
                <a:spcPct val="95000"/>
              </a:lnSpc>
              <a:spcBef>
                <a:spcPct val="40000"/>
              </a:spcBef>
              <a:spcAft>
                <a:spcPct val="0"/>
              </a:spcAft>
              <a:buClr>
                <a:schemeClr val="accent1"/>
              </a:buClr>
              <a:buSzPct val="75000"/>
              <a:buFont typeface="Wingdings" pitchFamily="2" charset="2"/>
              <a:buChar char="n"/>
              <a:defRPr sz="2400">
                <a:solidFill>
                  <a:schemeClr val="tx1"/>
                </a:solidFill>
                <a:latin typeface="+mn-lt"/>
                <a:ea typeface="ヒラギノ角ゴ Pro W3" charset="0"/>
              </a:defRPr>
            </a:lvl2pPr>
            <a:lvl3pPr marL="860425" indent="-228600" algn="l" rtl="0" eaLnBrk="0" fontAlgn="base" hangingPunct="0">
              <a:lnSpc>
                <a:spcPct val="95000"/>
              </a:lnSpc>
              <a:spcBef>
                <a:spcPct val="40000"/>
              </a:spcBef>
              <a:spcAft>
                <a:spcPct val="0"/>
              </a:spcAft>
              <a:buClr>
                <a:schemeClr val="folHlink"/>
              </a:buClr>
              <a:buSzPct val="55000"/>
              <a:buFont typeface="Wingdings" pitchFamily="2" charset="2"/>
              <a:buChar char="n"/>
              <a:defRPr sz="2400">
                <a:solidFill>
                  <a:schemeClr val="tx1"/>
                </a:solidFill>
                <a:latin typeface="+mn-lt"/>
                <a:ea typeface="ヒラギノ角ゴ Pro W3" charset="0"/>
              </a:defRPr>
            </a:lvl3pPr>
            <a:lvl4pPr marL="1090613" indent="-228600" algn="l" rtl="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mn-lt"/>
                <a:ea typeface="ヒラギノ角ゴ Pro W3" charset="0"/>
              </a:defRPr>
            </a:lvl4pPr>
            <a:lvl5pPr marL="1320800" indent="-228600" algn="l" rtl="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mn-lt"/>
                <a:ea typeface="ヒラギノ角ゴ Pro W3" charset="0"/>
              </a:defRPr>
            </a:lvl5pPr>
            <a:lvl6pPr marL="17780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6pPr>
            <a:lvl7pPr marL="22352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7pPr>
            <a:lvl8pPr marL="26924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8pPr>
            <a:lvl9pPr marL="31496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9pPr>
          </a:lstStyle>
          <a:p>
            <a:pPr marL="342900" marR="0" lvl="0" indent="-342900" algn="l" defTabSz="914400" rtl="0" eaLnBrk="0" fontAlgn="base" latinLnBrk="0" hangingPunct="0">
              <a:lnSpc>
                <a:spcPct val="95000"/>
              </a:lnSpc>
              <a:spcBef>
                <a:spcPct val="40000"/>
              </a:spcBef>
              <a:spcAft>
                <a:spcPct val="0"/>
              </a:spcAft>
              <a:buClr>
                <a:srgbClr val="B2B2B2"/>
              </a:buClr>
              <a:buSzPct val="90000"/>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ヒラギノ角ゴ Pro W3" charset="0"/>
              </a:rPr>
              <a:t>Initiate team meetings (briefs, huddles, debriefs) </a:t>
            </a:r>
          </a:p>
          <a:p>
            <a:pPr marL="630238" marR="0" lvl="1" indent="-285750" algn="l" defTabSz="914400" rtl="0" eaLnBrk="0" fontAlgn="base" latinLnBrk="0" hangingPunct="0">
              <a:lnSpc>
                <a:spcPct val="95000"/>
              </a:lnSpc>
              <a:spcBef>
                <a:spcPct val="40000"/>
              </a:spcBef>
              <a:spcAft>
                <a:spcPct val="0"/>
              </a:spcAft>
              <a:buClr>
                <a:srgbClr val="CCCC99"/>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Arial"/>
                <a:ea typeface="ヒラギノ角ゴ Pro W3" charset="0"/>
                <a:cs typeface="+mn-cs"/>
              </a:rPr>
              <a:t>Ensure goals and roles are clear, tasks are delegated</a:t>
            </a:r>
            <a:endParaRPr kumimoji="0" lang="en-US" sz="2800" b="0" i="0" u="none" strike="noStrike" kern="0" cap="none" spc="0" normalizeH="0" baseline="0" noProof="0" dirty="0">
              <a:ln>
                <a:noFill/>
              </a:ln>
              <a:solidFill>
                <a:srgbClr val="000000"/>
              </a:solidFill>
              <a:effectLst/>
              <a:uLnTx/>
              <a:uFillTx/>
              <a:latin typeface="Arial"/>
              <a:ea typeface="ヒラギノ角ゴ Pro W3" charset="0"/>
              <a:cs typeface="+mn-cs"/>
            </a:endParaRPr>
          </a:p>
          <a:p>
            <a:pPr marL="630238" marR="0" lvl="1" indent="-285750" algn="l" defTabSz="914400" rtl="0" eaLnBrk="0" fontAlgn="base" latinLnBrk="0" hangingPunct="0">
              <a:lnSpc>
                <a:spcPct val="95000"/>
              </a:lnSpc>
              <a:spcBef>
                <a:spcPct val="40000"/>
              </a:spcBef>
              <a:spcAft>
                <a:spcPct val="0"/>
              </a:spcAft>
              <a:buClr>
                <a:srgbClr val="CCCC99"/>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Arial"/>
                <a:ea typeface="ヒラギノ角ゴ Pro W3" charset="0"/>
                <a:cs typeface="+mn-cs"/>
              </a:rPr>
              <a:t>Ensure team members feel psychologically safe to speak up about what is going on and to seek/offer task assistance</a:t>
            </a:r>
          </a:p>
        </p:txBody>
      </p:sp>
    </p:spTree>
    <p:extLst>
      <p:ext uri="{BB962C8B-B14F-4D97-AF65-F5344CB8AC3E}">
        <p14:creationId xmlns:p14="http://schemas.microsoft.com/office/powerpoint/2010/main" val="64220520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le 5"/>
          <p:cNvSpPr>
            <a:spLocks noGrp="1"/>
          </p:cNvSpPr>
          <p:nvPr>
            <p:ph type="title"/>
          </p:nvPr>
        </p:nvSpPr>
        <p:spPr>
          <a:xfrm>
            <a:off x="100610" y="38397"/>
            <a:ext cx="9043390" cy="576263"/>
          </a:xfrm>
        </p:spPr>
        <p:txBody>
          <a:bodyPr/>
          <a:lstStyle/>
          <a:p>
            <a:pPr eaLnBrk="1" hangingPunct="1">
              <a:lnSpc>
                <a:spcPct val="90000"/>
              </a:lnSpc>
            </a:pPr>
            <a:r>
              <a:rPr lang="en-US" altLang="en-US" b="1" kern="1200" spc="-50" dirty="0">
                <a:solidFill>
                  <a:srgbClr val="0070C0"/>
                </a:solidFill>
                <a:ea typeface="+mj-ea"/>
              </a:rPr>
              <a:t>Leaders Start the Teamwork Process </a:t>
            </a:r>
          </a:p>
        </p:txBody>
      </p:sp>
      <p:sp>
        <p:nvSpPr>
          <p:cNvPr id="12295" name="Oval 9"/>
          <p:cNvSpPr>
            <a:spLocks noChangeArrowheads="1"/>
          </p:cNvSpPr>
          <p:nvPr/>
        </p:nvSpPr>
        <p:spPr bwMode="auto">
          <a:xfrm>
            <a:off x="2527996" y="1579326"/>
            <a:ext cx="2250249" cy="1573626"/>
          </a:xfrm>
          <a:prstGeom prst="ellipse">
            <a:avLst/>
          </a:prstGeom>
          <a:solidFill>
            <a:srgbClr val="99CCFF"/>
          </a:solidFill>
          <a:ln w="9525" algn="ctr">
            <a:solidFill>
              <a:schemeClr val="tx1"/>
            </a:solidFill>
            <a:miter lim="800000"/>
            <a:headEnd/>
            <a:tailEnd/>
          </a:ln>
        </p:spPr>
        <p:txBody>
          <a:bodyPr wrap="square" lIns="0" tIns="0" rIns="0"/>
          <a:lstStyle>
            <a:lvl1pPr>
              <a:spcBef>
                <a:spcPct val="20000"/>
              </a:spcBef>
              <a:buClr>
                <a:schemeClr val="folHlink"/>
              </a:buClr>
              <a:buSzPct val="90000"/>
              <a:buFont typeface="Wingdings" panose="05000000000000000000" pitchFamily="2" charset="2"/>
              <a:buChar char="n"/>
              <a:defRPr sz="2400" b="1">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Members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monitor</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 and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share</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 what is going on</a:t>
            </a:r>
          </a:p>
        </p:txBody>
      </p:sp>
      <p:sp>
        <p:nvSpPr>
          <p:cNvPr id="12296" name="Oval 10"/>
          <p:cNvSpPr>
            <a:spLocks noChangeArrowheads="1"/>
          </p:cNvSpPr>
          <p:nvPr/>
        </p:nvSpPr>
        <p:spPr bwMode="auto">
          <a:xfrm>
            <a:off x="4691977" y="2364801"/>
            <a:ext cx="2011013" cy="1467853"/>
          </a:xfrm>
          <a:prstGeom prst="ellipse">
            <a:avLst/>
          </a:prstGeom>
          <a:solidFill>
            <a:srgbClr val="99CCFF"/>
          </a:solidFill>
          <a:ln w="9525" algn="ctr">
            <a:solidFill>
              <a:schemeClr val="tx1"/>
            </a:solidFill>
            <a:miter lim="800000"/>
            <a:headEnd/>
            <a:tailEnd/>
          </a:ln>
        </p:spPr>
        <p:txBody>
          <a:bodyPr wrap="square" lIns="0" tIns="0" rIns="0" bIns="0"/>
          <a:lstStyle>
            <a:lvl1pPr>
              <a:spcBef>
                <a:spcPct val="20000"/>
              </a:spcBef>
              <a:buClr>
                <a:schemeClr val="folHlink"/>
              </a:buClr>
              <a:buSzPct val="90000"/>
              <a:buFont typeface="Wingdings" panose="05000000000000000000" pitchFamily="2" charset="2"/>
              <a:buChar char="n"/>
              <a:defRPr sz="2400" b="1">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Members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ask</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 for and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offer help</a:t>
            </a:r>
          </a:p>
        </p:txBody>
      </p:sp>
      <p:sp>
        <p:nvSpPr>
          <p:cNvPr id="12297" name="Oval 11"/>
          <p:cNvSpPr>
            <a:spLocks noChangeArrowheads="1"/>
          </p:cNvSpPr>
          <p:nvPr/>
        </p:nvSpPr>
        <p:spPr bwMode="auto">
          <a:xfrm>
            <a:off x="6477965" y="3191337"/>
            <a:ext cx="2250247" cy="1467853"/>
          </a:xfrm>
          <a:prstGeom prst="ellipse">
            <a:avLst/>
          </a:prstGeom>
          <a:solidFill>
            <a:srgbClr val="99CCFF"/>
          </a:solidFill>
          <a:ln w="9525" algn="ctr">
            <a:solidFill>
              <a:schemeClr val="tx1"/>
            </a:solidFill>
            <a:miter lim="800000"/>
            <a:headEnd/>
            <a:tailEnd/>
          </a:ln>
        </p:spPr>
        <p:txBody>
          <a:bodyPr wrap="square" lIns="0" tIns="0" rIns="0" bIns="0" anchor="ctr" anchorCtr="0"/>
          <a:lstStyle>
            <a:lvl1pPr>
              <a:spcBef>
                <a:spcPct val="20000"/>
              </a:spcBef>
              <a:buClr>
                <a:schemeClr val="folHlink"/>
              </a:buClr>
              <a:buSzPct val="90000"/>
              <a:buFont typeface="Wingdings" panose="05000000000000000000" pitchFamily="2" charset="2"/>
              <a:buChar char="n"/>
              <a:defRPr sz="2400" b="1">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Team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adapts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 due to a new shared mental model</a:t>
            </a:r>
          </a:p>
        </p:txBody>
      </p:sp>
      <p:sp>
        <p:nvSpPr>
          <p:cNvPr id="12300" name="Rectangle 16"/>
          <p:cNvSpPr>
            <a:spLocks noChangeArrowheads="1"/>
          </p:cNvSpPr>
          <p:nvPr/>
        </p:nvSpPr>
        <p:spPr bwMode="auto">
          <a:xfrm>
            <a:off x="6602902" y="5124479"/>
            <a:ext cx="2000371" cy="1123505"/>
          </a:xfrm>
          <a:prstGeom prst="rect">
            <a:avLst/>
          </a:prstGeom>
          <a:solidFill>
            <a:srgbClr val="92D050"/>
          </a:solidFill>
          <a:ln w="9525" algn="ctr">
            <a:solidFill>
              <a:schemeClr val="tx1"/>
            </a:solidFill>
            <a:miter lim="800000"/>
            <a:headEnd/>
            <a:tailEnd/>
          </a:ln>
        </p:spPr>
        <p:txBody>
          <a:bodyPr wrap="none"/>
          <a:lstStyle>
            <a:lvl1pPr>
              <a:spcBef>
                <a:spcPct val="20000"/>
              </a:spcBef>
              <a:buClr>
                <a:schemeClr val="folHlink"/>
              </a:buClr>
              <a:buSzPct val="90000"/>
              <a:buFont typeface="Wingdings" panose="05000000000000000000" pitchFamily="2" charset="2"/>
              <a:buChar char="n"/>
              <a:defRPr sz="2400" b="1">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Team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Performance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(GOAL)</a:t>
            </a:r>
          </a:p>
        </p:txBody>
      </p:sp>
      <p:sp>
        <p:nvSpPr>
          <p:cNvPr id="12314" name="TextBox 68"/>
          <p:cNvSpPr txBox="1">
            <a:spLocks noChangeArrowheads="1"/>
          </p:cNvSpPr>
          <p:nvPr/>
        </p:nvSpPr>
        <p:spPr bwMode="auto">
          <a:xfrm>
            <a:off x="179772" y="6047216"/>
            <a:ext cx="2000372" cy="33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400" b="1">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1"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(Salas et al., 2005)</a:t>
            </a:r>
          </a:p>
        </p:txBody>
      </p:sp>
      <p:sp>
        <p:nvSpPr>
          <p:cNvPr id="6" name="Slide Number Placeholder 5">
            <a:extLst>
              <a:ext uri="{FF2B5EF4-FFF2-40B4-BE49-F238E27FC236}">
                <a16:creationId xmlns:a16="http://schemas.microsoft.com/office/drawing/2014/main" id="{C7FC4F47-6B8F-413D-522E-18D99FE5DB09}"/>
              </a:ext>
            </a:extLst>
          </p:cNvPr>
          <p:cNvSpPr>
            <a:spLocks noGrp="1"/>
          </p:cNvSpPr>
          <p:nvPr>
            <p:ph type="sldNum" sz="quarter" idx="12"/>
          </p:nvPr>
        </p:nvSpPr>
        <p:spPr>
          <a:xfrm>
            <a:off x="7969362" y="6543741"/>
            <a:ext cx="933061" cy="238125"/>
          </a:xfrm>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3B8AC6D4-B60E-4313-BCAD-7F737D160AD0}" type="slidenum">
              <a:rPr kumimoji="0" lang="en-US" altLang="en-US" sz="1400" b="0" i="0" u="none" strike="noStrike" kern="1200" cap="none" spc="0" normalizeH="0" baseline="0" noProof="0" smtClean="0">
                <a:ln>
                  <a:noFill/>
                </a:ln>
                <a:solidFill>
                  <a:srgbClr val="000000"/>
                </a:solidFill>
                <a:effectLst/>
                <a:uLnTx/>
                <a:uFillTx/>
                <a:latin typeface="Arial"/>
                <a:ea typeface="ヒラギノ角ゴ Pro W3" pitchFamily="127"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114</a:t>
            </a:fld>
            <a:endParaRPr kumimoji="0" lang="en-US" altLang="en-US" sz="1400" b="0" i="0" u="none" strike="noStrike" kern="1200" cap="none" spc="0" normalizeH="0" baseline="0" noProof="0" dirty="0">
              <a:ln>
                <a:noFill/>
              </a:ln>
              <a:solidFill>
                <a:srgbClr val="000000"/>
              </a:solidFill>
              <a:effectLst/>
              <a:uLnTx/>
              <a:uFillTx/>
              <a:latin typeface="Arial"/>
              <a:ea typeface="ヒラギノ角ゴ Pro W3" pitchFamily="127" charset="-128"/>
              <a:cs typeface="+mn-cs"/>
            </a:endParaRPr>
          </a:p>
        </p:txBody>
      </p:sp>
      <p:cxnSp>
        <p:nvCxnSpPr>
          <p:cNvPr id="12342" name="Connector: Elbow 12341">
            <a:extLst>
              <a:ext uri="{FF2B5EF4-FFF2-40B4-BE49-F238E27FC236}">
                <a16:creationId xmlns:a16="http://schemas.microsoft.com/office/drawing/2014/main" id="{D319216F-6817-CF45-CCCC-B0FF1E471A94}"/>
              </a:ext>
            </a:extLst>
          </p:cNvPr>
          <p:cNvCxnSpPr>
            <a:cxnSpLocks/>
            <a:stCxn id="12293" idx="7"/>
            <a:endCxn id="12295" idx="0"/>
          </p:cNvCxnSpPr>
          <p:nvPr/>
        </p:nvCxnSpPr>
        <p:spPr>
          <a:xfrm rot="16200000" flipH="1">
            <a:off x="2680057" y="606262"/>
            <a:ext cx="476856" cy="1469272"/>
          </a:xfrm>
          <a:prstGeom prst="bentConnector3">
            <a:avLst>
              <a:gd name="adj1" fmla="val 5804"/>
            </a:avLst>
          </a:prstGeom>
          <a:ln w="28575">
            <a:tailEnd type="triangle"/>
          </a:ln>
        </p:spPr>
        <p:style>
          <a:lnRef idx="1">
            <a:schemeClr val="dk1"/>
          </a:lnRef>
          <a:fillRef idx="0">
            <a:schemeClr val="dk1"/>
          </a:fillRef>
          <a:effectRef idx="0">
            <a:schemeClr val="dk1"/>
          </a:effectRef>
          <a:fontRef idx="minor">
            <a:schemeClr val="tx1"/>
          </a:fontRef>
        </p:style>
      </p:cxnSp>
      <p:cxnSp>
        <p:nvCxnSpPr>
          <p:cNvPr id="152" name="Connector: Elbow 151">
            <a:extLst>
              <a:ext uri="{FF2B5EF4-FFF2-40B4-BE49-F238E27FC236}">
                <a16:creationId xmlns:a16="http://schemas.microsoft.com/office/drawing/2014/main" id="{8ECD74C0-A9D7-70F6-6DAA-85B348F2A4FE}"/>
              </a:ext>
            </a:extLst>
          </p:cNvPr>
          <p:cNvCxnSpPr>
            <a:cxnSpLocks/>
            <a:stCxn id="12295" idx="7"/>
            <a:endCxn id="12296" idx="0"/>
          </p:cNvCxnSpPr>
          <p:nvPr/>
        </p:nvCxnSpPr>
        <p:spPr>
          <a:xfrm rot="16200000" flipH="1">
            <a:off x="4795582" y="1462899"/>
            <a:ext cx="555023" cy="1248780"/>
          </a:xfrm>
          <a:prstGeom prst="bentConnector3">
            <a:avLst>
              <a:gd name="adj1" fmla="val -2502"/>
            </a:avLst>
          </a:prstGeom>
          <a:ln w="28575">
            <a:tailEnd type="triangle"/>
          </a:ln>
        </p:spPr>
        <p:style>
          <a:lnRef idx="1">
            <a:schemeClr val="dk1"/>
          </a:lnRef>
          <a:fillRef idx="0">
            <a:schemeClr val="dk1"/>
          </a:fillRef>
          <a:effectRef idx="0">
            <a:schemeClr val="dk1"/>
          </a:effectRef>
          <a:fontRef idx="minor">
            <a:schemeClr val="tx1"/>
          </a:fontRef>
        </p:style>
      </p:cxnSp>
      <p:cxnSp>
        <p:nvCxnSpPr>
          <p:cNvPr id="156" name="Connector: Elbow 155">
            <a:extLst>
              <a:ext uri="{FF2B5EF4-FFF2-40B4-BE49-F238E27FC236}">
                <a16:creationId xmlns:a16="http://schemas.microsoft.com/office/drawing/2014/main" id="{2D5EA2F0-4FC0-209B-15BD-D12FE0144657}"/>
              </a:ext>
            </a:extLst>
          </p:cNvPr>
          <p:cNvCxnSpPr>
            <a:cxnSpLocks/>
            <a:stCxn id="12296" idx="7"/>
            <a:endCxn id="12297" idx="0"/>
          </p:cNvCxnSpPr>
          <p:nvPr/>
        </p:nvCxnSpPr>
        <p:spPr>
          <a:xfrm rot="16200000" flipH="1">
            <a:off x="6699999" y="2288248"/>
            <a:ext cx="611574" cy="1194605"/>
          </a:xfrm>
          <a:prstGeom prst="bentConnector3">
            <a:avLst>
              <a:gd name="adj1" fmla="val 2230"/>
            </a:avLst>
          </a:prstGeom>
          <a:ln w="28575">
            <a:tailEnd type="triangle"/>
          </a:ln>
        </p:spPr>
        <p:style>
          <a:lnRef idx="1">
            <a:schemeClr val="dk1"/>
          </a:lnRef>
          <a:fillRef idx="0">
            <a:schemeClr val="dk1"/>
          </a:fillRef>
          <a:effectRef idx="0">
            <a:schemeClr val="dk1"/>
          </a:effectRef>
          <a:fontRef idx="minor">
            <a:schemeClr val="tx1"/>
          </a:fontRef>
        </p:style>
      </p:cxnSp>
      <p:cxnSp>
        <p:nvCxnSpPr>
          <p:cNvPr id="12351" name="Straight Arrow Connector 12350">
            <a:extLst>
              <a:ext uri="{FF2B5EF4-FFF2-40B4-BE49-F238E27FC236}">
                <a16:creationId xmlns:a16="http://schemas.microsoft.com/office/drawing/2014/main" id="{EC7AEDFA-9AE7-CDD3-02F7-DE0CBC18CD76}"/>
              </a:ext>
            </a:extLst>
          </p:cNvPr>
          <p:cNvCxnSpPr>
            <a:stCxn id="12297" idx="4"/>
            <a:endCxn id="12300" idx="0"/>
          </p:cNvCxnSpPr>
          <p:nvPr/>
        </p:nvCxnSpPr>
        <p:spPr>
          <a:xfrm flipH="1">
            <a:off x="7603088" y="4659190"/>
            <a:ext cx="1" cy="465289"/>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057661A-80E4-889E-F926-A3A1AA308BE1}"/>
              </a:ext>
            </a:extLst>
          </p:cNvPr>
          <p:cNvGrpSpPr/>
          <p:nvPr/>
        </p:nvGrpSpPr>
        <p:grpSpPr>
          <a:xfrm>
            <a:off x="201548" y="825346"/>
            <a:ext cx="2322410" cy="2410113"/>
            <a:chOff x="183237" y="827486"/>
            <a:chExt cx="2322410" cy="2410113"/>
          </a:xfrm>
        </p:grpSpPr>
        <p:sp>
          <p:nvSpPr>
            <p:cNvPr id="12293" name="Oval 7"/>
            <p:cNvSpPr>
              <a:spLocks noChangeArrowheads="1"/>
            </p:cNvSpPr>
            <p:nvPr/>
          </p:nvSpPr>
          <p:spPr bwMode="auto">
            <a:xfrm>
              <a:off x="183237" y="827486"/>
              <a:ext cx="2322410" cy="1892321"/>
            </a:xfrm>
            <a:prstGeom prst="ellipse">
              <a:avLst/>
            </a:prstGeom>
            <a:solidFill>
              <a:srgbClr val="99CCFF"/>
            </a:solidFill>
            <a:ln w="9525" algn="ctr">
              <a:solidFill>
                <a:schemeClr val="tx1"/>
              </a:solidFill>
              <a:miter lim="800000"/>
              <a:headEnd/>
              <a:tailEnd/>
            </a:ln>
          </p:spPr>
          <p:txBody>
            <a:bodyPr wrap="square" lIns="0" tIns="0" rIns="0" bIns="0" anchor="ctr"/>
            <a:lstStyle>
              <a:lvl1pPr>
                <a:spcBef>
                  <a:spcPct val="20000"/>
                </a:spcBef>
                <a:buClr>
                  <a:schemeClr val="folHlink"/>
                </a:buClr>
                <a:buSzPct val="90000"/>
                <a:buFont typeface="Wingdings" panose="05000000000000000000" pitchFamily="2" charset="2"/>
                <a:buChar char="n"/>
                <a:defRPr sz="2400" b="1">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Leaders</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 bring team members together, est.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27" charset="-128"/>
                  <a:cs typeface="+mn-cs"/>
                </a:rPr>
                <a:t>goal, roles, psychological safety</a:t>
              </a:r>
            </a:p>
          </p:txBody>
        </p:sp>
        <p:sp>
          <p:nvSpPr>
            <p:cNvPr id="182" name="TextBox 181">
              <a:extLst>
                <a:ext uri="{FF2B5EF4-FFF2-40B4-BE49-F238E27FC236}">
                  <a16:creationId xmlns:a16="http://schemas.microsoft.com/office/drawing/2014/main" id="{52198524-BD56-DAD2-7BB4-E5AF27EDA9C5}"/>
                </a:ext>
              </a:extLst>
            </p:cNvPr>
            <p:cNvSpPr txBox="1"/>
            <p:nvPr/>
          </p:nvSpPr>
          <p:spPr>
            <a:xfrm>
              <a:off x="617320" y="2837489"/>
              <a:ext cx="1454244" cy="400110"/>
            </a:xfrm>
            <a:prstGeom prst="rect">
              <a:avLst/>
            </a:prstGeom>
            <a:solidFill>
              <a:schemeClr val="accent5"/>
            </a:solidFill>
            <a:ln>
              <a:solidFill>
                <a:schemeClr val="tx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ヒラギノ角ゴ Pro W3" pitchFamily="127" charset="-128"/>
                  <a:cs typeface="+mn-cs"/>
                </a:rPr>
                <a:t>Leadership</a:t>
              </a:r>
            </a:p>
          </p:txBody>
        </p:sp>
      </p:grpSp>
      <p:sp>
        <p:nvSpPr>
          <p:cNvPr id="183" name="TextBox 182">
            <a:extLst>
              <a:ext uri="{FF2B5EF4-FFF2-40B4-BE49-F238E27FC236}">
                <a16:creationId xmlns:a16="http://schemas.microsoft.com/office/drawing/2014/main" id="{EF20AD78-28B7-1790-5E26-BA590FAEDC68}"/>
              </a:ext>
            </a:extLst>
          </p:cNvPr>
          <p:cNvSpPr txBox="1"/>
          <p:nvPr/>
        </p:nvSpPr>
        <p:spPr>
          <a:xfrm>
            <a:off x="2840667" y="3365214"/>
            <a:ext cx="1412456" cy="707886"/>
          </a:xfrm>
          <a:prstGeom prst="rect">
            <a:avLst/>
          </a:prstGeom>
          <a:solidFill>
            <a:schemeClr val="accent5"/>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ヒラギノ角ゴ Pro W3" pitchFamily="127" charset="-128"/>
                <a:cs typeface="+mn-cs"/>
              </a:rPr>
              <a:t>Situation Monitoring</a:t>
            </a:r>
          </a:p>
        </p:txBody>
      </p:sp>
      <p:sp>
        <p:nvSpPr>
          <p:cNvPr id="184" name="TextBox 183">
            <a:extLst>
              <a:ext uri="{FF2B5EF4-FFF2-40B4-BE49-F238E27FC236}">
                <a16:creationId xmlns:a16="http://schemas.microsoft.com/office/drawing/2014/main" id="{32619DC9-CD6D-9310-956F-69A41183A76B}"/>
              </a:ext>
            </a:extLst>
          </p:cNvPr>
          <p:cNvSpPr txBox="1"/>
          <p:nvPr/>
        </p:nvSpPr>
        <p:spPr>
          <a:xfrm>
            <a:off x="4996278" y="4033735"/>
            <a:ext cx="1177387" cy="707886"/>
          </a:xfrm>
          <a:prstGeom prst="rect">
            <a:avLst/>
          </a:prstGeom>
          <a:solidFill>
            <a:schemeClr val="accent5"/>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ヒラギノ角ゴ Pro W3" pitchFamily="127" charset="-128"/>
                <a:cs typeface="+mn-cs"/>
              </a:rPr>
              <a:t>Mutual Support</a:t>
            </a:r>
          </a:p>
        </p:txBody>
      </p:sp>
      <p:sp>
        <p:nvSpPr>
          <p:cNvPr id="187" name="TextBox 186">
            <a:extLst>
              <a:ext uri="{FF2B5EF4-FFF2-40B4-BE49-F238E27FC236}">
                <a16:creationId xmlns:a16="http://schemas.microsoft.com/office/drawing/2014/main" id="{B3D53552-EEE3-80F3-C7CF-8138F37AB8D7}"/>
              </a:ext>
            </a:extLst>
          </p:cNvPr>
          <p:cNvSpPr txBox="1"/>
          <p:nvPr/>
        </p:nvSpPr>
        <p:spPr>
          <a:xfrm>
            <a:off x="5877199" y="1059898"/>
            <a:ext cx="2011013" cy="707886"/>
          </a:xfrm>
          <a:prstGeom prst="rect">
            <a:avLst/>
          </a:prstGeom>
          <a:solidFill>
            <a:schemeClr val="accent5"/>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ヒラギノ角ゴ Pro W3" pitchFamily="127" charset="-128"/>
                <a:cs typeface="+mn-cs"/>
              </a:rPr>
              <a:t>Closed Loop Communication</a:t>
            </a:r>
          </a:p>
        </p:txBody>
      </p:sp>
      <p:grpSp>
        <p:nvGrpSpPr>
          <p:cNvPr id="151" name="Group 150">
            <a:extLst>
              <a:ext uri="{FF2B5EF4-FFF2-40B4-BE49-F238E27FC236}">
                <a16:creationId xmlns:a16="http://schemas.microsoft.com/office/drawing/2014/main" id="{9E66C673-DB95-393A-6460-5BFC517BA674}"/>
              </a:ext>
            </a:extLst>
          </p:cNvPr>
          <p:cNvGrpSpPr/>
          <p:nvPr/>
        </p:nvGrpSpPr>
        <p:grpSpPr>
          <a:xfrm>
            <a:off x="100610" y="734980"/>
            <a:ext cx="8783953" cy="6039712"/>
            <a:chOff x="100610" y="734980"/>
            <a:chExt cx="8783953" cy="6039712"/>
          </a:xfrm>
        </p:grpSpPr>
        <p:sp>
          <p:nvSpPr>
            <p:cNvPr id="148" name="Rectangle 147">
              <a:extLst>
                <a:ext uri="{FF2B5EF4-FFF2-40B4-BE49-F238E27FC236}">
                  <a16:creationId xmlns:a16="http://schemas.microsoft.com/office/drawing/2014/main" id="{8E9C3237-19BA-4345-557E-A255F8BD1707}"/>
                </a:ext>
              </a:extLst>
            </p:cNvPr>
            <p:cNvSpPr/>
            <p:nvPr/>
          </p:nvSpPr>
          <p:spPr>
            <a:xfrm>
              <a:off x="100610" y="734980"/>
              <a:ext cx="8783953" cy="5784137"/>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0" name="TextBox 189">
              <a:extLst>
                <a:ext uri="{FF2B5EF4-FFF2-40B4-BE49-F238E27FC236}">
                  <a16:creationId xmlns:a16="http://schemas.microsoft.com/office/drawing/2014/main" id="{2A917BE7-6F3D-410F-CCBF-B91F7FF1F6CB}"/>
                </a:ext>
              </a:extLst>
            </p:cNvPr>
            <p:cNvSpPr txBox="1"/>
            <p:nvPr/>
          </p:nvSpPr>
          <p:spPr>
            <a:xfrm>
              <a:off x="3668824" y="6313027"/>
              <a:ext cx="1412456" cy="461665"/>
            </a:xfrm>
            <a:prstGeom prst="rect">
              <a:avLst/>
            </a:prstGeom>
            <a:solidFill>
              <a:schemeClr val="accent3">
                <a:lumMod val="95000"/>
              </a:schemeClr>
            </a:solidFill>
            <a:ln w="1905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Arial"/>
                  <a:ea typeface="ヒラギノ角ゴ Pro W3" pitchFamily="127" charset="-128"/>
                  <a:cs typeface="+mn-cs"/>
                </a:rPr>
                <a:t>TRUST</a:t>
              </a:r>
            </a:p>
          </p:txBody>
        </p:sp>
      </p:grpSp>
      <p:sp>
        <p:nvSpPr>
          <p:cNvPr id="153" name="TextBox 152">
            <a:extLst>
              <a:ext uri="{FF2B5EF4-FFF2-40B4-BE49-F238E27FC236}">
                <a16:creationId xmlns:a16="http://schemas.microsoft.com/office/drawing/2014/main" id="{3B522325-FCB9-2EDC-18B3-049152E50DE1}"/>
              </a:ext>
            </a:extLst>
          </p:cNvPr>
          <p:cNvSpPr txBox="1"/>
          <p:nvPr/>
        </p:nvSpPr>
        <p:spPr>
          <a:xfrm>
            <a:off x="308918" y="4313982"/>
            <a:ext cx="4464362"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ヒラギノ角ゴ Pro W3" pitchFamily="127" charset="-128"/>
                <a:cs typeface="+mn-cs"/>
              </a:rPr>
              <a:t>Teams provide organizations with a greater ability to adapt and learn </a:t>
            </a:r>
            <a:r>
              <a:rPr kumimoji="0" lang="en-US" sz="2400" b="1" i="0" u="none" strike="noStrike" kern="1200" cap="none" spc="0" normalizeH="0" baseline="0" noProof="0" dirty="0">
                <a:ln>
                  <a:noFill/>
                </a:ln>
                <a:solidFill>
                  <a:srgbClr val="000000"/>
                </a:solidFill>
                <a:effectLst/>
                <a:uLnTx/>
                <a:uFillTx/>
                <a:latin typeface="Arial" pitchFamily="34" charset="0"/>
                <a:ea typeface="ヒラギノ角ゴ Pro W3" pitchFamily="127" charset="-128"/>
                <a:cs typeface="+mn-cs"/>
              </a:rPr>
              <a:t>(be resilient) </a:t>
            </a:r>
            <a:r>
              <a:rPr kumimoji="0" lang="en-US" sz="2400" b="0" i="0" u="none" strike="noStrike" kern="1200" cap="none" spc="0" normalizeH="0" baseline="0" noProof="0" dirty="0">
                <a:ln>
                  <a:noFill/>
                </a:ln>
                <a:solidFill>
                  <a:srgbClr val="000000"/>
                </a:solidFill>
                <a:effectLst/>
                <a:uLnTx/>
                <a:uFillTx/>
                <a:latin typeface="Arial" pitchFamily="34" charset="0"/>
                <a:ea typeface="ヒラギノ角ゴ Pro W3" pitchFamily="127" charset="-128"/>
                <a:cs typeface="+mn-cs"/>
              </a:rPr>
              <a:t>than do groups of individuals. </a:t>
            </a:r>
          </a:p>
        </p:txBody>
      </p:sp>
      <p:sp>
        <p:nvSpPr>
          <p:cNvPr id="24" name="Rectangle 23">
            <a:extLst>
              <a:ext uri="{FF2B5EF4-FFF2-40B4-BE49-F238E27FC236}">
                <a16:creationId xmlns:a16="http://schemas.microsoft.com/office/drawing/2014/main" id="{E16684DA-CA0D-FBB1-BDA8-FB6FD070DCE1}"/>
              </a:ext>
            </a:extLst>
          </p:cNvPr>
          <p:cNvSpPr/>
          <p:nvPr/>
        </p:nvSpPr>
        <p:spPr>
          <a:xfrm>
            <a:off x="259437" y="778028"/>
            <a:ext cx="2264521" cy="259001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568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1"/>
                                        </p:tgtEl>
                                      </p:cBhvr>
                                    </p:animEffect>
                                    <p:animScale>
                                      <p:cBhvr>
                                        <p:cTn id="7" dur="250" autoRev="1" fill="hold"/>
                                        <p:tgtEl>
                                          <p:spTgt spid="1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A1E4C-10BD-B1C5-51CC-5748D5AFE317}"/>
              </a:ext>
            </a:extLst>
          </p:cNvPr>
          <p:cNvSpPr>
            <a:spLocks noGrp="1"/>
          </p:cNvSpPr>
          <p:nvPr>
            <p:ph type="title"/>
          </p:nvPr>
        </p:nvSpPr>
        <p:spPr>
          <a:xfrm>
            <a:off x="475861" y="136524"/>
            <a:ext cx="8229599" cy="717844"/>
          </a:xfrm>
        </p:spPr>
        <p:txBody>
          <a:bodyPr>
            <a:normAutofit/>
          </a:bodyPr>
          <a:lstStyle/>
          <a:p>
            <a:pPr algn="ctr"/>
            <a:r>
              <a:rPr lang="en-US" kern="1200" cap="none" spc="-50" dirty="0">
                <a:solidFill>
                  <a:srgbClr val="0070C0"/>
                </a:solidFill>
                <a:latin typeface="Arial" panose="020B0604020202020204" pitchFamily="34" charset="0"/>
                <a:ea typeface="+mj-ea"/>
                <a:cs typeface="Arial" panose="020B0604020202020204" pitchFamily="34" charset="0"/>
              </a:rPr>
              <a:t>Staff Perceptions of Learning</a:t>
            </a:r>
          </a:p>
        </p:txBody>
      </p:sp>
      <p:sp>
        <p:nvSpPr>
          <p:cNvPr id="4" name="Content Placeholder 3">
            <a:extLst>
              <a:ext uri="{FF2B5EF4-FFF2-40B4-BE49-F238E27FC236}">
                <a16:creationId xmlns:a16="http://schemas.microsoft.com/office/drawing/2014/main" id="{917E7051-5D79-0265-3312-2B3468580F35}"/>
              </a:ext>
            </a:extLst>
          </p:cNvPr>
          <p:cNvSpPr>
            <a:spLocks noGrp="1"/>
          </p:cNvSpPr>
          <p:nvPr>
            <p:ph idx="1"/>
          </p:nvPr>
        </p:nvSpPr>
        <p:spPr>
          <a:xfrm>
            <a:off x="245989" y="715027"/>
            <a:ext cx="8737712" cy="824849"/>
          </a:xfrm>
        </p:spPr>
        <p:txBody>
          <a:bodyPr>
            <a:normAutofit/>
          </a:bodyPr>
          <a:lstStyle/>
          <a:p>
            <a:pPr marL="0" indent="0">
              <a:lnSpc>
                <a:spcPct val="100000"/>
              </a:lnSpc>
              <a:spcBef>
                <a:spcPts val="600"/>
              </a:spcBef>
              <a:buNone/>
            </a:pPr>
            <a:r>
              <a:rPr lang="en-US" sz="1800" dirty="0"/>
              <a:t>Response Scale: Strongly Disagree to Strongly Agree</a:t>
            </a:r>
          </a:p>
          <a:p>
            <a:pPr marL="0" indent="0">
              <a:lnSpc>
                <a:spcPct val="100000"/>
              </a:lnSpc>
              <a:spcBef>
                <a:spcPts val="600"/>
              </a:spcBef>
              <a:buNone/>
            </a:pPr>
            <a:r>
              <a:rPr lang="en-US" sz="1800" dirty="0"/>
              <a:t>(R) = Reverse-worded item; score is the percent that Disagreed/Strongly Disagreed</a:t>
            </a:r>
            <a:endParaRPr lang="en-US"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2" name="Slide Number Placeholder 1">
            <a:extLst>
              <a:ext uri="{FF2B5EF4-FFF2-40B4-BE49-F238E27FC236}">
                <a16:creationId xmlns:a16="http://schemas.microsoft.com/office/drawing/2014/main" id="{5D659D97-D431-7214-11E4-DBC066922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aphicFrame>
        <p:nvGraphicFramePr>
          <p:cNvPr id="6" name="Table 6">
            <a:extLst>
              <a:ext uri="{FF2B5EF4-FFF2-40B4-BE49-F238E27FC236}">
                <a16:creationId xmlns:a16="http://schemas.microsoft.com/office/drawing/2014/main" id="{C8B5737A-2B04-DEEB-3D61-D30555E9202B}"/>
              </a:ext>
            </a:extLst>
          </p:cNvPr>
          <p:cNvGraphicFramePr>
            <a:graphicFrameLocks noGrp="1"/>
          </p:cNvGraphicFramePr>
          <p:nvPr>
            <p:extLst>
              <p:ext uri="{D42A27DB-BD31-4B8C-83A1-F6EECF244321}">
                <p14:modId xmlns:p14="http://schemas.microsoft.com/office/powerpoint/2010/main" val="3689864698"/>
              </p:ext>
            </p:extLst>
          </p:nvPr>
        </p:nvGraphicFramePr>
        <p:xfrm>
          <a:off x="245989" y="1539876"/>
          <a:ext cx="8823402" cy="4846320"/>
        </p:xfrm>
        <a:graphic>
          <a:graphicData uri="http://schemas.openxmlformats.org/drawingml/2006/table">
            <a:tbl>
              <a:tblPr firstRow="1" bandRow="1">
                <a:tableStyleId>{5C22544A-7EE6-4342-B048-85BDC9FD1C3A}</a:tableStyleId>
              </a:tblPr>
              <a:tblGrid>
                <a:gridCol w="6179320">
                  <a:extLst>
                    <a:ext uri="{9D8B030D-6E8A-4147-A177-3AD203B41FA5}">
                      <a16:colId xmlns:a16="http://schemas.microsoft.com/office/drawing/2014/main" val="3231250036"/>
                    </a:ext>
                  </a:extLst>
                </a:gridCol>
                <a:gridCol w="840077">
                  <a:extLst>
                    <a:ext uri="{9D8B030D-6E8A-4147-A177-3AD203B41FA5}">
                      <a16:colId xmlns:a16="http://schemas.microsoft.com/office/drawing/2014/main" val="3741456762"/>
                    </a:ext>
                  </a:extLst>
                </a:gridCol>
                <a:gridCol w="778650">
                  <a:extLst>
                    <a:ext uri="{9D8B030D-6E8A-4147-A177-3AD203B41FA5}">
                      <a16:colId xmlns:a16="http://schemas.microsoft.com/office/drawing/2014/main" val="3050369607"/>
                    </a:ext>
                  </a:extLst>
                </a:gridCol>
                <a:gridCol w="1025355">
                  <a:extLst>
                    <a:ext uri="{9D8B030D-6E8A-4147-A177-3AD203B41FA5}">
                      <a16:colId xmlns:a16="http://schemas.microsoft.com/office/drawing/2014/main" val="385621860"/>
                    </a:ext>
                  </a:extLst>
                </a:gridCol>
              </a:tblGrid>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BBGH Hospital Survey on Patient Safety Culture 2.0, April 2022</a:t>
                      </a:r>
                    </a:p>
                  </a:txBody>
                  <a:tcPr/>
                </a:tc>
                <a:tc gridSpan="3">
                  <a:txBody>
                    <a:bodyPr/>
                    <a:lstStyle/>
                    <a:p>
                      <a:r>
                        <a:rPr lang="en-US" dirty="0"/>
                        <a:t>Percent Positive Score</a:t>
                      </a:r>
                    </a:p>
                  </a:txBody>
                  <a:tcPr anchor="b"/>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573942309"/>
                  </a:ext>
                </a:extLst>
              </a:tr>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Organizational Learning – Continuous Improvement</a:t>
                      </a:r>
                    </a:p>
                  </a:txBody>
                  <a:tcPr anchor="b"/>
                </a:tc>
                <a:tc>
                  <a:txBody>
                    <a:bodyPr/>
                    <a:lstStyle/>
                    <a:p>
                      <a:pPr algn="ctr"/>
                      <a:r>
                        <a:rPr lang="en-US" sz="2000" dirty="0"/>
                        <a:t>Dept Min</a:t>
                      </a:r>
                    </a:p>
                  </a:txBody>
                  <a:tcPr/>
                </a:tc>
                <a:tc>
                  <a:txBody>
                    <a:bodyPr/>
                    <a:lstStyle/>
                    <a:p>
                      <a:pPr algn="ctr"/>
                      <a:r>
                        <a:rPr lang="en-US" sz="2000" dirty="0"/>
                        <a:t>Hosp Avg</a:t>
                      </a:r>
                    </a:p>
                  </a:txBody>
                  <a:tcPr/>
                </a:tc>
                <a:tc>
                  <a:txBody>
                    <a:bodyPr/>
                    <a:lstStyle/>
                    <a:p>
                      <a:pPr algn="ctr"/>
                      <a:r>
                        <a:rPr lang="en-US" sz="2000" dirty="0"/>
                        <a:t>Dept Max</a:t>
                      </a:r>
                    </a:p>
                  </a:txBody>
                  <a:tcPr/>
                </a:tc>
                <a:extLst>
                  <a:ext uri="{0D108BD9-81ED-4DB2-BD59-A6C34878D82A}">
                    <a16:rowId xmlns:a16="http://schemas.microsoft.com/office/drawing/2014/main" val="3263232342"/>
                  </a:ext>
                </a:extLst>
              </a:tr>
              <a:tr h="7752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t>This </a:t>
                      </a:r>
                      <a:r>
                        <a:rPr lang="en-US" sz="2400" u="sng" dirty="0"/>
                        <a:t>unit</a:t>
                      </a:r>
                      <a:r>
                        <a:rPr lang="en-US" sz="2400" dirty="0"/>
                        <a:t> regularly reviews work processes to determine if changes are needed to improve patient safety.</a:t>
                      </a:r>
                    </a:p>
                  </a:txBody>
                  <a:tcPr/>
                </a:tc>
                <a:tc>
                  <a:txBody>
                    <a:bodyPr/>
                    <a:lstStyle/>
                    <a:p>
                      <a:pPr algn="ctr"/>
                      <a:r>
                        <a:rPr lang="en-US" sz="2000" dirty="0"/>
                        <a:t>45%</a:t>
                      </a:r>
                    </a:p>
                  </a:txBody>
                  <a:tcPr anchor="ctr"/>
                </a:tc>
                <a:tc>
                  <a:txBody>
                    <a:bodyPr/>
                    <a:lstStyle/>
                    <a:p>
                      <a:pPr algn="ctr"/>
                      <a:r>
                        <a:rPr lang="en-US" sz="2000" dirty="0"/>
                        <a:t>68%</a:t>
                      </a:r>
                    </a:p>
                  </a:txBody>
                  <a:tcPr anchor="ctr"/>
                </a:tc>
                <a:tc>
                  <a:txBody>
                    <a:bodyPr/>
                    <a:lstStyle/>
                    <a:p>
                      <a:pPr algn="ctr"/>
                      <a:r>
                        <a:rPr lang="en-US" sz="2000" dirty="0"/>
                        <a:t>89%</a:t>
                      </a:r>
                    </a:p>
                  </a:txBody>
                  <a:tcPr anchor="ctr"/>
                </a:tc>
                <a:extLst>
                  <a:ext uri="{0D108BD9-81ED-4DB2-BD59-A6C34878D82A}">
                    <a16:rowId xmlns:a16="http://schemas.microsoft.com/office/drawing/2014/main" val="1917616776"/>
                  </a:ext>
                </a:extLst>
              </a:tr>
              <a:tr h="1119819">
                <a:tc>
                  <a:txBody>
                    <a:bodyPr/>
                    <a:lstStyle/>
                    <a:p>
                      <a:pPr lvl="1"/>
                      <a:r>
                        <a:rPr lang="en-US" sz="2400" dirty="0"/>
                        <a:t>In this </a:t>
                      </a:r>
                      <a:r>
                        <a:rPr lang="en-US" sz="2400" u="sng" dirty="0"/>
                        <a:t>unit</a:t>
                      </a:r>
                      <a:r>
                        <a:rPr lang="en-US" sz="2400" dirty="0"/>
                        <a:t>, changes to improve patient safety are evaluated to see how well they worked. </a:t>
                      </a:r>
                    </a:p>
                  </a:txBody>
                  <a:tcPr/>
                </a:tc>
                <a:tc>
                  <a:txBody>
                    <a:bodyPr/>
                    <a:lstStyle/>
                    <a:p>
                      <a:pPr algn="ctr"/>
                      <a:r>
                        <a:rPr lang="en-US" sz="2000" dirty="0"/>
                        <a:t>37%</a:t>
                      </a:r>
                    </a:p>
                  </a:txBody>
                  <a:tcPr anchor="ctr"/>
                </a:tc>
                <a:tc>
                  <a:txBody>
                    <a:bodyPr/>
                    <a:lstStyle/>
                    <a:p>
                      <a:pPr algn="ctr"/>
                      <a:r>
                        <a:rPr lang="en-US" sz="2000" dirty="0"/>
                        <a:t>54%</a:t>
                      </a:r>
                    </a:p>
                  </a:txBody>
                  <a:tcPr anchor="ctr"/>
                </a:tc>
                <a:tc>
                  <a:txBody>
                    <a:bodyPr/>
                    <a:lstStyle/>
                    <a:p>
                      <a:pPr algn="ctr"/>
                      <a:r>
                        <a:rPr lang="en-US" sz="2000" dirty="0"/>
                        <a:t>71%</a:t>
                      </a:r>
                    </a:p>
                  </a:txBody>
                  <a:tcPr anchor="ctr"/>
                </a:tc>
                <a:extLst>
                  <a:ext uri="{0D108BD9-81ED-4DB2-BD59-A6C34878D82A}">
                    <a16:rowId xmlns:a16="http://schemas.microsoft.com/office/drawing/2014/main" val="1831570772"/>
                  </a:ext>
                </a:extLst>
              </a:tr>
              <a:tr h="775259">
                <a:tc>
                  <a:txBody>
                    <a:bodyPr/>
                    <a:lstStyle/>
                    <a:p>
                      <a:pPr lvl="1"/>
                      <a:r>
                        <a:rPr lang="en-US" sz="2400" dirty="0"/>
                        <a:t>This </a:t>
                      </a:r>
                      <a:r>
                        <a:rPr lang="en-US" sz="2400" u="sng" dirty="0"/>
                        <a:t>unit</a:t>
                      </a:r>
                      <a:r>
                        <a:rPr lang="en-US" sz="2400" dirty="0"/>
                        <a:t> lets the same patient safety problems keep happening. (R)</a:t>
                      </a:r>
                    </a:p>
                  </a:txBody>
                  <a:tcPr/>
                </a:tc>
                <a:tc>
                  <a:txBody>
                    <a:bodyPr/>
                    <a:lstStyle/>
                    <a:p>
                      <a:pPr algn="ctr"/>
                      <a:r>
                        <a:rPr lang="en-US" dirty="0"/>
                        <a:t>52%</a:t>
                      </a:r>
                    </a:p>
                  </a:txBody>
                  <a:tcPr anchor="ctr"/>
                </a:tc>
                <a:tc>
                  <a:txBody>
                    <a:bodyPr/>
                    <a:lstStyle/>
                    <a:p>
                      <a:pPr algn="ctr"/>
                      <a:r>
                        <a:rPr lang="en-US" dirty="0"/>
                        <a:t>70%</a:t>
                      </a:r>
                    </a:p>
                  </a:txBody>
                  <a:tcPr anchor="ctr"/>
                </a:tc>
                <a:tc>
                  <a:txBody>
                    <a:bodyPr/>
                    <a:lstStyle/>
                    <a:p>
                      <a:pPr algn="ctr"/>
                      <a:r>
                        <a:rPr lang="en-US" dirty="0"/>
                        <a:t>100%</a:t>
                      </a:r>
                    </a:p>
                  </a:txBody>
                  <a:tcPr anchor="ctr"/>
                </a:tc>
                <a:extLst>
                  <a:ext uri="{0D108BD9-81ED-4DB2-BD59-A6C34878D82A}">
                    <a16:rowId xmlns:a16="http://schemas.microsoft.com/office/drawing/2014/main" val="2611659712"/>
                  </a:ext>
                </a:extLst>
              </a:tr>
            </a:tbl>
          </a:graphicData>
        </a:graphic>
      </p:graphicFrame>
    </p:spTree>
    <p:extLst>
      <p:ext uri="{BB962C8B-B14F-4D97-AF65-F5344CB8AC3E}">
        <p14:creationId xmlns:p14="http://schemas.microsoft.com/office/powerpoint/2010/main" val="1139734052"/>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866773614"/>
              </p:ext>
            </p:extLst>
          </p:nvPr>
        </p:nvGraphicFramePr>
        <p:xfrm>
          <a:off x="160299" y="520400"/>
          <a:ext cx="8823403" cy="6008674"/>
        </p:xfrm>
        <a:graphic>
          <a:graphicData uri="http://schemas.openxmlformats.org/drawingml/2006/table">
            <a:tbl>
              <a:tblPr firstRow="1" bandRow="1">
                <a:tableStyleId>{69CF1AB2-1976-4502-BF36-3FF5EA218861}</a:tableStyleId>
              </a:tblPr>
              <a:tblGrid>
                <a:gridCol w="452482">
                  <a:extLst>
                    <a:ext uri="{9D8B030D-6E8A-4147-A177-3AD203B41FA5}">
                      <a16:colId xmlns:a16="http://schemas.microsoft.com/office/drawing/2014/main" val="20000"/>
                    </a:ext>
                  </a:extLst>
                </a:gridCol>
                <a:gridCol w="452482">
                  <a:extLst>
                    <a:ext uri="{9D8B030D-6E8A-4147-A177-3AD203B41FA5}">
                      <a16:colId xmlns:a16="http://schemas.microsoft.com/office/drawing/2014/main" val="20001"/>
                    </a:ext>
                  </a:extLst>
                </a:gridCol>
                <a:gridCol w="3846099">
                  <a:extLst>
                    <a:ext uri="{9D8B030D-6E8A-4147-A177-3AD203B41FA5}">
                      <a16:colId xmlns:a16="http://schemas.microsoft.com/office/drawing/2014/main" val="20002"/>
                    </a:ext>
                  </a:extLst>
                </a:gridCol>
                <a:gridCol w="4072340">
                  <a:extLst>
                    <a:ext uri="{9D8B030D-6E8A-4147-A177-3AD203B41FA5}">
                      <a16:colId xmlns:a16="http://schemas.microsoft.com/office/drawing/2014/main" val="20003"/>
                    </a:ext>
                  </a:extLst>
                </a:gridCol>
              </a:tblGrid>
              <a:tr h="474497">
                <a:tc gridSpan="2">
                  <a:txBody>
                    <a:bodyPr/>
                    <a:lstStyle/>
                    <a:p>
                      <a:endParaRPr lang="en-US" sz="2400" dirty="0"/>
                    </a:p>
                  </a:txBody>
                  <a:tcPr/>
                </a:tc>
                <a:tc hMerge="1">
                  <a:txBody>
                    <a:bodyPr/>
                    <a:lstStyle/>
                    <a:p>
                      <a:endParaRPr lang="en-US" sz="2400" dirty="0"/>
                    </a:p>
                  </a:txBody>
                  <a:tcPr/>
                </a:tc>
                <a:tc gridSpan="2">
                  <a:txBody>
                    <a:bodyPr/>
                    <a:lstStyle/>
                    <a:p>
                      <a:pPr algn="ctr"/>
                      <a:r>
                        <a:rPr lang="en-US" sz="2400" dirty="0"/>
                        <a:t>Interdependence</a:t>
                      </a:r>
                    </a:p>
                  </a:txBody>
                  <a:tcPr/>
                </a:tc>
                <a:tc hMerge="1">
                  <a:txBody>
                    <a:bodyPr/>
                    <a:lstStyle/>
                    <a:p>
                      <a:endParaRPr lang="en-US" dirty="0"/>
                    </a:p>
                  </a:txBody>
                  <a:tcPr/>
                </a:tc>
                <a:extLst>
                  <a:ext uri="{0D108BD9-81ED-4DB2-BD59-A6C34878D82A}">
                    <a16:rowId xmlns:a16="http://schemas.microsoft.com/office/drawing/2014/main" val="10000"/>
                  </a:ext>
                </a:extLst>
              </a:tr>
              <a:tr h="474497">
                <a:tc rowSpan="3">
                  <a:txBody>
                    <a:bodyPr/>
                    <a:lstStyle/>
                    <a:p>
                      <a:pPr algn="ctr"/>
                      <a:r>
                        <a:rPr lang="en-US" sz="2400" b="1" dirty="0"/>
                        <a:t>Process</a:t>
                      </a:r>
                    </a:p>
                  </a:txBody>
                  <a:tcPr vert="vert270" anchor="ctr"/>
                </a:tc>
                <a:tc rowSpan="2">
                  <a:txBody>
                    <a:bodyPr/>
                    <a:lstStyle/>
                    <a:p>
                      <a:pPr lvl="1" algn="l"/>
                      <a:r>
                        <a:rPr lang="en-US" sz="2400" b="1" dirty="0"/>
                        <a:t>Certain/Rule </a:t>
                      </a:r>
                    </a:p>
                  </a:txBody>
                  <a:tcPr vert="vert270" anchor="ctr"/>
                </a:tc>
                <a:tc>
                  <a:txBody>
                    <a:bodyPr/>
                    <a:lstStyle/>
                    <a:p>
                      <a:pPr algn="ctr"/>
                      <a:r>
                        <a:rPr lang="en-US" sz="2400" b="1" dirty="0"/>
                        <a:t>Low (Individual Humans)</a:t>
                      </a:r>
                    </a:p>
                  </a:txBody>
                  <a:tcPr anchor="ctr"/>
                </a:tc>
                <a:tc>
                  <a:txBody>
                    <a:bodyPr/>
                    <a:lstStyle/>
                    <a:p>
                      <a:pPr algn="ctr"/>
                      <a:r>
                        <a:rPr lang="en-US" sz="2400" b="1" dirty="0"/>
                        <a:t>High (Groups/Teams)</a:t>
                      </a:r>
                    </a:p>
                  </a:txBody>
                  <a:tcPr anchor="ctr"/>
                </a:tc>
                <a:extLst>
                  <a:ext uri="{0D108BD9-81ED-4DB2-BD59-A6C34878D82A}">
                    <a16:rowId xmlns:a16="http://schemas.microsoft.com/office/drawing/2014/main" val="10001"/>
                  </a:ext>
                </a:extLst>
              </a:tr>
              <a:tr h="2498351">
                <a:tc vMerge="1">
                  <a:txBody>
                    <a:bodyPr/>
                    <a:lstStyle/>
                    <a:p>
                      <a:endParaRPr lang="en-US" dirty="0"/>
                    </a:p>
                  </a:txBody>
                  <a:tcPr/>
                </a:tc>
                <a:tc vMerge="1">
                  <a:txBody>
                    <a:bodyPr/>
                    <a:lstStyle/>
                    <a:p>
                      <a:pPr algn="ctr"/>
                      <a:endParaRPr lang="en-US" sz="2400" b="1" dirty="0"/>
                    </a:p>
                  </a:txBody>
                  <a:tcPr anchor="ctr"/>
                </a:tc>
                <a:tc>
                  <a:txBody>
                    <a:bodyPr/>
                    <a:lstStyle/>
                    <a:p>
                      <a:r>
                        <a:rPr lang="en-US" sz="2000" b="1" dirty="0"/>
                        <a:t>Task Execution</a:t>
                      </a:r>
                      <a:r>
                        <a:rPr lang="en-US" sz="2000" dirty="0"/>
                        <a:t>: Individuals fail to</a:t>
                      </a:r>
                      <a:r>
                        <a:rPr lang="en-US" sz="2000" baseline="0" dirty="0"/>
                        <a:t> perform </a:t>
                      </a:r>
                      <a:r>
                        <a:rPr lang="en-US" sz="2000" u="sng" dirty="0"/>
                        <a:t>well</a:t>
                      </a:r>
                      <a:r>
                        <a:rPr lang="en-US" sz="2000" u="sng" baseline="0" dirty="0"/>
                        <a:t> understood, routine tasks </a:t>
                      </a:r>
                      <a:r>
                        <a:rPr lang="en-US" sz="2000" baseline="0" dirty="0"/>
                        <a:t>that require vigilance; they make a human error (slip/lapse)</a:t>
                      </a:r>
                      <a:endParaRPr lang="en-US" sz="2000" u="sng" baseline="0" dirty="0"/>
                    </a:p>
                    <a:p>
                      <a:r>
                        <a:rPr lang="en-US" sz="2000" b="1" baseline="0" dirty="0"/>
                        <a:t>Examples:  </a:t>
                      </a:r>
                      <a:r>
                        <a:rPr lang="en-US" sz="2000" b="0" baseline="0" dirty="0"/>
                        <a:t>Forget </a:t>
                      </a:r>
                      <a:r>
                        <a:rPr lang="en-US" sz="2000" baseline="0" dirty="0"/>
                        <a:t>to turn on bed alarm, use gait belt, put up top bed rails; confuse look-alike/sound-alike meds</a:t>
                      </a:r>
                      <a:endParaRPr lang="en-US" sz="2000" dirty="0"/>
                    </a:p>
                  </a:txBody>
                  <a:tcPr/>
                </a:tc>
                <a:tc>
                  <a:txBody>
                    <a:bodyPr/>
                    <a:lstStyle/>
                    <a:p>
                      <a:r>
                        <a:rPr lang="en-US" sz="2000" b="1" dirty="0"/>
                        <a:t>Coordination: </a:t>
                      </a:r>
                      <a:r>
                        <a:rPr lang="en-US" sz="2000" b="0" dirty="0"/>
                        <a:t>Groups of people fail to share </a:t>
                      </a:r>
                      <a:r>
                        <a:rPr lang="en-US" sz="2000" b="0" u="sng" dirty="0"/>
                        <a:t>well-understood information </a:t>
                      </a:r>
                      <a:r>
                        <a:rPr lang="en-US" sz="2000" b="0" dirty="0"/>
                        <a:t>across shifts/units/depts</a:t>
                      </a:r>
                    </a:p>
                    <a:p>
                      <a:r>
                        <a:rPr lang="en-US" sz="2000" b="1" dirty="0"/>
                        <a:t>Examples: </a:t>
                      </a:r>
                      <a:r>
                        <a:rPr lang="en-US" sz="2000" b="0" dirty="0"/>
                        <a:t>Information</a:t>
                      </a:r>
                      <a:r>
                        <a:rPr lang="en-US" sz="2000" b="0" baseline="0" dirty="0"/>
                        <a:t> about previous fall not shared across shifts/depts; lack of patient monitoring after administration of Versed in Radiology</a:t>
                      </a:r>
                      <a:endParaRPr lang="en-US" sz="2000" b="1" dirty="0"/>
                    </a:p>
                  </a:txBody>
                  <a:tcPr/>
                </a:tc>
                <a:extLst>
                  <a:ext uri="{0D108BD9-81ED-4DB2-BD59-A6C34878D82A}">
                    <a16:rowId xmlns:a16="http://schemas.microsoft.com/office/drawing/2014/main" val="10002"/>
                  </a:ext>
                </a:extLst>
              </a:tr>
              <a:tr h="2496254">
                <a:tc vMerge="1">
                  <a:txBody>
                    <a:bodyPr/>
                    <a:lstStyle/>
                    <a:p>
                      <a:endParaRPr lang="en-US" dirty="0"/>
                    </a:p>
                  </a:txBody>
                  <a:tcPr/>
                </a:tc>
                <a:tc>
                  <a:txBody>
                    <a:bodyPr/>
                    <a:lstStyle/>
                    <a:p>
                      <a:pPr marL="0" algn="ctr" defTabSz="457200" rtl="0" eaLnBrk="1" latinLnBrk="0" hangingPunct="1"/>
                      <a:r>
                        <a:rPr lang="en-US" sz="2400" b="1" kern="1200" dirty="0">
                          <a:solidFill>
                            <a:schemeClr val="dk1"/>
                          </a:solidFill>
                          <a:latin typeface="+mn-lt"/>
                          <a:ea typeface="+mn-ea"/>
                          <a:cs typeface="+mn-cs"/>
                        </a:rPr>
                        <a:t>Uncertain/No Rule</a:t>
                      </a:r>
                    </a:p>
                  </a:txBody>
                  <a:tcPr vert="vert270" anchor="ctr"/>
                </a:tc>
                <a:tc>
                  <a:txBody>
                    <a:bodyPr/>
                    <a:lstStyle/>
                    <a:p>
                      <a:pPr algn="l"/>
                      <a:r>
                        <a:rPr lang="en-US" sz="2000" b="1" dirty="0"/>
                        <a:t>Judgment</a:t>
                      </a:r>
                      <a:r>
                        <a:rPr lang="en-US" sz="2000" b="0" dirty="0"/>
                        <a:t>: Individuals perform </a:t>
                      </a:r>
                      <a:r>
                        <a:rPr lang="en-US" sz="2000" b="0" u="sng" dirty="0"/>
                        <a:t>unfamiliar processes </a:t>
                      </a:r>
                      <a:r>
                        <a:rPr lang="en-US" sz="2000" b="0" dirty="0"/>
                        <a:t>that require decision</a:t>
                      </a:r>
                      <a:r>
                        <a:rPr lang="en-US" sz="2000" b="0" baseline="0" dirty="0"/>
                        <a:t>-making and make a mistake in applying knowledge or rules</a:t>
                      </a:r>
                    </a:p>
                    <a:p>
                      <a:pPr algn="l"/>
                      <a:r>
                        <a:rPr lang="en-US" sz="2000" b="1" baseline="0" dirty="0"/>
                        <a:t>Example: </a:t>
                      </a:r>
                      <a:r>
                        <a:rPr lang="en-US" sz="2000" b="0" baseline="0" dirty="0"/>
                        <a:t>Patient with cognitive impairment left alone while toileting</a:t>
                      </a:r>
                      <a:endParaRPr lang="en-US" sz="2000" b="0" dirty="0"/>
                    </a:p>
                  </a:txBody>
                  <a:tcPr/>
                </a:tc>
                <a:tc>
                  <a:txBody>
                    <a:bodyPr/>
                    <a:lstStyle/>
                    <a:p>
                      <a:pPr algn="l"/>
                      <a:r>
                        <a:rPr lang="en-US" sz="2000" b="1" dirty="0"/>
                        <a:t>System Interactions: </a:t>
                      </a:r>
                      <a:r>
                        <a:rPr lang="en-US" sz="2000" b="0" dirty="0"/>
                        <a:t>Multiple people/departments fail to interact correctly during </a:t>
                      </a:r>
                      <a:r>
                        <a:rPr lang="en-US" sz="2000" b="0" u="sng" dirty="0"/>
                        <a:t>new processes, unfamiliar/unexpected situations</a:t>
                      </a:r>
                    </a:p>
                    <a:p>
                      <a:pPr algn="l"/>
                      <a:r>
                        <a:rPr lang="en-US" sz="2000" b="1" baseline="0" dirty="0"/>
                        <a:t>Examples: </a:t>
                      </a:r>
                      <a:r>
                        <a:rPr lang="en-US" sz="2000" b="0" baseline="0" dirty="0"/>
                        <a:t>Nurse administers drugs in Radiology</a:t>
                      </a:r>
                      <a:r>
                        <a:rPr lang="en-US" sz="2000" b="1" baseline="0" dirty="0"/>
                        <a:t>; </a:t>
                      </a:r>
                      <a:r>
                        <a:rPr lang="en-US" sz="2000" b="0" baseline="0" dirty="0"/>
                        <a:t>Functional reconciliation; Medication reconciliation</a:t>
                      </a:r>
                      <a:endParaRPr lang="en-US" sz="2000" b="1" dirty="0"/>
                    </a:p>
                  </a:txBody>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pPr>
              <a:defRPr/>
            </a:pPr>
            <a:fld id="{4B1E6847-502C-40B0-AEC5-51C5D6522C4A}" type="slidenum">
              <a:rPr lang="en-US" smtClean="0"/>
              <a:pPr>
                <a:defRPr/>
              </a:pPr>
              <a:t>116</a:t>
            </a:fld>
            <a:endParaRPr lang="en-US"/>
          </a:p>
        </p:txBody>
      </p:sp>
      <p:sp>
        <p:nvSpPr>
          <p:cNvPr id="6" name="Title 5"/>
          <p:cNvSpPr>
            <a:spLocks noGrp="1"/>
          </p:cNvSpPr>
          <p:nvPr>
            <p:ph type="title"/>
          </p:nvPr>
        </p:nvSpPr>
        <p:spPr>
          <a:xfrm>
            <a:off x="457200" y="1"/>
            <a:ext cx="8229600" cy="612130"/>
          </a:xfrm>
        </p:spPr>
        <p:txBody>
          <a:bodyPr>
            <a:noAutofit/>
          </a:bodyPr>
          <a:lstStyle/>
          <a:p>
            <a:pPr algn="ctr"/>
            <a:r>
              <a:rPr lang="en-US" kern="1200" cap="none" spc="-50" dirty="0">
                <a:solidFill>
                  <a:srgbClr val="0070C0"/>
                </a:solidFill>
                <a:latin typeface="Arial" panose="020B0604020202020204" pitchFamily="34" charset="0"/>
                <a:ea typeface="+mj-ea"/>
                <a:cs typeface="Arial" panose="020B0604020202020204" pitchFamily="34" charset="0"/>
              </a:rPr>
              <a:t>Context of Errors </a:t>
            </a:r>
            <a:r>
              <a:rPr lang="en-US" sz="2800" b="0" kern="1200" cap="none" spc="-50" dirty="0">
                <a:solidFill>
                  <a:srgbClr val="0070C0"/>
                </a:solidFill>
                <a:latin typeface="Arial" panose="020B0604020202020204" pitchFamily="34" charset="0"/>
                <a:ea typeface="+mj-ea"/>
                <a:cs typeface="Arial" panose="020B0604020202020204" pitchFamily="34" charset="0"/>
              </a:rPr>
              <a:t>(Pt. Safety Problems)</a:t>
            </a:r>
            <a:endParaRPr lang="en-US" b="0" kern="1200" cap="none" spc="-50" dirty="0">
              <a:solidFill>
                <a:srgbClr val="0070C0"/>
              </a:solidFill>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id="{02BF2E19-7C49-4555-AF0D-8E0CC094D6A1}"/>
              </a:ext>
            </a:extLst>
          </p:cNvPr>
          <p:cNvSpPr txBox="1"/>
          <p:nvPr/>
        </p:nvSpPr>
        <p:spPr>
          <a:xfrm>
            <a:off x="3332206" y="6488667"/>
            <a:ext cx="3143617"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a:solidFill>
                  <a:prstClr val="black"/>
                </a:solidFill>
                <a:latin typeface="Calibri"/>
                <a:ea typeface="+mn-ea"/>
              </a:rPr>
              <a:t>(</a:t>
            </a:r>
            <a:r>
              <a:rPr lang="en-US" sz="1800" dirty="0" err="1">
                <a:solidFill>
                  <a:prstClr val="black"/>
                </a:solidFill>
                <a:latin typeface="Calibri"/>
                <a:ea typeface="+mn-ea"/>
              </a:rPr>
              <a:t>MacPhail</a:t>
            </a:r>
            <a:r>
              <a:rPr lang="en-US" sz="1800" dirty="0">
                <a:solidFill>
                  <a:prstClr val="black"/>
                </a:solidFill>
                <a:latin typeface="Calibri"/>
                <a:ea typeface="+mn-ea"/>
              </a:rPr>
              <a:t> &amp; Edmondson, 2011)</a:t>
            </a:r>
          </a:p>
        </p:txBody>
      </p:sp>
    </p:spTree>
    <p:extLst>
      <p:ext uri="{BB962C8B-B14F-4D97-AF65-F5344CB8AC3E}">
        <p14:creationId xmlns:p14="http://schemas.microsoft.com/office/powerpoint/2010/main" val="1234434241"/>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A0C1-D9F7-BDA5-1665-C130A7754477}"/>
              </a:ext>
            </a:extLst>
          </p:cNvPr>
          <p:cNvSpPr>
            <a:spLocks noGrp="1"/>
          </p:cNvSpPr>
          <p:nvPr>
            <p:ph type="title"/>
          </p:nvPr>
        </p:nvSpPr>
        <p:spPr>
          <a:xfrm>
            <a:off x="457200" y="168081"/>
            <a:ext cx="8229599" cy="977948"/>
          </a:xfrm>
        </p:spPr>
        <p:txBody>
          <a:bodyPr>
            <a:normAutofit fontScale="90000"/>
          </a:bodyPr>
          <a:lstStyle/>
          <a:p>
            <a:pPr algn="ctr"/>
            <a:r>
              <a:rPr lang="en-US" kern="1200" cap="none" spc="-50" dirty="0">
                <a:solidFill>
                  <a:srgbClr val="0070C0"/>
                </a:solidFill>
                <a:latin typeface="Arial" panose="020B0604020202020204" pitchFamily="34" charset="0"/>
                <a:ea typeface="+mj-ea"/>
                <a:cs typeface="Arial" panose="020B0604020202020204" pitchFamily="34" charset="0"/>
              </a:rPr>
              <a:t>Vanderbilt</a:t>
            </a:r>
            <a:r>
              <a:rPr lang="en-US" dirty="0">
                <a:latin typeface="Arial" panose="020B0604020202020204" pitchFamily="34" charset="0"/>
                <a:cs typeface="Arial" panose="020B0604020202020204" pitchFamily="34" charset="0"/>
              </a:rPr>
              <a:t> </a:t>
            </a:r>
            <a:r>
              <a:rPr lang="en-US" kern="1200" cap="none" spc="-50" dirty="0">
                <a:solidFill>
                  <a:srgbClr val="0070C0"/>
                </a:solidFill>
                <a:latin typeface="Arial" panose="020B0604020202020204" pitchFamily="34" charset="0"/>
                <a:ea typeface="+mj-ea"/>
                <a:cs typeface="Arial" panose="020B0604020202020204" pitchFamily="34" charset="0"/>
              </a:rPr>
              <a:t>= System Interaction Error</a:t>
            </a:r>
          </a:p>
        </p:txBody>
      </p:sp>
      <p:pic>
        <p:nvPicPr>
          <p:cNvPr id="6" name="Content Placeholder 5">
            <a:extLst>
              <a:ext uri="{FF2B5EF4-FFF2-40B4-BE49-F238E27FC236}">
                <a16:creationId xmlns:a16="http://schemas.microsoft.com/office/drawing/2014/main" id="{57DEDB4A-E028-72A7-F77A-E54D6B2C3E2A}"/>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435758" y="1164767"/>
            <a:ext cx="7381683" cy="4805363"/>
          </a:xfrm>
        </p:spPr>
      </p:pic>
      <p:sp>
        <p:nvSpPr>
          <p:cNvPr id="4" name="Slide Number Placeholder 3">
            <a:extLst>
              <a:ext uri="{FF2B5EF4-FFF2-40B4-BE49-F238E27FC236}">
                <a16:creationId xmlns:a16="http://schemas.microsoft.com/office/drawing/2014/main" id="{BD986DD3-AD47-63F5-42D0-2B946D37E140}"/>
              </a:ext>
            </a:extLst>
          </p:cNvPr>
          <p:cNvSpPr>
            <a:spLocks noGrp="1"/>
          </p:cNvSpPr>
          <p:nvPr>
            <p:ph type="sldNum" sz="quarter" idx="12"/>
          </p:nvPr>
        </p:nvSpPr>
        <p:spPr/>
        <p:txBody>
          <a:bodyPr/>
          <a:lstStyle/>
          <a:p>
            <a:fld id="{7D55589D-DAF6-F843-B664-1C9842A51021}" type="slidenum">
              <a:rPr lang="en-US" smtClean="0"/>
              <a:t>117</a:t>
            </a:fld>
            <a:endParaRPr lang="en-US"/>
          </a:p>
        </p:txBody>
      </p:sp>
      <p:sp>
        <p:nvSpPr>
          <p:cNvPr id="7" name="TextBox 6">
            <a:extLst>
              <a:ext uri="{FF2B5EF4-FFF2-40B4-BE49-F238E27FC236}">
                <a16:creationId xmlns:a16="http://schemas.microsoft.com/office/drawing/2014/main" id="{3C2AAA28-FC07-AA61-D2E9-E309324552CD}"/>
              </a:ext>
            </a:extLst>
          </p:cNvPr>
          <p:cNvSpPr txBox="1"/>
          <p:nvPr/>
        </p:nvSpPr>
        <p:spPr>
          <a:xfrm>
            <a:off x="1379192" y="6024559"/>
            <a:ext cx="7381683" cy="230832"/>
          </a:xfrm>
          <a:prstGeom prst="rect">
            <a:avLst/>
          </a:prstGeom>
          <a:noFill/>
        </p:spPr>
        <p:txBody>
          <a:bodyPr wrap="square" rtlCol="0">
            <a:spAutoFit/>
          </a:bodyPr>
          <a:lstStyle/>
          <a:p>
            <a:r>
              <a:rPr lang="en-US" sz="900" dirty="0">
                <a:hlinkClick r:id="rId4" tooltip="https://canadiem.org/hiquips-patient-safety-in-the-ed-part-2-key-concepts-in-the-systems-based-patient-safety-paradigm/"/>
              </a:rPr>
              <a:t>This Photo</a:t>
            </a:r>
            <a:r>
              <a:rPr lang="en-US" sz="900" dirty="0"/>
              <a:t> by Unknown Author is licensed under </a:t>
            </a:r>
            <a:r>
              <a:rPr lang="en-US" sz="900" dirty="0">
                <a:hlinkClick r:id="rId5" tooltip="https://creativecommons.org/licenses/by-nc-sa/3.0/"/>
              </a:rPr>
              <a:t>CC BY-SA-NC</a:t>
            </a:r>
            <a:endParaRPr lang="en-US" sz="900" dirty="0"/>
          </a:p>
        </p:txBody>
      </p:sp>
      <p:sp>
        <p:nvSpPr>
          <p:cNvPr id="8" name="TextBox 7">
            <a:extLst>
              <a:ext uri="{FF2B5EF4-FFF2-40B4-BE49-F238E27FC236}">
                <a16:creationId xmlns:a16="http://schemas.microsoft.com/office/drawing/2014/main" id="{C7B322E1-92A9-EE5C-1078-F06E3278183C}"/>
              </a:ext>
            </a:extLst>
          </p:cNvPr>
          <p:cNvSpPr txBox="1"/>
          <p:nvPr/>
        </p:nvSpPr>
        <p:spPr>
          <a:xfrm>
            <a:off x="3135873" y="1172360"/>
            <a:ext cx="1548886" cy="400110"/>
          </a:xfrm>
          <a:prstGeom prst="rect">
            <a:avLst/>
          </a:prstGeom>
          <a:noFill/>
        </p:spPr>
        <p:txBody>
          <a:bodyPr wrap="none" rtlCol="0">
            <a:spAutoFit/>
          </a:bodyPr>
          <a:lstStyle/>
          <a:p>
            <a:r>
              <a:rPr lang="en-US" sz="2000" b="1" dirty="0"/>
              <a:t>Human Error</a:t>
            </a:r>
          </a:p>
        </p:txBody>
      </p:sp>
      <p:sp>
        <p:nvSpPr>
          <p:cNvPr id="9" name="TextBox 8">
            <a:extLst>
              <a:ext uri="{FF2B5EF4-FFF2-40B4-BE49-F238E27FC236}">
                <a16:creationId xmlns:a16="http://schemas.microsoft.com/office/drawing/2014/main" id="{23AFEB29-4C86-0344-B6F4-758F121D3402}"/>
              </a:ext>
            </a:extLst>
          </p:cNvPr>
          <p:cNvSpPr txBox="1"/>
          <p:nvPr/>
        </p:nvSpPr>
        <p:spPr>
          <a:xfrm>
            <a:off x="1435758" y="1776820"/>
            <a:ext cx="2188741" cy="400110"/>
          </a:xfrm>
          <a:prstGeom prst="rect">
            <a:avLst/>
          </a:prstGeom>
          <a:noFill/>
        </p:spPr>
        <p:txBody>
          <a:bodyPr wrap="none" rtlCol="0">
            <a:spAutoFit/>
          </a:bodyPr>
          <a:lstStyle/>
          <a:p>
            <a:r>
              <a:rPr lang="en-US" sz="2000" b="1" dirty="0"/>
              <a:t>Behavioral Choices</a:t>
            </a:r>
          </a:p>
        </p:txBody>
      </p:sp>
      <p:sp>
        <p:nvSpPr>
          <p:cNvPr id="10" name="TextBox 9">
            <a:extLst>
              <a:ext uri="{FF2B5EF4-FFF2-40B4-BE49-F238E27FC236}">
                <a16:creationId xmlns:a16="http://schemas.microsoft.com/office/drawing/2014/main" id="{3701E10C-58A2-5A98-6463-F5D3D46D7ABD}"/>
              </a:ext>
            </a:extLst>
          </p:cNvPr>
          <p:cNvSpPr txBox="1"/>
          <p:nvPr/>
        </p:nvSpPr>
        <p:spPr>
          <a:xfrm>
            <a:off x="5040903" y="1208757"/>
            <a:ext cx="1720279" cy="400110"/>
          </a:xfrm>
          <a:prstGeom prst="rect">
            <a:avLst/>
          </a:prstGeom>
          <a:noFill/>
        </p:spPr>
        <p:txBody>
          <a:bodyPr wrap="none" rtlCol="0">
            <a:spAutoFit/>
          </a:bodyPr>
          <a:lstStyle/>
          <a:p>
            <a:r>
              <a:rPr lang="en-US" sz="2000" b="1" dirty="0"/>
              <a:t>System Design</a:t>
            </a:r>
          </a:p>
        </p:txBody>
      </p:sp>
      <p:sp>
        <p:nvSpPr>
          <p:cNvPr id="12" name="TextBox 11">
            <a:extLst>
              <a:ext uri="{FF2B5EF4-FFF2-40B4-BE49-F238E27FC236}">
                <a16:creationId xmlns:a16="http://schemas.microsoft.com/office/drawing/2014/main" id="{2DB5C5B8-8814-290B-D73F-5949922FCBAA}"/>
              </a:ext>
            </a:extLst>
          </p:cNvPr>
          <p:cNvSpPr txBox="1"/>
          <p:nvPr/>
        </p:nvSpPr>
        <p:spPr>
          <a:xfrm>
            <a:off x="4563307" y="3886138"/>
            <a:ext cx="1241045" cy="400110"/>
          </a:xfrm>
          <a:prstGeom prst="rect">
            <a:avLst/>
          </a:prstGeom>
          <a:noFill/>
        </p:spPr>
        <p:txBody>
          <a:bodyPr wrap="none" rtlCol="0">
            <a:spAutoFit/>
          </a:bodyPr>
          <a:lstStyle/>
          <a:p>
            <a:r>
              <a:rPr lang="en-US" sz="2000" b="1" dirty="0"/>
              <a:t>Pharmacy</a:t>
            </a:r>
          </a:p>
        </p:txBody>
      </p:sp>
      <p:sp>
        <p:nvSpPr>
          <p:cNvPr id="13" name="TextBox 12">
            <a:extLst>
              <a:ext uri="{FF2B5EF4-FFF2-40B4-BE49-F238E27FC236}">
                <a16:creationId xmlns:a16="http://schemas.microsoft.com/office/drawing/2014/main" id="{BD6FC86A-77C6-A78E-E21F-4FCA57566E9C}"/>
              </a:ext>
            </a:extLst>
          </p:cNvPr>
          <p:cNvSpPr txBox="1"/>
          <p:nvPr/>
        </p:nvSpPr>
        <p:spPr>
          <a:xfrm>
            <a:off x="5927300" y="3276596"/>
            <a:ext cx="1139721" cy="707886"/>
          </a:xfrm>
          <a:prstGeom prst="rect">
            <a:avLst/>
          </a:prstGeom>
          <a:noFill/>
        </p:spPr>
        <p:txBody>
          <a:bodyPr wrap="square" rtlCol="0">
            <a:spAutoFit/>
          </a:bodyPr>
          <a:lstStyle/>
          <a:p>
            <a:r>
              <a:rPr lang="en-US" sz="2000" b="1" dirty="0"/>
              <a:t>Nursing Units</a:t>
            </a:r>
          </a:p>
        </p:txBody>
      </p:sp>
      <p:sp>
        <p:nvSpPr>
          <p:cNvPr id="15" name="TextBox 14">
            <a:extLst>
              <a:ext uri="{FF2B5EF4-FFF2-40B4-BE49-F238E27FC236}">
                <a16:creationId xmlns:a16="http://schemas.microsoft.com/office/drawing/2014/main" id="{46D07FC5-7C1A-C050-3E21-D2676FE91DC8}"/>
              </a:ext>
            </a:extLst>
          </p:cNvPr>
          <p:cNvSpPr txBox="1"/>
          <p:nvPr/>
        </p:nvSpPr>
        <p:spPr>
          <a:xfrm>
            <a:off x="3325468" y="4517426"/>
            <a:ext cx="1237839" cy="400110"/>
          </a:xfrm>
          <a:prstGeom prst="rect">
            <a:avLst/>
          </a:prstGeom>
          <a:noFill/>
        </p:spPr>
        <p:txBody>
          <a:bodyPr wrap="none" rtlCol="0">
            <a:spAutoFit/>
          </a:bodyPr>
          <a:lstStyle/>
          <a:p>
            <a:r>
              <a:rPr lang="en-US" sz="2000" b="1" dirty="0"/>
              <a:t>Radiology</a:t>
            </a:r>
          </a:p>
        </p:txBody>
      </p:sp>
      <p:sp>
        <p:nvSpPr>
          <p:cNvPr id="17" name="TextBox 16">
            <a:extLst>
              <a:ext uri="{FF2B5EF4-FFF2-40B4-BE49-F238E27FC236}">
                <a16:creationId xmlns:a16="http://schemas.microsoft.com/office/drawing/2014/main" id="{725EE7F3-C005-19E5-3CD7-0F71FD1FD492}"/>
              </a:ext>
            </a:extLst>
          </p:cNvPr>
          <p:cNvSpPr txBox="1"/>
          <p:nvPr/>
        </p:nvSpPr>
        <p:spPr>
          <a:xfrm>
            <a:off x="6977562" y="2988533"/>
            <a:ext cx="1949568" cy="400110"/>
          </a:xfrm>
          <a:prstGeom prst="rect">
            <a:avLst/>
          </a:prstGeom>
          <a:noFill/>
        </p:spPr>
        <p:txBody>
          <a:bodyPr wrap="square" rtlCol="0">
            <a:spAutoFit/>
          </a:bodyPr>
          <a:lstStyle/>
          <a:p>
            <a:r>
              <a:rPr lang="en-US" sz="2000" b="1" dirty="0"/>
              <a:t>Administration</a:t>
            </a:r>
          </a:p>
        </p:txBody>
      </p:sp>
      <p:cxnSp>
        <p:nvCxnSpPr>
          <p:cNvPr id="19" name="Straight Arrow Connector 18">
            <a:extLst>
              <a:ext uri="{FF2B5EF4-FFF2-40B4-BE49-F238E27FC236}">
                <a16:creationId xmlns:a16="http://schemas.microsoft.com/office/drawing/2014/main" id="{292C889B-37FF-65F0-152C-3DE821706E2D}"/>
              </a:ext>
            </a:extLst>
          </p:cNvPr>
          <p:cNvCxnSpPr>
            <a:cxnSpLocks/>
            <a:stCxn id="10" idx="3"/>
          </p:cNvCxnSpPr>
          <p:nvPr/>
        </p:nvCxnSpPr>
        <p:spPr>
          <a:xfrm>
            <a:off x="6761182" y="1408812"/>
            <a:ext cx="432760" cy="13241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F9E90E6-56D7-3D92-3B90-77DCA5F057C6}"/>
              </a:ext>
            </a:extLst>
          </p:cNvPr>
          <p:cNvCxnSpPr>
            <a:cxnSpLocks/>
            <a:stCxn id="8" idx="2"/>
          </p:cNvCxnSpPr>
          <p:nvPr/>
        </p:nvCxnSpPr>
        <p:spPr>
          <a:xfrm>
            <a:off x="3910316" y="1572470"/>
            <a:ext cx="2167168" cy="148482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D87205D-EE77-77BE-A879-FFAAD2091FC3}"/>
              </a:ext>
            </a:extLst>
          </p:cNvPr>
          <p:cNvCxnSpPr>
            <a:cxnSpLocks/>
          </p:cNvCxnSpPr>
          <p:nvPr/>
        </p:nvCxnSpPr>
        <p:spPr>
          <a:xfrm>
            <a:off x="3624499" y="1976875"/>
            <a:ext cx="2438856" cy="111315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74A50451-C78E-B5C5-D55F-9A5751CC6E8A}"/>
              </a:ext>
            </a:extLst>
          </p:cNvPr>
          <p:cNvSpPr txBox="1"/>
          <p:nvPr/>
        </p:nvSpPr>
        <p:spPr>
          <a:xfrm>
            <a:off x="5031466" y="4986880"/>
            <a:ext cx="1720279" cy="400110"/>
          </a:xfrm>
          <a:prstGeom prst="rect">
            <a:avLst/>
          </a:prstGeom>
          <a:noFill/>
        </p:spPr>
        <p:txBody>
          <a:bodyPr wrap="none" rtlCol="0">
            <a:spAutoFit/>
          </a:bodyPr>
          <a:lstStyle/>
          <a:p>
            <a:r>
              <a:rPr lang="en-US" sz="2000" b="1" dirty="0"/>
              <a:t>System Design</a:t>
            </a:r>
          </a:p>
        </p:txBody>
      </p:sp>
      <p:cxnSp>
        <p:nvCxnSpPr>
          <p:cNvPr id="29" name="Straight Arrow Connector 28">
            <a:extLst>
              <a:ext uri="{FF2B5EF4-FFF2-40B4-BE49-F238E27FC236}">
                <a16:creationId xmlns:a16="http://schemas.microsoft.com/office/drawing/2014/main" id="{6C9D48E9-44A9-3B85-07B9-DB003D128B8A}"/>
              </a:ext>
            </a:extLst>
          </p:cNvPr>
          <p:cNvCxnSpPr>
            <a:cxnSpLocks/>
          </p:cNvCxnSpPr>
          <p:nvPr/>
        </p:nvCxnSpPr>
        <p:spPr>
          <a:xfrm flipH="1" flipV="1">
            <a:off x="4881760" y="3639432"/>
            <a:ext cx="1045540" cy="12781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443497A-C453-947E-5835-10C097E6BF72}"/>
              </a:ext>
            </a:extLst>
          </p:cNvPr>
          <p:cNvCxnSpPr>
            <a:cxnSpLocks/>
            <a:stCxn id="28" idx="1"/>
          </p:cNvCxnSpPr>
          <p:nvPr/>
        </p:nvCxnSpPr>
        <p:spPr>
          <a:xfrm flipH="1" flipV="1">
            <a:off x="3635841" y="4095160"/>
            <a:ext cx="1395625" cy="10917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969895D-6F6C-BA34-B107-D9C18BA7E7BB}"/>
              </a:ext>
            </a:extLst>
          </p:cNvPr>
          <p:cNvCxnSpPr>
            <a:cxnSpLocks/>
            <a:stCxn id="9" idx="2"/>
          </p:cNvCxnSpPr>
          <p:nvPr/>
        </p:nvCxnSpPr>
        <p:spPr>
          <a:xfrm>
            <a:off x="2530129" y="2176930"/>
            <a:ext cx="1082155" cy="17677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D67D96DF-AA08-6364-D2CB-827C0FE243AF}"/>
              </a:ext>
            </a:extLst>
          </p:cNvPr>
          <p:cNvSpPr txBox="1"/>
          <p:nvPr/>
        </p:nvSpPr>
        <p:spPr>
          <a:xfrm>
            <a:off x="326559" y="2193016"/>
            <a:ext cx="1860285" cy="2308324"/>
          </a:xfrm>
          <a:prstGeom prst="rect">
            <a:avLst/>
          </a:prstGeom>
          <a:solidFill>
            <a:schemeClr val="accent1">
              <a:lumMod val="20000"/>
              <a:lumOff val="80000"/>
            </a:schemeClr>
          </a:solidFill>
          <a:ln w="25400">
            <a:solidFill>
              <a:schemeClr val="accent1"/>
            </a:solidFill>
          </a:ln>
        </p:spPr>
        <p:txBody>
          <a:bodyPr wrap="square" rtlCol="0">
            <a:spAutoFit/>
          </a:bodyPr>
          <a:lstStyle/>
          <a:p>
            <a:r>
              <a:rPr lang="en-US" dirty="0"/>
              <a:t>75 year-old female dies after mistakenly being administered a paralytic in radiology; she was not monitored.</a:t>
            </a:r>
          </a:p>
        </p:txBody>
      </p:sp>
    </p:spTree>
    <p:extLst>
      <p:ext uri="{BB962C8B-B14F-4D97-AF65-F5344CB8AC3E}">
        <p14:creationId xmlns:p14="http://schemas.microsoft.com/office/powerpoint/2010/main" val="2390826563"/>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5E46-2CFA-4B46-806F-0F29E84FAE00}"/>
              </a:ext>
            </a:extLst>
          </p:cNvPr>
          <p:cNvSpPr>
            <a:spLocks noGrp="1"/>
          </p:cNvSpPr>
          <p:nvPr>
            <p:ph type="title"/>
          </p:nvPr>
        </p:nvSpPr>
        <p:spPr>
          <a:xfrm>
            <a:off x="457200" y="30304"/>
            <a:ext cx="8229600" cy="713653"/>
          </a:xfrm>
        </p:spPr>
        <p:txBody>
          <a:bodyPr>
            <a:normAutofit/>
          </a:bodyPr>
          <a:lstStyle/>
          <a:p>
            <a:pPr algn="ctr"/>
            <a:r>
              <a:rPr lang="en-US" kern="1200" cap="none" spc="-50" dirty="0">
                <a:solidFill>
                  <a:srgbClr val="0070C0"/>
                </a:solidFill>
                <a:latin typeface="Arial" panose="020B0604020202020204" pitchFamily="34" charset="0"/>
                <a:ea typeface="+mj-ea"/>
                <a:cs typeface="Arial" panose="020B0604020202020204" pitchFamily="34" charset="0"/>
              </a:rPr>
              <a:t>Error Types and Interventions</a:t>
            </a:r>
          </a:p>
        </p:txBody>
      </p:sp>
      <p:graphicFrame>
        <p:nvGraphicFramePr>
          <p:cNvPr id="10" name="Table 12">
            <a:extLst>
              <a:ext uri="{FF2B5EF4-FFF2-40B4-BE49-F238E27FC236}">
                <a16:creationId xmlns:a16="http://schemas.microsoft.com/office/drawing/2014/main" id="{E5716A71-A9D2-4211-932F-F8B954F590C8}"/>
              </a:ext>
            </a:extLst>
          </p:cNvPr>
          <p:cNvGraphicFramePr>
            <a:graphicFrameLocks noGrp="1"/>
          </p:cNvGraphicFramePr>
          <p:nvPr>
            <p:ph idx="1"/>
            <p:extLst>
              <p:ext uri="{D42A27DB-BD31-4B8C-83A1-F6EECF244321}">
                <p14:modId xmlns:p14="http://schemas.microsoft.com/office/powerpoint/2010/main" val="2668796307"/>
              </p:ext>
            </p:extLst>
          </p:nvPr>
        </p:nvGraphicFramePr>
        <p:xfrm>
          <a:off x="124691" y="718089"/>
          <a:ext cx="8859011" cy="5655472"/>
        </p:xfrm>
        <a:graphic>
          <a:graphicData uri="http://schemas.openxmlformats.org/drawingml/2006/table">
            <a:tbl>
              <a:tblPr firstRow="1" bandRow="1">
                <a:tableStyleId>{5C22544A-7EE6-4342-B048-85BDC9FD1C3A}</a:tableStyleId>
              </a:tblPr>
              <a:tblGrid>
                <a:gridCol w="626423">
                  <a:extLst>
                    <a:ext uri="{9D8B030D-6E8A-4147-A177-3AD203B41FA5}">
                      <a16:colId xmlns:a16="http://schemas.microsoft.com/office/drawing/2014/main" val="4154885922"/>
                    </a:ext>
                  </a:extLst>
                </a:gridCol>
                <a:gridCol w="2002972">
                  <a:extLst>
                    <a:ext uri="{9D8B030D-6E8A-4147-A177-3AD203B41FA5}">
                      <a16:colId xmlns:a16="http://schemas.microsoft.com/office/drawing/2014/main" val="3241326093"/>
                    </a:ext>
                  </a:extLst>
                </a:gridCol>
                <a:gridCol w="2035628">
                  <a:extLst>
                    <a:ext uri="{9D8B030D-6E8A-4147-A177-3AD203B41FA5}">
                      <a16:colId xmlns:a16="http://schemas.microsoft.com/office/drawing/2014/main" val="1723319827"/>
                    </a:ext>
                  </a:extLst>
                </a:gridCol>
                <a:gridCol w="1992086">
                  <a:extLst>
                    <a:ext uri="{9D8B030D-6E8A-4147-A177-3AD203B41FA5}">
                      <a16:colId xmlns:a16="http://schemas.microsoft.com/office/drawing/2014/main" val="3513833761"/>
                    </a:ext>
                  </a:extLst>
                </a:gridCol>
                <a:gridCol w="2201902">
                  <a:extLst>
                    <a:ext uri="{9D8B030D-6E8A-4147-A177-3AD203B41FA5}">
                      <a16:colId xmlns:a16="http://schemas.microsoft.com/office/drawing/2014/main" val="2306223042"/>
                    </a:ext>
                  </a:extLst>
                </a:gridCol>
              </a:tblGrid>
              <a:tr h="717712">
                <a:tc>
                  <a:txBody>
                    <a:bodyPr/>
                    <a:lstStyle/>
                    <a:p>
                      <a:pPr algn="ctr"/>
                      <a:endParaRPr lang="en-US" dirty="0">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Task Execution</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Judgment</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Coordination</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System Interaction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505210"/>
                  </a:ext>
                </a:extLst>
              </a:tr>
              <a:tr h="717712">
                <a:tc>
                  <a:txBody>
                    <a:bodyPr/>
                    <a:lstStyle/>
                    <a:p>
                      <a:r>
                        <a:rPr lang="en-US" b="1" dirty="0">
                          <a:solidFill>
                            <a:schemeClr val="tx1"/>
                          </a:solidFill>
                        </a:rPr>
                        <a:t>Sources of Error</a:t>
                      </a:r>
                    </a:p>
                  </a:txBody>
                  <a:tcPr vert="vert27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dirty="0">
                          <a:solidFill>
                            <a:schemeClr val="tx1"/>
                          </a:solidFill>
                        </a:rPr>
                        <a:t>Process deviation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dirty="0">
                          <a:solidFill>
                            <a:schemeClr val="tx1"/>
                          </a:solidFill>
                        </a:rPr>
                        <a:t>Lack of knowledge in uncertain conditions</a:t>
                      </a:r>
                    </a:p>
                  </a:txBody>
                  <a:tcPr>
                    <a:lnT w="12700" cap="flat" cmpd="sng" algn="ctr">
                      <a:solidFill>
                        <a:schemeClr val="tx1"/>
                      </a:solidFill>
                      <a:prstDash val="solid"/>
                      <a:round/>
                      <a:headEnd type="none" w="med" len="med"/>
                      <a:tailEnd type="none" w="med" len="med"/>
                    </a:lnT>
                  </a:tcPr>
                </a:tc>
                <a:tc>
                  <a:txBody>
                    <a:bodyPr/>
                    <a:lstStyle/>
                    <a:p>
                      <a:r>
                        <a:rPr lang="en-US" dirty="0">
                          <a:solidFill>
                            <a:schemeClr val="tx1"/>
                          </a:solidFill>
                        </a:rPr>
                        <a:t>Confusion re: role responsibilities across team members or units</a:t>
                      </a:r>
                    </a:p>
                  </a:txBody>
                  <a:tcPr>
                    <a:lnT w="12700" cap="flat" cmpd="sng" algn="ctr">
                      <a:solidFill>
                        <a:schemeClr val="tx1"/>
                      </a:solidFill>
                      <a:prstDash val="solid"/>
                      <a:round/>
                      <a:headEnd type="none" w="med" len="med"/>
                      <a:tailEnd type="none" w="med" len="med"/>
                    </a:lnT>
                  </a:tcPr>
                </a:tc>
                <a:tc>
                  <a:txBody>
                    <a:bodyPr/>
                    <a:lstStyle/>
                    <a:p>
                      <a:r>
                        <a:rPr lang="en-US" dirty="0">
                          <a:solidFill>
                            <a:schemeClr val="tx1"/>
                          </a:solidFill>
                        </a:rPr>
                        <a:t>Multiple actors, equipment in complex interactions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97237917"/>
                  </a:ext>
                </a:extLst>
              </a:tr>
              <a:tr h="0">
                <a:tc>
                  <a:txBody>
                    <a:bodyPr/>
                    <a:lstStyle/>
                    <a:p>
                      <a:r>
                        <a:rPr lang="en-US" b="1" dirty="0">
                          <a:solidFill>
                            <a:schemeClr val="tx1"/>
                          </a:solidFill>
                        </a:rPr>
                        <a:t>How to learn from error</a:t>
                      </a:r>
                    </a:p>
                  </a:txBody>
                  <a:tcPr vert="vert270">
                    <a:lnR w="12700" cap="flat" cmpd="sng" algn="ctr">
                      <a:solidFill>
                        <a:schemeClr val="tx1"/>
                      </a:solidFill>
                      <a:prstDash val="solid"/>
                      <a:round/>
                      <a:headEnd type="none" w="med" len="med"/>
                      <a:tailEnd type="none" w="med" len="med"/>
                    </a:lnR>
                  </a:tcPr>
                </a:tc>
                <a:tc>
                  <a:txBody>
                    <a:bodyPr/>
                    <a:lstStyle/>
                    <a:p>
                      <a:r>
                        <a:rPr lang="en-US" dirty="0">
                          <a:solidFill>
                            <a:schemeClr val="tx1"/>
                          </a:solidFill>
                        </a:rPr>
                        <a:t>Process mapping, Observation, </a:t>
                      </a:r>
                    </a:p>
                    <a:p>
                      <a:r>
                        <a:rPr lang="en-US" b="1" dirty="0">
                          <a:solidFill>
                            <a:schemeClr val="tx1"/>
                          </a:solidFill>
                        </a:rPr>
                        <a:t>Sensemaking by those knowledgeable of task </a:t>
                      </a:r>
                    </a:p>
                  </a:txBody>
                  <a:tcPr>
                    <a:lnL w="12700" cap="flat" cmpd="sng" algn="ctr">
                      <a:solidFill>
                        <a:schemeClr val="tx1"/>
                      </a:solidFill>
                      <a:prstDash val="solid"/>
                      <a:round/>
                      <a:headEnd type="none" w="med" len="med"/>
                      <a:tailEnd type="none" w="med" len="med"/>
                    </a:lnL>
                  </a:tcPr>
                </a:tc>
                <a:tc>
                  <a:txBody>
                    <a:bodyPr/>
                    <a:lstStyle/>
                    <a:p>
                      <a:r>
                        <a:rPr lang="en-US" dirty="0">
                          <a:solidFill>
                            <a:schemeClr val="tx1"/>
                          </a:solidFill>
                        </a:rPr>
                        <a:t>Process mapping, Observation, </a:t>
                      </a:r>
                      <a:r>
                        <a:rPr lang="en-US" b="1" dirty="0">
                          <a:solidFill>
                            <a:schemeClr val="tx1"/>
                          </a:solidFill>
                        </a:rPr>
                        <a:t>Sensemaking by those knowledgeable of process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Sensemaking by those knowledgeable of system</a:t>
                      </a:r>
                    </a:p>
                  </a:txBody>
                  <a:tcPr/>
                </a:tc>
                <a:tc>
                  <a:txBody>
                    <a:bodyPr/>
                    <a:lstStyle/>
                    <a:p>
                      <a:r>
                        <a:rPr lang="en-US" b="1" dirty="0">
                          <a:solidFill>
                            <a:schemeClr val="tx1"/>
                          </a:solidFill>
                        </a:rPr>
                        <a:t>Sensemaking by those knowledgeable of multiple systems</a:t>
                      </a:r>
                    </a:p>
                    <a:p>
                      <a:r>
                        <a:rPr lang="en-US" b="1" dirty="0">
                          <a:solidFill>
                            <a:schemeClr val="tx1"/>
                          </a:solidFill>
                        </a:rPr>
                        <a:t>Organizational tracking of system vulnerabilities</a:t>
                      </a:r>
                    </a:p>
                  </a:txBody>
                  <a:tcPr/>
                </a:tc>
                <a:extLst>
                  <a:ext uri="{0D108BD9-81ED-4DB2-BD59-A6C34878D82A}">
                    <a16:rowId xmlns:a16="http://schemas.microsoft.com/office/drawing/2014/main" val="63673940"/>
                  </a:ext>
                </a:extLst>
              </a:tr>
              <a:tr h="415817">
                <a:tc>
                  <a:txBody>
                    <a:bodyPr/>
                    <a:lstStyle/>
                    <a:p>
                      <a:r>
                        <a:rPr lang="en-US" b="1" dirty="0">
                          <a:solidFill>
                            <a:schemeClr val="tx1"/>
                          </a:solidFill>
                        </a:rPr>
                        <a:t>Solution</a:t>
                      </a:r>
                    </a:p>
                  </a:txBody>
                  <a:tcPr vert="vert270">
                    <a:lnR w="12700" cap="flat" cmpd="sng" algn="ctr">
                      <a:solidFill>
                        <a:schemeClr val="tx1"/>
                      </a:solidFill>
                      <a:prstDash val="solid"/>
                      <a:round/>
                      <a:headEnd type="none" w="med" len="med"/>
                      <a:tailEnd type="none" w="med" len="med"/>
                    </a:lnR>
                  </a:tcPr>
                </a:tc>
                <a:tc>
                  <a:txBody>
                    <a:bodyPr/>
                    <a:lstStyle/>
                    <a:p>
                      <a:r>
                        <a:rPr lang="en-US" dirty="0">
                          <a:solidFill>
                            <a:schemeClr val="tx1"/>
                          </a:solidFill>
                        </a:rPr>
                        <a:t>Standardize process, error proof task (e.g. BCMA), practice, competency assessment</a:t>
                      </a:r>
                    </a:p>
                  </a:txBody>
                  <a:tcPr>
                    <a:lnL w="12700" cap="flat" cmpd="sng" algn="ctr">
                      <a:solidFill>
                        <a:schemeClr val="tx1"/>
                      </a:solidFill>
                      <a:prstDash val="solid"/>
                      <a:round/>
                      <a:headEnd type="none" w="med" len="med"/>
                      <a:tailEnd type="none" w="med" len="med"/>
                    </a:lnL>
                  </a:tcPr>
                </a:tc>
                <a:tc>
                  <a:txBody>
                    <a:bodyPr/>
                    <a:lstStyle/>
                    <a:p>
                      <a:r>
                        <a:rPr lang="en-US" dirty="0">
                          <a:solidFill>
                            <a:schemeClr val="tx1"/>
                          </a:solidFill>
                        </a:rPr>
                        <a:t>Training in decision-making, remove uncertainty by developing rules/policies/ procedures</a:t>
                      </a:r>
                    </a:p>
                  </a:txBody>
                  <a:tcPr/>
                </a:tc>
                <a:tc>
                  <a:txBody>
                    <a:bodyPr/>
                    <a:lstStyle/>
                    <a:p>
                      <a:r>
                        <a:rPr lang="en-US" dirty="0">
                          <a:solidFill>
                            <a:schemeClr val="tx1"/>
                          </a:solidFill>
                        </a:rPr>
                        <a:t>Standardize communication tools and strategies</a:t>
                      </a:r>
                    </a:p>
                  </a:txBody>
                  <a:tcPr/>
                </a:tc>
                <a:tc>
                  <a:txBody>
                    <a:bodyPr/>
                    <a:lstStyle/>
                    <a:p>
                      <a:r>
                        <a:rPr lang="en-US" dirty="0">
                          <a:solidFill>
                            <a:schemeClr val="tx1"/>
                          </a:solidFill>
                        </a:rPr>
                        <a:t>Continuous quality improvement</a:t>
                      </a:r>
                    </a:p>
                  </a:txBody>
                  <a:tcPr/>
                </a:tc>
                <a:extLst>
                  <a:ext uri="{0D108BD9-81ED-4DB2-BD59-A6C34878D82A}">
                    <a16:rowId xmlns:a16="http://schemas.microsoft.com/office/drawing/2014/main" val="1096636132"/>
                  </a:ext>
                </a:extLst>
              </a:tr>
            </a:tbl>
          </a:graphicData>
        </a:graphic>
      </p:graphicFrame>
      <p:sp>
        <p:nvSpPr>
          <p:cNvPr id="5" name="Slide Number Placeholder 4">
            <a:extLst>
              <a:ext uri="{FF2B5EF4-FFF2-40B4-BE49-F238E27FC236}">
                <a16:creationId xmlns:a16="http://schemas.microsoft.com/office/drawing/2014/main" id="{EF325F0D-132A-41F2-A454-1249D3D10F88}"/>
              </a:ext>
            </a:extLst>
          </p:cNvPr>
          <p:cNvSpPr>
            <a:spLocks noGrp="1"/>
          </p:cNvSpPr>
          <p:nvPr>
            <p:ph type="sldNum" sz="quarter" idx="12"/>
          </p:nvPr>
        </p:nvSpPr>
        <p:spPr/>
        <p:txBody>
          <a:bodyPr/>
          <a:lstStyle/>
          <a:p>
            <a:fld id="{230CA272-42B7-469A-AB90-443C1983F09E}" type="slidenum">
              <a:rPr lang="en-US" smtClean="0"/>
              <a:t>118</a:t>
            </a:fld>
            <a:endParaRPr lang="en-US"/>
          </a:p>
        </p:txBody>
      </p:sp>
      <p:sp>
        <p:nvSpPr>
          <p:cNvPr id="13" name="TextBox 12">
            <a:extLst>
              <a:ext uri="{FF2B5EF4-FFF2-40B4-BE49-F238E27FC236}">
                <a16:creationId xmlns:a16="http://schemas.microsoft.com/office/drawing/2014/main" id="{E523B6B8-FA3E-482A-B0A8-91F768A07C2C}"/>
              </a:ext>
            </a:extLst>
          </p:cNvPr>
          <p:cNvSpPr txBox="1"/>
          <p:nvPr/>
        </p:nvSpPr>
        <p:spPr>
          <a:xfrm>
            <a:off x="2242792" y="6489142"/>
            <a:ext cx="4012830" cy="338554"/>
          </a:xfrm>
          <a:prstGeom prst="rect">
            <a:avLst/>
          </a:prstGeom>
          <a:noFill/>
        </p:spPr>
        <p:txBody>
          <a:bodyPr wrap="none" rtlCol="0">
            <a:spAutoFit/>
          </a:bodyPr>
          <a:lstStyle/>
          <a:p>
            <a:r>
              <a:rPr lang="en-US" sz="1600" dirty="0"/>
              <a:t>(Adapted from MacPhail &amp; Edmondson, 2011)</a:t>
            </a:r>
          </a:p>
        </p:txBody>
      </p:sp>
    </p:spTree>
    <p:extLst>
      <p:ext uri="{BB962C8B-B14F-4D97-AF65-F5344CB8AC3E}">
        <p14:creationId xmlns:p14="http://schemas.microsoft.com/office/powerpoint/2010/main" val="973389029"/>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5E46-2CFA-4B46-806F-0F29E84FAE00}"/>
              </a:ext>
            </a:extLst>
          </p:cNvPr>
          <p:cNvSpPr>
            <a:spLocks noGrp="1"/>
          </p:cNvSpPr>
          <p:nvPr>
            <p:ph type="title"/>
          </p:nvPr>
        </p:nvSpPr>
        <p:spPr>
          <a:xfrm>
            <a:off x="418011" y="0"/>
            <a:ext cx="8229600" cy="713653"/>
          </a:xfrm>
        </p:spPr>
        <p:txBody>
          <a:bodyPr>
            <a:normAutofit/>
          </a:bodyPr>
          <a:lstStyle/>
          <a:p>
            <a:pPr algn="ctr"/>
            <a:r>
              <a:rPr lang="en-US" kern="1200" cap="none" spc="-50" dirty="0">
                <a:solidFill>
                  <a:srgbClr val="0070C0"/>
                </a:solidFill>
                <a:latin typeface="Arial" panose="020B0604020202020204" pitchFamily="34" charset="0"/>
                <a:ea typeface="+mj-ea"/>
                <a:cs typeface="Arial" panose="020B0604020202020204" pitchFamily="34" charset="0"/>
              </a:rPr>
              <a:t>Error Types and Interventions</a:t>
            </a:r>
          </a:p>
        </p:txBody>
      </p:sp>
      <p:graphicFrame>
        <p:nvGraphicFramePr>
          <p:cNvPr id="10" name="Table 12">
            <a:extLst>
              <a:ext uri="{FF2B5EF4-FFF2-40B4-BE49-F238E27FC236}">
                <a16:creationId xmlns:a16="http://schemas.microsoft.com/office/drawing/2014/main" id="{E5716A71-A9D2-4211-932F-F8B954F590C8}"/>
              </a:ext>
            </a:extLst>
          </p:cNvPr>
          <p:cNvGraphicFramePr>
            <a:graphicFrameLocks noGrp="1"/>
          </p:cNvGraphicFramePr>
          <p:nvPr>
            <p:ph idx="1"/>
            <p:extLst>
              <p:ext uri="{D42A27DB-BD31-4B8C-83A1-F6EECF244321}">
                <p14:modId xmlns:p14="http://schemas.microsoft.com/office/powerpoint/2010/main" val="3966397933"/>
              </p:ext>
            </p:extLst>
          </p:nvPr>
        </p:nvGraphicFramePr>
        <p:xfrm>
          <a:off x="106284" y="751400"/>
          <a:ext cx="8853053" cy="5730299"/>
        </p:xfrm>
        <a:graphic>
          <a:graphicData uri="http://schemas.openxmlformats.org/drawingml/2006/table">
            <a:tbl>
              <a:tblPr firstRow="1" bandRow="1">
                <a:tableStyleId>{5C22544A-7EE6-4342-B048-85BDC9FD1C3A}</a:tableStyleId>
              </a:tblPr>
              <a:tblGrid>
                <a:gridCol w="616527">
                  <a:extLst>
                    <a:ext uri="{9D8B030D-6E8A-4147-A177-3AD203B41FA5}">
                      <a16:colId xmlns:a16="http://schemas.microsoft.com/office/drawing/2014/main" val="4154885922"/>
                    </a:ext>
                  </a:extLst>
                </a:gridCol>
                <a:gridCol w="1840523">
                  <a:extLst>
                    <a:ext uri="{9D8B030D-6E8A-4147-A177-3AD203B41FA5}">
                      <a16:colId xmlns:a16="http://schemas.microsoft.com/office/drawing/2014/main" val="3241326093"/>
                    </a:ext>
                  </a:extLst>
                </a:gridCol>
                <a:gridCol w="2133600">
                  <a:extLst>
                    <a:ext uri="{9D8B030D-6E8A-4147-A177-3AD203B41FA5}">
                      <a16:colId xmlns:a16="http://schemas.microsoft.com/office/drawing/2014/main" val="1723319827"/>
                    </a:ext>
                  </a:extLst>
                </a:gridCol>
                <a:gridCol w="2262554">
                  <a:extLst>
                    <a:ext uri="{9D8B030D-6E8A-4147-A177-3AD203B41FA5}">
                      <a16:colId xmlns:a16="http://schemas.microsoft.com/office/drawing/2014/main" val="3513833761"/>
                    </a:ext>
                  </a:extLst>
                </a:gridCol>
                <a:gridCol w="1999849">
                  <a:extLst>
                    <a:ext uri="{9D8B030D-6E8A-4147-A177-3AD203B41FA5}">
                      <a16:colId xmlns:a16="http://schemas.microsoft.com/office/drawing/2014/main" val="2306223042"/>
                    </a:ext>
                  </a:extLst>
                </a:gridCol>
              </a:tblGrid>
              <a:tr h="474834">
                <a:tc>
                  <a:txBody>
                    <a:bodyPr/>
                    <a:lstStyle/>
                    <a:p>
                      <a:pPr algn="ctr"/>
                      <a:endParaRPr lang="en-US" dirty="0">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Task Execution</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Judgment</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Coordination</a:t>
                      </a:r>
                    </a:p>
                  </a:txBody>
                  <a:tcPr>
                    <a:lnB w="12700" cap="flat" cmpd="sng" algn="ctr">
                      <a:solidFill>
                        <a:schemeClr val="tx1"/>
                      </a:solidFill>
                      <a:prstDash val="solid"/>
                      <a:round/>
                      <a:headEnd type="none" w="med" len="med"/>
                      <a:tailEnd type="none" w="med" len="med"/>
                    </a:lnB>
                  </a:tcPr>
                </a:tc>
                <a:tc>
                  <a:txBody>
                    <a:bodyPr/>
                    <a:lstStyle/>
                    <a:p>
                      <a:pPr algn="ctr"/>
                      <a:r>
                        <a:rPr lang="en-US" dirty="0">
                          <a:solidFill>
                            <a:schemeClr val="tx1"/>
                          </a:solidFill>
                        </a:rPr>
                        <a:t>System Interaction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5505210"/>
                  </a:ext>
                </a:extLst>
              </a:tr>
              <a:tr h="1436507">
                <a:tc>
                  <a:txBody>
                    <a:bodyPr/>
                    <a:lstStyle/>
                    <a:p>
                      <a:pPr algn="ctr"/>
                      <a:r>
                        <a:rPr lang="en-US" b="1" dirty="0">
                          <a:solidFill>
                            <a:schemeClr val="tx1"/>
                          </a:solidFill>
                        </a:rPr>
                        <a:t>Sources of Error</a:t>
                      </a:r>
                    </a:p>
                  </a:txBody>
                  <a:tcPr vert="vert27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dirty="0">
                          <a:solidFill>
                            <a:schemeClr val="tx1"/>
                          </a:solidFill>
                        </a:rPr>
                        <a:t>Process deviation:</a:t>
                      </a:r>
                    </a:p>
                    <a:p>
                      <a:pPr algn="l"/>
                      <a:r>
                        <a:rPr lang="en-US" dirty="0">
                          <a:solidFill>
                            <a:schemeClr val="tx1"/>
                          </a:solidFill>
                        </a:rPr>
                        <a:t>Lack of gait belt during mod assist transfer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a:r>
                        <a:rPr lang="en-US" dirty="0">
                          <a:solidFill>
                            <a:schemeClr val="tx1"/>
                          </a:solidFill>
                        </a:rPr>
                        <a:t>Lack of knowledge in uncertain conditions: pt. left alone while toileting</a:t>
                      </a:r>
                    </a:p>
                  </a:txBody>
                  <a:tcPr>
                    <a:lnT w="12700" cap="flat" cmpd="sng" algn="ctr">
                      <a:solidFill>
                        <a:schemeClr val="tx1"/>
                      </a:solidFill>
                      <a:prstDash val="solid"/>
                      <a:round/>
                      <a:headEnd type="none" w="med" len="med"/>
                      <a:tailEnd type="none" w="med" len="med"/>
                    </a:lnT>
                  </a:tcPr>
                </a:tc>
                <a:tc>
                  <a:txBody>
                    <a:bodyPr/>
                    <a:lstStyle/>
                    <a:p>
                      <a:pPr algn="l"/>
                      <a:r>
                        <a:rPr lang="en-US" dirty="0">
                          <a:solidFill>
                            <a:schemeClr val="tx1"/>
                          </a:solidFill>
                        </a:rPr>
                        <a:t>Confusion regarding role responsibilities: who determines best transfer technique/ equipment</a:t>
                      </a:r>
                    </a:p>
                  </a:txBody>
                  <a:tcPr>
                    <a:lnT w="12700" cap="flat" cmpd="sng" algn="ctr">
                      <a:solidFill>
                        <a:schemeClr val="tx1"/>
                      </a:solidFill>
                      <a:prstDash val="solid"/>
                      <a:round/>
                      <a:headEnd type="none" w="med" len="med"/>
                      <a:tailEnd type="none" w="med" len="med"/>
                    </a:lnT>
                  </a:tcPr>
                </a:tc>
                <a:tc>
                  <a:txBody>
                    <a:bodyPr/>
                    <a:lstStyle/>
                    <a:p>
                      <a:pPr algn="l"/>
                      <a:r>
                        <a:rPr lang="en-US" dirty="0">
                          <a:solidFill>
                            <a:schemeClr val="tx1"/>
                          </a:solidFill>
                        </a:rPr>
                        <a:t>Multiple actors, equipment in complex interactions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97237917"/>
                  </a:ext>
                </a:extLst>
              </a:tr>
              <a:tr h="2034960">
                <a:tc>
                  <a:txBody>
                    <a:bodyPr/>
                    <a:lstStyle/>
                    <a:p>
                      <a:pPr algn="ctr"/>
                      <a:r>
                        <a:rPr lang="en-US" b="1" dirty="0">
                          <a:solidFill>
                            <a:schemeClr val="tx1"/>
                          </a:solidFill>
                        </a:rPr>
                        <a:t>How to Learn from Error</a:t>
                      </a:r>
                    </a:p>
                  </a:txBody>
                  <a:tcPr vert="vert270">
                    <a:lnR w="12700" cap="flat" cmpd="sng" algn="ctr">
                      <a:solidFill>
                        <a:schemeClr val="tx1"/>
                      </a:solidFill>
                      <a:prstDash val="solid"/>
                      <a:round/>
                      <a:headEnd type="none" w="med" len="med"/>
                      <a:tailEnd type="none" w="med" len="med"/>
                    </a:lnR>
                  </a:tcPr>
                </a:tc>
                <a:tc>
                  <a:txBody>
                    <a:bodyPr/>
                    <a:lstStyle/>
                    <a:p>
                      <a:r>
                        <a:rPr lang="en-US" dirty="0">
                          <a:solidFill>
                            <a:schemeClr val="tx1"/>
                          </a:solidFill>
                        </a:rPr>
                        <a:t>Process mapping, Observation, </a:t>
                      </a:r>
                    </a:p>
                    <a:p>
                      <a:r>
                        <a:rPr lang="en-US" b="1" dirty="0">
                          <a:solidFill>
                            <a:schemeClr val="tx1"/>
                          </a:solidFill>
                        </a:rPr>
                        <a:t>Sensemaking by those knowledgeable of task </a:t>
                      </a:r>
                    </a:p>
                  </a:txBody>
                  <a:tcPr>
                    <a:lnL w="12700" cap="flat" cmpd="sng" algn="ctr">
                      <a:solidFill>
                        <a:schemeClr val="tx1"/>
                      </a:solidFill>
                      <a:prstDash val="solid"/>
                      <a:round/>
                      <a:headEnd type="none" w="med" len="med"/>
                      <a:tailEnd type="none" w="med" len="med"/>
                    </a:lnL>
                  </a:tcPr>
                </a:tc>
                <a:tc>
                  <a:txBody>
                    <a:bodyPr/>
                    <a:lstStyle/>
                    <a:p>
                      <a:r>
                        <a:rPr lang="en-US" dirty="0">
                          <a:solidFill>
                            <a:schemeClr val="tx1"/>
                          </a:solidFill>
                        </a:rPr>
                        <a:t>Process mapping, Observation, </a:t>
                      </a:r>
                      <a:r>
                        <a:rPr lang="en-US" b="1" dirty="0">
                          <a:solidFill>
                            <a:schemeClr val="tx1"/>
                          </a:solidFill>
                        </a:rPr>
                        <a:t>Sensemaking by those knowledgeable of process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Sensemaking by those knowledgeable of system</a:t>
                      </a:r>
                    </a:p>
                  </a:txBody>
                  <a:tcPr/>
                </a:tc>
                <a:tc>
                  <a:txBody>
                    <a:bodyPr/>
                    <a:lstStyle/>
                    <a:p>
                      <a:r>
                        <a:rPr lang="en-US" b="1" dirty="0">
                          <a:solidFill>
                            <a:schemeClr val="tx1"/>
                          </a:solidFill>
                        </a:rPr>
                        <a:t>Sensemaking by those knowledgeable of multiple systems</a:t>
                      </a:r>
                    </a:p>
                    <a:p>
                      <a:r>
                        <a:rPr lang="en-US" b="1" dirty="0">
                          <a:solidFill>
                            <a:schemeClr val="tx1"/>
                          </a:solidFill>
                        </a:rPr>
                        <a:t>Organizational tracking of system vulnerabilities</a:t>
                      </a:r>
                    </a:p>
                  </a:txBody>
                  <a:tcPr/>
                </a:tc>
                <a:extLst>
                  <a:ext uri="{0D108BD9-81ED-4DB2-BD59-A6C34878D82A}">
                    <a16:rowId xmlns:a16="http://schemas.microsoft.com/office/drawing/2014/main" val="63673940"/>
                  </a:ext>
                </a:extLst>
              </a:tr>
              <a:tr h="1757465">
                <a:tc>
                  <a:txBody>
                    <a:bodyPr/>
                    <a:lstStyle/>
                    <a:p>
                      <a:pPr algn="ctr"/>
                      <a:r>
                        <a:rPr lang="en-US" b="1" dirty="0">
                          <a:solidFill>
                            <a:schemeClr val="tx1"/>
                          </a:solidFill>
                        </a:rPr>
                        <a:t>Solution</a:t>
                      </a:r>
                    </a:p>
                  </a:txBody>
                  <a:tcPr vert="vert270">
                    <a:lnR w="12700" cap="flat" cmpd="sng" algn="ctr">
                      <a:solidFill>
                        <a:schemeClr val="tx1"/>
                      </a:solidFill>
                      <a:prstDash val="solid"/>
                      <a:round/>
                      <a:headEnd type="none" w="med" len="med"/>
                      <a:tailEnd type="none" w="med" len="med"/>
                    </a:lnR>
                  </a:tcPr>
                </a:tc>
                <a:tc>
                  <a:txBody>
                    <a:bodyPr/>
                    <a:lstStyle/>
                    <a:p>
                      <a:pPr algn="l"/>
                      <a:r>
                        <a:rPr lang="en-US" dirty="0">
                          <a:solidFill>
                            <a:schemeClr val="tx1"/>
                          </a:solidFill>
                        </a:rPr>
                        <a:t>Gait belt on hook at head of bed in every room; housekeeping responsible; conducts audit</a:t>
                      </a:r>
                    </a:p>
                  </a:txBody>
                  <a:tcPr>
                    <a:lnL w="12700" cap="flat" cmpd="sng" algn="ctr">
                      <a:solidFill>
                        <a:schemeClr val="tx1"/>
                      </a:solidFill>
                      <a:prstDash val="solid"/>
                      <a:round/>
                      <a:headEnd type="none" w="med" len="med"/>
                      <a:tailEnd type="none" w="med" len="med"/>
                    </a:lnL>
                  </a:tcPr>
                </a:tc>
                <a:tc>
                  <a:txBody>
                    <a:bodyPr/>
                    <a:lstStyle/>
                    <a:p>
                      <a:pPr algn="l"/>
                      <a:r>
                        <a:rPr lang="en-US" dirty="0">
                          <a:solidFill>
                            <a:schemeClr val="tx1"/>
                          </a:solidFill>
                        </a:rPr>
                        <a:t>PT conducts annual training in safe transfers/mobility with competency assessment</a:t>
                      </a:r>
                    </a:p>
                  </a:txBody>
                  <a:tcPr/>
                </a:tc>
                <a:tc>
                  <a:txBody>
                    <a:bodyPr/>
                    <a:lstStyle/>
                    <a:p>
                      <a:pPr algn="l"/>
                      <a:r>
                        <a:rPr lang="en-US" dirty="0">
                          <a:solidFill>
                            <a:schemeClr val="tx1"/>
                          </a:solidFill>
                        </a:rPr>
                        <a:t>PT/OT assigned to every unit; Assist required for transfers/ mobility addressed at every shift change</a:t>
                      </a:r>
                    </a:p>
                  </a:txBody>
                  <a:tcPr/>
                </a:tc>
                <a:tc>
                  <a:txBody>
                    <a:bodyPr/>
                    <a:lstStyle/>
                    <a:p>
                      <a:pPr algn="l"/>
                      <a:r>
                        <a:rPr lang="en-US" dirty="0">
                          <a:solidFill>
                            <a:schemeClr val="tx1"/>
                          </a:solidFill>
                        </a:rPr>
                        <a:t>Assisted falls without injury tracked as a system success</a:t>
                      </a:r>
                    </a:p>
                  </a:txBody>
                  <a:tcPr/>
                </a:tc>
                <a:extLst>
                  <a:ext uri="{0D108BD9-81ED-4DB2-BD59-A6C34878D82A}">
                    <a16:rowId xmlns:a16="http://schemas.microsoft.com/office/drawing/2014/main" val="1096636132"/>
                  </a:ext>
                </a:extLst>
              </a:tr>
            </a:tbl>
          </a:graphicData>
        </a:graphic>
      </p:graphicFrame>
      <p:sp>
        <p:nvSpPr>
          <p:cNvPr id="5" name="Slide Number Placeholder 4">
            <a:extLst>
              <a:ext uri="{FF2B5EF4-FFF2-40B4-BE49-F238E27FC236}">
                <a16:creationId xmlns:a16="http://schemas.microsoft.com/office/drawing/2014/main" id="{EF325F0D-132A-41F2-A454-1249D3D10F88}"/>
              </a:ext>
            </a:extLst>
          </p:cNvPr>
          <p:cNvSpPr>
            <a:spLocks noGrp="1"/>
          </p:cNvSpPr>
          <p:nvPr>
            <p:ph type="sldNum" sz="quarter" idx="12"/>
          </p:nvPr>
        </p:nvSpPr>
        <p:spPr/>
        <p:txBody>
          <a:bodyPr/>
          <a:lstStyle/>
          <a:p>
            <a:fld id="{230CA272-42B7-469A-AB90-443C1983F09E}" type="slidenum">
              <a:rPr lang="en-US" smtClean="0"/>
              <a:t>119</a:t>
            </a:fld>
            <a:endParaRPr lang="en-US"/>
          </a:p>
        </p:txBody>
      </p:sp>
      <p:sp>
        <p:nvSpPr>
          <p:cNvPr id="13" name="TextBox 12">
            <a:extLst>
              <a:ext uri="{FF2B5EF4-FFF2-40B4-BE49-F238E27FC236}">
                <a16:creationId xmlns:a16="http://schemas.microsoft.com/office/drawing/2014/main" id="{E523B6B8-FA3E-482A-B0A8-91F768A07C2C}"/>
              </a:ext>
            </a:extLst>
          </p:cNvPr>
          <p:cNvSpPr txBox="1"/>
          <p:nvPr/>
        </p:nvSpPr>
        <p:spPr>
          <a:xfrm>
            <a:off x="2776192" y="6519446"/>
            <a:ext cx="4012830" cy="338554"/>
          </a:xfrm>
          <a:prstGeom prst="rect">
            <a:avLst/>
          </a:prstGeom>
          <a:noFill/>
        </p:spPr>
        <p:txBody>
          <a:bodyPr wrap="none" rtlCol="0">
            <a:spAutoFit/>
          </a:bodyPr>
          <a:lstStyle/>
          <a:p>
            <a:r>
              <a:rPr lang="en-US" sz="1600" dirty="0"/>
              <a:t>(Adapted from MacPhail &amp; Edmondson, 2011)</a:t>
            </a:r>
          </a:p>
        </p:txBody>
      </p:sp>
    </p:spTree>
    <p:extLst>
      <p:ext uri="{BB962C8B-B14F-4D97-AF65-F5344CB8AC3E}">
        <p14:creationId xmlns:p14="http://schemas.microsoft.com/office/powerpoint/2010/main" val="166919208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41D0B0-F9CC-4E70-A3A8-E621FBEF671A}"/>
              </a:ext>
            </a:extLst>
          </p:cNvPr>
          <p:cNvSpPr>
            <a:spLocks noGrp="1"/>
          </p:cNvSpPr>
          <p:nvPr>
            <p:ph type="title"/>
          </p:nvPr>
        </p:nvSpPr>
        <p:spPr>
          <a:xfrm>
            <a:off x="457200" y="136524"/>
            <a:ext cx="8058150" cy="915036"/>
          </a:xfrm>
        </p:spPr>
        <p:txBody>
          <a:bodyPr/>
          <a:lstStyle/>
          <a:p>
            <a:r>
              <a:rPr lang="en-US" dirty="0"/>
              <a:t>Just Culture Defined</a:t>
            </a:r>
          </a:p>
        </p:txBody>
      </p:sp>
      <p:sp>
        <p:nvSpPr>
          <p:cNvPr id="7" name="Content Placeholder 6">
            <a:extLst>
              <a:ext uri="{FF2B5EF4-FFF2-40B4-BE49-F238E27FC236}">
                <a16:creationId xmlns:a16="http://schemas.microsoft.com/office/drawing/2014/main" id="{632A6C9E-8EFC-4992-8BB5-A3B6FC0A0B39}"/>
              </a:ext>
            </a:extLst>
          </p:cNvPr>
          <p:cNvSpPr>
            <a:spLocks noGrp="1"/>
          </p:cNvSpPr>
          <p:nvPr>
            <p:ph idx="1"/>
          </p:nvPr>
        </p:nvSpPr>
        <p:spPr>
          <a:xfrm>
            <a:off x="457200" y="1131571"/>
            <a:ext cx="8229600" cy="5224780"/>
          </a:xfrm>
        </p:spPr>
        <p:txBody>
          <a:bodyPr>
            <a:normAutofit/>
          </a:bodyPr>
          <a:lstStyle/>
          <a:p>
            <a:pPr marL="0" indent="0">
              <a:buNone/>
            </a:pPr>
            <a:r>
              <a:rPr lang="en-US" sz="3600" dirty="0"/>
              <a:t>Just Culture is </a:t>
            </a:r>
            <a:r>
              <a:rPr lang="en-US" sz="3600" u="sng" dirty="0"/>
              <a:t>a set of principles </a:t>
            </a:r>
            <a:r>
              <a:rPr lang="en-US" sz="3600" dirty="0"/>
              <a:t>that clearly differentiates acceptable and unacceptable behavior. In a just culture, “there is an atmosphere of </a:t>
            </a:r>
            <a:r>
              <a:rPr lang="en-US" sz="3600" b="1" dirty="0"/>
              <a:t>trust</a:t>
            </a:r>
            <a:r>
              <a:rPr lang="en-US" sz="3600" dirty="0"/>
              <a:t> in which people are encouraged, even rewarded, for providing essential safety-related information—but in which they are also clear about where the line must be drawn between acceptable and unacceptable behavior.” </a:t>
            </a:r>
            <a:r>
              <a:rPr lang="en-US" sz="1800" dirty="0"/>
              <a:t>(Reason, 1997)</a:t>
            </a:r>
            <a:endParaRPr lang="en-US" sz="3600" dirty="0"/>
          </a:p>
        </p:txBody>
      </p:sp>
      <p:sp>
        <p:nvSpPr>
          <p:cNvPr id="5" name="Slide Number Placeholder 4">
            <a:extLst>
              <a:ext uri="{FF2B5EF4-FFF2-40B4-BE49-F238E27FC236}">
                <a16:creationId xmlns:a16="http://schemas.microsoft.com/office/drawing/2014/main" id="{7BAA5ABF-9EB2-4391-A33B-D801B3148898}"/>
              </a:ext>
            </a:extLst>
          </p:cNvPr>
          <p:cNvSpPr>
            <a:spLocks noGrp="1"/>
          </p:cNvSpPr>
          <p:nvPr>
            <p:ph type="sldNum" sz="quarter" idx="12"/>
          </p:nvPr>
        </p:nvSpPr>
        <p:spPr/>
        <p:txBody>
          <a:bodyPr/>
          <a:lstStyle/>
          <a:p>
            <a:pPr>
              <a:defRPr/>
            </a:pPr>
            <a:fld id="{5F0A9F11-984A-4C4D-A548-37CE8B15D596}" type="slidenum">
              <a:rPr lang="en-US" altLang="en-US" smtClean="0"/>
              <a:pPr>
                <a:defRPr/>
              </a:pPr>
              <a:t>12</a:t>
            </a:fld>
            <a:endParaRPr lang="en-US" altLang="en-US"/>
          </a:p>
        </p:txBody>
      </p:sp>
    </p:spTree>
    <p:extLst>
      <p:ext uri="{BB962C8B-B14F-4D97-AF65-F5344CB8AC3E}">
        <p14:creationId xmlns:p14="http://schemas.microsoft.com/office/powerpoint/2010/main" val="973351424"/>
      </p:ext>
    </p:extLst>
  </p:cSld>
  <p:clrMapOvr>
    <a:masterClrMapping/>
  </p:clrMapOvr>
  <p:transition spd="slow">
    <p:push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04CE-B9DE-4927-AF0D-15A77FAB2F3B}"/>
              </a:ext>
            </a:extLst>
          </p:cNvPr>
          <p:cNvSpPr>
            <a:spLocks noGrp="1"/>
          </p:cNvSpPr>
          <p:nvPr>
            <p:ph type="title"/>
          </p:nvPr>
        </p:nvSpPr>
        <p:spPr>
          <a:xfrm>
            <a:off x="457200" y="97376"/>
            <a:ext cx="8238836" cy="802639"/>
          </a:xfrm>
        </p:spPr>
        <p:txBody>
          <a:bodyPr>
            <a:normAutofit fontScale="90000"/>
          </a:bodyPr>
          <a:lstStyle/>
          <a:p>
            <a:r>
              <a:rPr lang="en-US" sz="3600" dirty="0"/>
              <a:t>Make Sense of and Learn from an Event</a:t>
            </a:r>
          </a:p>
        </p:txBody>
      </p:sp>
      <p:sp>
        <p:nvSpPr>
          <p:cNvPr id="3" name="Content Placeholder 2">
            <a:extLst>
              <a:ext uri="{FF2B5EF4-FFF2-40B4-BE49-F238E27FC236}">
                <a16:creationId xmlns:a16="http://schemas.microsoft.com/office/drawing/2014/main" id="{632AF613-34EA-4C39-B1D9-396CD424321E}"/>
              </a:ext>
            </a:extLst>
          </p:cNvPr>
          <p:cNvSpPr>
            <a:spLocks noGrp="1"/>
          </p:cNvSpPr>
          <p:nvPr>
            <p:ph idx="1"/>
          </p:nvPr>
        </p:nvSpPr>
        <p:spPr>
          <a:xfrm>
            <a:off x="457200" y="900015"/>
            <a:ext cx="8229600" cy="5383219"/>
          </a:xfrm>
        </p:spPr>
        <p:txBody>
          <a:bodyPr>
            <a:normAutofit/>
          </a:bodyPr>
          <a:lstStyle/>
          <a:p>
            <a:r>
              <a:rPr lang="en-US" dirty="0"/>
              <a:t>Sensemaking is “the active process of assigning meaning to ambiguous data.”</a:t>
            </a:r>
          </a:p>
          <a:p>
            <a:r>
              <a:rPr lang="en-US" dirty="0"/>
              <a:t>“The most fundamental level of data about patient safety is in the lived experience of staff, as they struggle to function within an imperfect system.”</a:t>
            </a:r>
          </a:p>
          <a:p>
            <a:r>
              <a:rPr lang="en-US" dirty="0"/>
              <a:t>Sensemaking is a conversation among members of an organization about an unexpected, novel or ambiguous event that is </a:t>
            </a:r>
            <a:r>
              <a:rPr lang="en-US" u="sng" dirty="0"/>
              <a:t>conducted by a trained facilitator.</a:t>
            </a:r>
          </a:p>
          <a:p>
            <a:pPr marL="0" indent="0">
              <a:buNone/>
            </a:pPr>
            <a:r>
              <a:rPr lang="en-US" sz="2000" dirty="0"/>
              <a:t>(Battles et al., 2006)</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583C37F-8A16-4608-A411-A91F365000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8AC6D4-B60E-4313-BCAD-7F737D160AD0}" type="slidenum">
              <a:rPr kumimoji="0" lang="en-US" alt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0260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04CE-B9DE-4927-AF0D-15A77FAB2F3B}"/>
              </a:ext>
            </a:extLst>
          </p:cNvPr>
          <p:cNvSpPr>
            <a:spLocks noGrp="1"/>
          </p:cNvSpPr>
          <p:nvPr>
            <p:ph type="title"/>
          </p:nvPr>
        </p:nvSpPr>
        <p:spPr>
          <a:xfrm>
            <a:off x="457200" y="156729"/>
            <a:ext cx="8229600" cy="713653"/>
          </a:xfrm>
        </p:spPr>
        <p:txBody>
          <a:bodyPr/>
          <a:lstStyle/>
          <a:p>
            <a:r>
              <a:rPr lang="en-US" sz="3600" dirty="0"/>
              <a:t>Sensemaking is a Conversation</a:t>
            </a:r>
          </a:p>
        </p:txBody>
      </p:sp>
      <p:sp>
        <p:nvSpPr>
          <p:cNvPr id="3" name="Content Placeholder 2">
            <a:extLst>
              <a:ext uri="{FF2B5EF4-FFF2-40B4-BE49-F238E27FC236}">
                <a16:creationId xmlns:a16="http://schemas.microsoft.com/office/drawing/2014/main" id="{632AF613-34EA-4C39-B1D9-396CD424321E}"/>
              </a:ext>
            </a:extLst>
          </p:cNvPr>
          <p:cNvSpPr>
            <a:spLocks noGrp="1"/>
          </p:cNvSpPr>
          <p:nvPr>
            <p:ph idx="1"/>
          </p:nvPr>
        </p:nvSpPr>
        <p:spPr>
          <a:xfrm>
            <a:off x="197708" y="870383"/>
            <a:ext cx="5706703" cy="5491228"/>
          </a:xfrm>
        </p:spPr>
        <p:txBody>
          <a:bodyPr>
            <a:normAutofit/>
          </a:bodyPr>
          <a:lstStyle/>
          <a:p>
            <a:pPr marL="339725" indent="-339725">
              <a:buFont typeface="Arial" panose="020B0604020202020204" pitchFamily="34" charset="0"/>
              <a:buChar char="•"/>
            </a:pPr>
            <a:r>
              <a:rPr lang="en-US" sz="2800" dirty="0"/>
              <a:t>Each team member brings their unique knowledge and experience of the event to the conversation</a:t>
            </a:r>
          </a:p>
          <a:p>
            <a:pPr marL="339725" indent="-339725">
              <a:buFont typeface="Arial" panose="020B0604020202020204" pitchFamily="34" charset="0"/>
              <a:buChar char="•"/>
            </a:pPr>
            <a:r>
              <a:rPr lang="en-US" sz="2800" dirty="0"/>
              <a:t>A facilitator uses a structured process to help team members combine these unique perspectives into a new shared mental model of what happened</a:t>
            </a:r>
          </a:p>
          <a:p>
            <a:pPr marL="339725" indent="-339725">
              <a:buFont typeface="Arial" panose="020B0604020202020204" pitchFamily="34" charset="0"/>
              <a:buChar char="•"/>
            </a:pPr>
            <a:r>
              <a:rPr lang="en-US" sz="2800" dirty="0"/>
              <a:t>Team members use this shared mental model to develop an action plan that decreases risks/hazards to individual patients and the system </a:t>
            </a:r>
          </a:p>
          <a:p>
            <a:pPr marL="0" indent="0">
              <a:buNone/>
            </a:pPr>
            <a:r>
              <a:rPr lang="en-US" sz="1600" dirty="0"/>
              <a:t>(Battles et al., 2006)</a:t>
            </a:r>
            <a:endParaRPr lang="en-US" dirty="0"/>
          </a:p>
        </p:txBody>
      </p:sp>
      <p:sp>
        <p:nvSpPr>
          <p:cNvPr id="4" name="Slide Number Placeholder 3">
            <a:extLst>
              <a:ext uri="{FF2B5EF4-FFF2-40B4-BE49-F238E27FC236}">
                <a16:creationId xmlns:a16="http://schemas.microsoft.com/office/drawing/2014/main" id="{8FCF460B-949F-4EAF-8DD1-15D9949DF0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B8AC6D4-B60E-4313-BCAD-7F737D160AD0}" type="slidenum">
              <a:rPr kumimoji="0" lang="en-US" alt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alt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6038AB1-6C07-4D15-ABBD-383DFBB22C79}"/>
              </a:ext>
            </a:extLst>
          </p:cNvPr>
          <p:cNvPicPr>
            <a:picLocks noChangeAspect="1"/>
          </p:cNvPicPr>
          <p:nvPr/>
        </p:nvPicPr>
        <p:blipFill>
          <a:blip r:embed="rId3"/>
          <a:stretch>
            <a:fillRect/>
          </a:stretch>
        </p:blipFill>
        <p:spPr>
          <a:xfrm>
            <a:off x="5904411" y="1013098"/>
            <a:ext cx="3139712" cy="2444708"/>
          </a:xfrm>
          <a:prstGeom prst="rect">
            <a:avLst/>
          </a:prstGeom>
        </p:spPr>
      </p:pic>
      <p:grpSp>
        <p:nvGrpSpPr>
          <p:cNvPr id="9" name="Group 8">
            <a:extLst>
              <a:ext uri="{FF2B5EF4-FFF2-40B4-BE49-F238E27FC236}">
                <a16:creationId xmlns:a16="http://schemas.microsoft.com/office/drawing/2014/main" id="{85E1F230-F7E8-4BA1-B579-F8483E4D0760}"/>
              </a:ext>
            </a:extLst>
          </p:cNvPr>
          <p:cNvGrpSpPr/>
          <p:nvPr/>
        </p:nvGrpSpPr>
        <p:grpSpPr>
          <a:xfrm>
            <a:off x="6114373" y="3788463"/>
            <a:ext cx="2831919" cy="2340666"/>
            <a:chOff x="6309359" y="3615997"/>
            <a:chExt cx="2524126" cy="2105996"/>
          </a:xfrm>
        </p:grpSpPr>
        <p:pic>
          <p:nvPicPr>
            <p:cNvPr id="7" name="Picture 6">
              <a:extLst>
                <a:ext uri="{FF2B5EF4-FFF2-40B4-BE49-F238E27FC236}">
                  <a16:creationId xmlns:a16="http://schemas.microsoft.com/office/drawing/2014/main" id="{D51DE2F0-464F-4FE5-97ED-DEE66048099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09359" y="3615997"/>
              <a:ext cx="2524125" cy="1809750"/>
            </a:xfrm>
            <a:prstGeom prst="rect">
              <a:avLst/>
            </a:prstGeom>
          </p:spPr>
        </p:pic>
        <p:sp>
          <p:nvSpPr>
            <p:cNvPr id="8" name="TextBox 7">
              <a:extLst>
                <a:ext uri="{FF2B5EF4-FFF2-40B4-BE49-F238E27FC236}">
                  <a16:creationId xmlns:a16="http://schemas.microsoft.com/office/drawing/2014/main" id="{5B620F96-B1C5-467D-98A8-2D120536314A}"/>
                </a:ext>
              </a:extLst>
            </p:cNvPr>
            <p:cNvSpPr txBox="1"/>
            <p:nvPr/>
          </p:nvSpPr>
          <p:spPr>
            <a:xfrm>
              <a:off x="6309360" y="5352661"/>
              <a:ext cx="25241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5" tooltip="http://www.eoi.es/blogs/embasev/2015/04/06/el-cambio-en-los-demas-parte-de-nosotros-mismos/"/>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6" tooltip="https://creativecommons.org/licenses/by-nc-sa/3.0/"/>
                </a:rPr>
                <a:t>CC BY-SA-NC</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02527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9A73-CEF3-2638-31BE-8D259078B44E}"/>
              </a:ext>
            </a:extLst>
          </p:cNvPr>
          <p:cNvSpPr>
            <a:spLocks noGrp="1"/>
          </p:cNvSpPr>
          <p:nvPr>
            <p:ph type="title"/>
          </p:nvPr>
        </p:nvSpPr>
        <p:spPr/>
        <p:txBody>
          <a:bodyPr>
            <a:normAutofit/>
          </a:bodyPr>
          <a:lstStyle/>
          <a:p>
            <a:pPr>
              <a:lnSpc>
                <a:spcPct val="85000"/>
              </a:lnSpc>
            </a:pPr>
            <a:r>
              <a:rPr lang="en-US" kern="1200" cap="none" spc="-50" dirty="0">
                <a:solidFill>
                  <a:srgbClr val="0070C0"/>
                </a:solidFill>
                <a:latin typeface="Arial" panose="020B0604020202020204" pitchFamily="34" charset="0"/>
                <a:ea typeface="+mj-ea"/>
                <a:cs typeface="Arial" panose="020B0604020202020204" pitchFamily="34" charset="0"/>
              </a:rPr>
              <a:t>Errors in Your Work Area</a:t>
            </a:r>
          </a:p>
        </p:txBody>
      </p:sp>
      <p:sp>
        <p:nvSpPr>
          <p:cNvPr id="3" name="Content Placeholder 2">
            <a:extLst>
              <a:ext uri="{FF2B5EF4-FFF2-40B4-BE49-F238E27FC236}">
                <a16:creationId xmlns:a16="http://schemas.microsoft.com/office/drawing/2014/main" id="{B0F7153F-2B5F-FB56-62EA-2CADBE6C6C02}"/>
              </a:ext>
            </a:extLst>
          </p:cNvPr>
          <p:cNvSpPr>
            <a:spLocks noGrp="1"/>
          </p:cNvSpPr>
          <p:nvPr>
            <p:ph idx="1"/>
          </p:nvPr>
        </p:nvSpPr>
        <p:spPr>
          <a:xfrm>
            <a:off x="475862" y="1371600"/>
            <a:ext cx="8119498" cy="5121273"/>
          </a:xfrm>
        </p:spPr>
        <p:txBody>
          <a:bodyPr>
            <a:normAutofit/>
          </a:bodyPr>
          <a:lstStyle/>
          <a:p>
            <a:r>
              <a:rPr lang="en-US" sz="2800" dirty="0"/>
              <a:t>Think about your unit/department...</a:t>
            </a:r>
          </a:p>
          <a:p>
            <a:r>
              <a:rPr lang="en-US" sz="2800" dirty="0"/>
              <a:t>What types of errors occur most frequently? </a:t>
            </a:r>
            <a:r>
              <a:rPr lang="en-US" sz="2400" dirty="0"/>
              <a:t>(Refer to previous slides).</a:t>
            </a:r>
          </a:p>
          <a:p>
            <a:pPr lvl="1"/>
            <a:r>
              <a:rPr lang="en-US" sz="2400" dirty="0"/>
              <a:t>Are individuals </a:t>
            </a:r>
            <a:r>
              <a:rPr lang="en-US" sz="2400" u="sng" dirty="0"/>
              <a:t>within units/depts </a:t>
            </a:r>
            <a:r>
              <a:rPr lang="en-US" sz="2400" dirty="0"/>
              <a:t>making mistakes while performing well known </a:t>
            </a:r>
            <a:r>
              <a:rPr lang="en-US" sz="2400" u="sng" dirty="0"/>
              <a:t>tasks</a:t>
            </a:r>
            <a:r>
              <a:rPr lang="en-US" sz="2400" dirty="0"/>
              <a:t>?</a:t>
            </a:r>
          </a:p>
          <a:p>
            <a:pPr lvl="1"/>
            <a:r>
              <a:rPr lang="en-US" sz="2400" dirty="0"/>
              <a:t>Are individuals </a:t>
            </a:r>
            <a:r>
              <a:rPr lang="en-US" sz="2400" u="sng" dirty="0"/>
              <a:t>within units/depts </a:t>
            </a:r>
            <a:r>
              <a:rPr lang="en-US" sz="2400" dirty="0"/>
              <a:t>making </a:t>
            </a:r>
            <a:r>
              <a:rPr lang="en-US" sz="2400" u="sng" dirty="0"/>
              <a:t>judgement</a:t>
            </a:r>
            <a:r>
              <a:rPr lang="en-US" sz="2400" dirty="0"/>
              <a:t> errors due to lack of rules/ policy/procedure?</a:t>
            </a:r>
          </a:p>
          <a:p>
            <a:pPr lvl="1"/>
            <a:r>
              <a:rPr lang="en-US" sz="2400" dirty="0"/>
              <a:t>Do groups/teams in </a:t>
            </a:r>
            <a:r>
              <a:rPr lang="en-US" sz="2400" u="sng" dirty="0"/>
              <a:t>different units/depts </a:t>
            </a:r>
            <a:r>
              <a:rPr lang="en-US" sz="2400" dirty="0"/>
              <a:t>fail to </a:t>
            </a:r>
            <a:r>
              <a:rPr lang="en-US" sz="2400" u="sng" dirty="0"/>
              <a:t>coordinate</a:t>
            </a:r>
            <a:r>
              <a:rPr lang="en-US" sz="2400" dirty="0"/>
              <a:t> well known information across multiple departments?</a:t>
            </a:r>
          </a:p>
          <a:p>
            <a:pPr lvl="1"/>
            <a:r>
              <a:rPr lang="en-US" sz="2400" dirty="0"/>
              <a:t>Do </a:t>
            </a:r>
            <a:r>
              <a:rPr lang="en-US" sz="2400" u="sng" dirty="0"/>
              <a:t>multiple departments </a:t>
            </a:r>
            <a:r>
              <a:rPr lang="en-US" sz="2400" dirty="0"/>
              <a:t>and equipment fail to interact correctly in a complex </a:t>
            </a:r>
            <a:r>
              <a:rPr lang="en-US" sz="2400" u="sng" dirty="0"/>
              <a:t>system</a:t>
            </a:r>
            <a:r>
              <a:rPr lang="en-US" sz="2400" dirty="0"/>
              <a:t>? </a:t>
            </a:r>
          </a:p>
          <a:p>
            <a:r>
              <a:rPr lang="en-US" sz="2400" dirty="0"/>
              <a:t>Discuss with your group and report out.</a:t>
            </a:r>
          </a:p>
          <a:p>
            <a:pPr lvl="1"/>
            <a:endParaRPr lang="en-US" sz="2000" dirty="0"/>
          </a:p>
        </p:txBody>
      </p:sp>
      <p:sp>
        <p:nvSpPr>
          <p:cNvPr id="4" name="Slide Number Placeholder 3">
            <a:extLst>
              <a:ext uri="{FF2B5EF4-FFF2-40B4-BE49-F238E27FC236}">
                <a16:creationId xmlns:a16="http://schemas.microsoft.com/office/drawing/2014/main" id="{B7A74DB4-CC39-B224-7A45-F95358273B98}"/>
              </a:ext>
            </a:extLst>
          </p:cNvPr>
          <p:cNvSpPr>
            <a:spLocks noGrp="1"/>
          </p:cNvSpPr>
          <p:nvPr>
            <p:ph type="sldNum" sz="quarter" idx="12"/>
          </p:nvPr>
        </p:nvSpPr>
        <p:spPr/>
        <p:txBody>
          <a:bodyPr/>
          <a:lstStyle/>
          <a:p>
            <a:fld id="{7D55589D-DAF6-F843-B664-1C9842A51021}" type="slidenum">
              <a:rPr lang="en-US" smtClean="0"/>
              <a:t>122</a:t>
            </a:fld>
            <a:endParaRPr lang="en-US"/>
          </a:p>
        </p:txBody>
      </p:sp>
      <p:pic>
        <p:nvPicPr>
          <p:cNvPr id="6" name="Picture 5">
            <a:extLst>
              <a:ext uri="{FF2B5EF4-FFF2-40B4-BE49-F238E27FC236}">
                <a16:creationId xmlns:a16="http://schemas.microsoft.com/office/drawing/2014/main" id="{80B6E946-30F7-0DF8-445B-42167F634505}"/>
              </a:ext>
            </a:extLst>
          </p:cNvPr>
          <p:cNvPicPr>
            <a:picLocks noChangeAspect="1"/>
          </p:cNvPicPr>
          <p:nvPr/>
        </p:nvPicPr>
        <p:blipFill>
          <a:blip r:embed="rId2"/>
          <a:stretch>
            <a:fillRect/>
          </a:stretch>
        </p:blipFill>
        <p:spPr>
          <a:xfrm>
            <a:off x="7095390" y="0"/>
            <a:ext cx="1719221" cy="1719221"/>
          </a:xfrm>
          <a:prstGeom prst="rect">
            <a:avLst/>
          </a:prstGeom>
        </p:spPr>
      </p:pic>
    </p:spTree>
    <p:extLst>
      <p:ext uri="{BB962C8B-B14F-4D97-AF65-F5344CB8AC3E}">
        <p14:creationId xmlns:p14="http://schemas.microsoft.com/office/powerpoint/2010/main" val="1617254012"/>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96856-9A96-94C6-36A2-442C983CDF8B}"/>
              </a:ext>
            </a:extLst>
          </p:cNvPr>
          <p:cNvSpPr>
            <a:spLocks noGrp="1"/>
          </p:cNvSpPr>
          <p:nvPr>
            <p:ph type="title"/>
          </p:nvPr>
        </p:nvSpPr>
        <p:spPr>
          <a:xfrm>
            <a:off x="274320" y="57513"/>
            <a:ext cx="8229599" cy="532083"/>
          </a:xfrm>
        </p:spPr>
        <p:txBody>
          <a:bodyPr>
            <a:noAutofit/>
          </a:bodyPr>
          <a:lstStyle/>
          <a:p>
            <a:pPr>
              <a:lnSpc>
                <a:spcPct val="85000"/>
              </a:lnSpc>
            </a:pPr>
            <a:r>
              <a:rPr lang="en-US" kern="1200" cap="none" spc="-50" dirty="0">
                <a:solidFill>
                  <a:srgbClr val="0070C0"/>
                </a:solidFill>
                <a:latin typeface="Arial" panose="020B0604020202020204" pitchFamily="34" charset="0"/>
                <a:ea typeface="+mj-ea"/>
                <a:cs typeface="Arial" panose="020B0604020202020204" pitchFamily="34" charset="0"/>
              </a:rPr>
              <a:t>Obj. 3 Compare/Contrast Debrief &amp; RCA</a:t>
            </a:r>
          </a:p>
        </p:txBody>
      </p:sp>
      <p:sp>
        <p:nvSpPr>
          <p:cNvPr id="5" name="Content Placeholder 4">
            <a:extLst>
              <a:ext uri="{FF2B5EF4-FFF2-40B4-BE49-F238E27FC236}">
                <a16:creationId xmlns:a16="http://schemas.microsoft.com/office/drawing/2014/main" id="{A86824F7-557D-0647-54C4-C8A40AA43B07}"/>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59FC24C4-DF20-8D22-6340-C42FFC58A125}"/>
              </a:ext>
            </a:extLst>
          </p:cNvPr>
          <p:cNvSpPr>
            <a:spLocks noGrp="1"/>
          </p:cNvSpPr>
          <p:nvPr>
            <p:ph type="sldNum" sz="quarter" idx="12"/>
          </p:nvPr>
        </p:nvSpPr>
        <p:spPr/>
        <p:txBody>
          <a:bodyPr/>
          <a:lstStyle/>
          <a:p>
            <a:fld id="{7D55589D-DAF6-F843-B664-1C9842A51021}" type="slidenum">
              <a:rPr lang="en-US" smtClean="0"/>
              <a:pPr/>
              <a:t>123</a:t>
            </a:fld>
            <a:endParaRPr lang="en-US" dirty="0"/>
          </a:p>
        </p:txBody>
      </p:sp>
      <p:graphicFrame>
        <p:nvGraphicFramePr>
          <p:cNvPr id="3" name="Table 3">
            <a:extLst>
              <a:ext uri="{FF2B5EF4-FFF2-40B4-BE49-F238E27FC236}">
                <a16:creationId xmlns:a16="http://schemas.microsoft.com/office/drawing/2014/main" id="{F751AC5B-D5B1-2936-CBA3-B644A19C1F00}"/>
              </a:ext>
            </a:extLst>
          </p:cNvPr>
          <p:cNvGraphicFramePr>
            <a:graphicFrameLocks noGrp="1"/>
          </p:cNvGraphicFramePr>
          <p:nvPr>
            <p:extLst>
              <p:ext uri="{D42A27DB-BD31-4B8C-83A1-F6EECF244321}">
                <p14:modId xmlns:p14="http://schemas.microsoft.com/office/powerpoint/2010/main" val="3638174680"/>
              </p:ext>
            </p:extLst>
          </p:nvPr>
        </p:nvGraphicFramePr>
        <p:xfrm>
          <a:off x="84908" y="486896"/>
          <a:ext cx="8974184" cy="6302616"/>
        </p:xfrm>
        <a:graphic>
          <a:graphicData uri="http://schemas.openxmlformats.org/drawingml/2006/table">
            <a:tbl>
              <a:tblPr firstRow="1" bandRow="1">
                <a:tableStyleId>{5C22544A-7EE6-4342-B048-85BDC9FD1C3A}</a:tableStyleId>
              </a:tblPr>
              <a:tblGrid>
                <a:gridCol w="1096778">
                  <a:extLst>
                    <a:ext uri="{9D8B030D-6E8A-4147-A177-3AD203B41FA5}">
                      <a16:colId xmlns:a16="http://schemas.microsoft.com/office/drawing/2014/main" val="2147408532"/>
                    </a:ext>
                  </a:extLst>
                </a:gridCol>
                <a:gridCol w="3643532">
                  <a:extLst>
                    <a:ext uri="{9D8B030D-6E8A-4147-A177-3AD203B41FA5}">
                      <a16:colId xmlns:a16="http://schemas.microsoft.com/office/drawing/2014/main" val="2202511160"/>
                    </a:ext>
                  </a:extLst>
                </a:gridCol>
                <a:gridCol w="4233874">
                  <a:extLst>
                    <a:ext uri="{9D8B030D-6E8A-4147-A177-3AD203B41FA5}">
                      <a16:colId xmlns:a16="http://schemas.microsoft.com/office/drawing/2014/main" val="3283366872"/>
                    </a:ext>
                  </a:extLst>
                </a:gridCol>
              </a:tblGrid>
              <a:tr h="0">
                <a:tc>
                  <a:txBody>
                    <a:bodyPr/>
                    <a:lstStyle/>
                    <a:p>
                      <a:endParaRPr lang="en-US" sz="2400" dirty="0"/>
                    </a:p>
                  </a:txBody>
                  <a:tcPr/>
                </a:tc>
                <a:tc>
                  <a:txBody>
                    <a:bodyPr/>
                    <a:lstStyle/>
                    <a:p>
                      <a:pPr algn="ctr"/>
                      <a:r>
                        <a:rPr lang="en-US" sz="2000" dirty="0"/>
                        <a:t>Debrief</a:t>
                      </a:r>
                    </a:p>
                  </a:txBody>
                  <a:tcPr/>
                </a:tc>
                <a:tc>
                  <a:txBody>
                    <a:bodyPr/>
                    <a:lstStyle/>
                    <a:p>
                      <a:pPr algn="ctr"/>
                      <a:r>
                        <a:rPr lang="en-US" sz="2000" dirty="0"/>
                        <a:t>Root Cause Analysis</a:t>
                      </a:r>
                    </a:p>
                  </a:txBody>
                  <a:tcPr/>
                </a:tc>
                <a:extLst>
                  <a:ext uri="{0D108BD9-81ED-4DB2-BD59-A6C34878D82A}">
                    <a16:rowId xmlns:a16="http://schemas.microsoft.com/office/drawing/2014/main" val="561435204"/>
                  </a:ext>
                </a:extLst>
              </a:tr>
              <a:tr h="1669656">
                <a:tc>
                  <a:txBody>
                    <a:bodyPr/>
                    <a:lstStyle/>
                    <a:p>
                      <a:r>
                        <a:rPr lang="en-US" sz="2000" b="1" dirty="0"/>
                        <a:t>What</a:t>
                      </a:r>
                    </a:p>
                  </a:txBody>
                  <a:tcPr/>
                </a:tc>
                <a:tc>
                  <a:txBody>
                    <a:bodyPr/>
                    <a:lstStyle/>
                    <a:p>
                      <a:r>
                        <a:rPr lang="en-US" sz="2000" b="1" dirty="0"/>
                        <a:t>Sensemaking Conversation</a:t>
                      </a:r>
                      <a:r>
                        <a:rPr lang="en-US" sz="2000" dirty="0"/>
                        <a:t>: Retrospective, structured </a:t>
                      </a:r>
                      <a:r>
                        <a:rPr lang="en-US" sz="2000" u="sng" dirty="0"/>
                        <a:t>team</a:t>
                      </a:r>
                      <a:r>
                        <a:rPr lang="en-US" sz="2000" dirty="0"/>
                        <a:t> meeting in which members make sense of and learn from a </a:t>
                      </a:r>
                      <a:r>
                        <a:rPr lang="en-US" sz="2000" u="sng" dirty="0"/>
                        <a:t>recent event</a:t>
                      </a:r>
                      <a:r>
                        <a:rPr lang="en-US" sz="2000" dirty="0"/>
                        <a:t> </a:t>
                      </a:r>
                      <a:r>
                        <a:rPr lang="en-US" sz="1600" dirty="0"/>
                        <a:t>(Scott et al., 2013) </a:t>
                      </a:r>
                      <a:endParaRPr lang="en-US" sz="1800" dirty="0"/>
                    </a:p>
                  </a:txBody>
                  <a:tcPr/>
                </a:tc>
                <a:tc>
                  <a:txBody>
                    <a:bodyPr/>
                    <a:lstStyle/>
                    <a:p>
                      <a:r>
                        <a:rPr lang="en-US" sz="2000" b="1" dirty="0">
                          <a:solidFill>
                            <a:schemeClr val="tx1"/>
                          </a:solidFill>
                        </a:rPr>
                        <a:t>Sensemaking Conversation</a:t>
                      </a:r>
                      <a:r>
                        <a:rPr lang="en-US" sz="2000" dirty="0"/>
                        <a:t>: Retrospective, structured </a:t>
                      </a:r>
                      <a:r>
                        <a:rPr lang="en-US" sz="2000" u="sng" dirty="0"/>
                        <a:t>organizational</a:t>
                      </a:r>
                      <a:r>
                        <a:rPr lang="en-US" sz="2000" dirty="0"/>
                        <a:t> investigation of </a:t>
                      </a:r>
                      <a:r>
                        <a:rPr lang="en-US" sz="2000" u="sng" dirty="0"/>
                        <a:t>sentinel events </a:t>
                      </a:r>
                    </a:p>
                    <a:p>
                      <a:r>
                        <a:rPr lang="en-US" sz="1600" dirty="0"/>
                        <a:t>(Wald &amp; </a:t>
                      </a:r>
                      <a:r>
                        <a:rPr lang="en-US" sz="1600" dirty="0" err="1"/>
                        <a:t>Shojania</a:t>
                      </a:r>
                      <a:r>
                        <a:rPr lang="en-US" sz="1600" dirty="0"/>
                        <a:t>, 2001)</a:t>
                      </a:r>
                      <a:endParaRPr lang="en-US" sz="1800" dirty="0"/>
                    </a:p>
                  </a:txBody>
                  <a:tcPr/>
                </a:tc>
                <a:extLst>
                  <a:ext uri="{0D108BD9-81ED-4DB2-BD59-A6C34878D82A}">
                    <a16:rowId xmlns:a16="http://schemas.microsoft.com/office/drawing/2014/main" val="3375151862"/>
                  </a:ext>
                </a:extLst>
              </a:tr>
              <a:tr h="0">
                <a:tc>
                  <a:txBody>
                    <a:bodyPr/>
                    <a:lstStyle/>
                    <a:p>
                      <a:r>
                        <a:rPr lang="en-US" sz="2000" b="1" dirty="0"/>
                        <a:t>Purpose</a:t>
                      </a:r>
                    </a:p>
                  </a:txBody>
                  <a:tcPr/>
                </a:tc>
                <a:tc>
                  <a:txBody>
                    <a:bodyPr/>
                    <a:lstStyle/>
                    <a:p>
                      <a:r>
                        <a:rPr lang="en-US" sz="2000" b="1" dirty="0"/>
                        <a:t>Unit/Dept System Improvement</a:t>
                      </a:r>
                    </a:p>
                  </a:txBody>
                  <a:tcPr/>
                </a:tc>
                <a:tc>
                  <a:txBody>
                    <a:bodyPr/>
                    <a:lstStyle/>
                    <a:p>
                      <a:r>
                        <a:rPr lang="en-US" sz="2000" b="1" dirty="0"/>
                        <a:t>Organization System Improvement</a:t>
                      </a:r>
                    </a:p>
                  </a:txBody>
                  <a:tcPr/>
                </a:tc>
                <a:extLst>
                  <a:ext uri="{0D108BD9-81ED-4DB2-BD59-A6C34878D82A}">
                    <a16:rowId xmlns:a16="http://schemas.microsoft.com/office/drawing/2014/main" val="1663185703"/>
                  </a:ext>
                </a:extLst>
              </a:tr>
              <a:tr h="2295776">
                <a:tc>
                  <a:txBody>
                    <a:bodyPr/>
                    <a:lstStyle/>
                    <a:p>
                      <a:r>
                        <a:rPr lang="en-US" sz="2000" b="1" dirty="0"/>
                        <a:t>When</a:t>
                      </a:r>
                    </a:p>
                  </a:txBody>
                  <a:tcPr/>
                </a:tc>
                <a:tc>
                  <a:txBody>
                    <a:bodyPr/>
                    <a:lstStyle/>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latin typeface="+mn-lt"/>
                          <a:ea typeface="+mn-ea"/>
                          <a:cs typeface="+mn-cs"/>
                        </a:rPr>
                        <a:t>When a </a:t>
                      </a:r>
                      <a:r>
                        <a:rPr lang="en-US" sz="2000" u="sng" kern="1200" dirty="0">
                          <a:solidFill>
                            <a:schemeClr val="dk1"/>
                          </a:solidFill>
                          <a:latin typeface="+mn-lt"/>
                          <a:ea typeface="+mn-ea"/>
                          <a:cs typeface="+mn-cs"/>
                        </a:rPr>
                        <a:t>team’s</a:t>
                      </a:r>
                      <a:r>
                        <a:rPr lang="en-US" sz="2000" kern="1200" dirty="0">
                          <a:solidFill>
                            <a:schemeClr val="dk1"/>
                          </a:solidFill>
                          <a:latin typeface="+mn-lt"/>
                          <a:ea typeface="+mn-ea"/>
                          <a:cs typeface="+mn-cs"/>
                        </a:rPr>
                        <a:t> plan does not go as anticipated  (Unexpected negative OR positive outcome) </a:t>
                      </a:r>
                    </a:p>
                    <a:p>
                      <a:pPr marL="169863" indent="-169863" algn="l" defTabSz="914400" rtl="0" eaLnBrk="1" latinLnBrk="0" hangingPunct="1">
                        <a:buFont typeface="Arial" panose="020B0604020202020204" pitchFamily="34" charset="0"/>
                        <a:buChar char="•"/>
                      </a:pPr>
                      <a:r>
                        <a:rPr lang="en-US" sz="2000" kern="1200" dirty="0">
                          <a:solidFill>
                            <a:schemeClr val="dk1"/>
                          </a:solidFill>
                          <a:latin typeface="+mn-lt"/>
                          <a:ea typeface="+mn-ea"/>
                          <a:cs typeface="+mn-cs"/>
                        </a:rPr>
                        <a:t>When a </a:t>
                      </a:r>
                      <a:r>
                        <a:rPr lang="en-US" sz="2000" u="sng" kern="1200" dirty="0">
                          <a:solidFill>
                            <a:schemeClr val="dk1"/>
                          </a:solidFill>
                          <a:latin typeface="+mn-lt"/>
                          <a:ea typeface="+mn-ea"/>
                          <a:cs typeface="+mn-cs"/>
                        </a:rPr>
                        <a:t>team</a:t>
                      </a:r>
                      <a:r>
                        <a:rPr lang="en-US" sz="2000" kern="1200" dirty="0">
                          <a:solidFill>
                            <a:schemeClr val="dk1"/>
                          </a:solidFill>
                          <a:latin typeface="+mn-lt"/>
                          <a:ea typeface="+mn-ea"/>
                          <a:cs typeface="+mn-cs"/>
                        </a:rPr>
                        <a:t> wants to learn from its experience and improve systems outcomes</a:t>
                      </a:r>
                    </a:p>
                    <a:p>
                      <a:pPr marL="0" indent="0" algn="l" defTabSz="914400" rtl="0" eaLnBrk="1" latinLnBrk="0" hangingPunct="1">
                        <a:buFont typeface="Arial" panose="020B0604020202020204" pitchFamily="34" charset="0"/>
                        <a:buNone/>
                      </a:pPr>
                      <a:r>
                        <a:rPr lang="en-US" sz="1600" kern="1200" dirty="0">
                          <a:solidFill>
                            <a:schemeClr val="dk1"/>
                          </a:solidFill>
                          <a:latin typeface="+mn-lt"/>
                          <a:ea typeface="+mn-ea"/>
                          <a:cs typeface="+mn-cs"/>
                        </a:rPr>
                        <a:t>(Jones et al., 2019; AHRQ, TeamSTEPPS)</a:t>
                      </a:r>
                      <a:endParaRPr lang="en-US" sz="1800" kern="1200" dirty="0">
                        <a:solidFill>
                          <a:schemeClr val="dk1"/>
                        </a:solidFill>
                        <a:latin typeface="+mn-lt"/>
                        <a:ea typeface="+mn-ea"/>
                        <a:cs typeface="+mn-cs"/>
                      </a:endParaRPr>
                    </a:p>
                  </a:txBody>
                  <a:tcPr/>
                </a:tc>
                <a:tc>
                  <a:txBody>
                    <a:bodyPr/>
                    <a:lstStyle/>
                    <a:p>
                      <a:pPr marL="169863" indent="-169863">
                        <a:buFont typeface="Arial" panose="020B0604020202020204" pitchFamily="34" charset="0"/>
                        <a:buChar char="•"/>
                      </a:pPr>
                      <a:r>
                        <a:rPr lang="en-US" sz="2000" dirty="0"/>
                        <a:t>After all sentinel events  death/permanent harm (or “near misses” that could have resulted in death/permanent harm)</a:t>
                      </a:r>
                    </a:p>
                    <a:p>
                      <a:pPr marL="169863" indent="-169863">
                        <a:buFont typeface="Arial" panose="020B0604020202020204" pitchFamily="34" charset="0"/>
                        <a:buChar char="•"/>
                      </a:pPr>
                      <a:r>
                        <a:rPr lang="en-US" sz="2000" dirty="0"/>
                        <a:t>After all events that frequently result in incr. LOS or level of care</a:t>
                      </a:r>
                    </a:p>
                    <a:p>
                      <a:pPr marL="169863" indent="-169863">
                        <a:buFont typeface="Arial" panose="020B0604020202020204" pitchFamily="34" charset="0"/>
                        <a:buChar char="•"/>
                      </a:pPr>
                      <a:r>
                        <a:rPr lang="en-US" sz="2000" dirty="0"/>
                        <a:t>Aggregate lower risk events</a:t>
                      </a:r>
                    </a:p>
                    <a:p>
                      <a:pPr marL="0" indent="0">
                        <a:buFont typeface="Arial" panose="020B0604020202020204" pitchFamily="34" charset="0"/>
                        <a:buNone/>
                      </a:pPr>
                      <a:r>
                        <a:rPr lang="en-US" sz="1600" dirty="0"/>
                        <a:t>(VHA National Center for Patient Safety</a:t>
                      </a:r>
                      <a:r>
                        <a:rPr lang="en-US" sz="1800" dirty="0"/>
                        <a:t>)</a:t>
                      </a:r>
                    </a:p>
                  </a:txBody>
                  <a:tcPr/>
                </a:tc>
                <a:extLst>
                  <a:ext uri="{0D108BD9-81ED-4DB2-BD59-A6C34878D82A}">
                    <a16:rowId xmlns:a16="http://schemas.microsoft.com/office/drawing/2014/main" val="3543966546"/>
                  </a:ext>
                </a:extLst>
              </a:tr>
              <a:tr h="850848">
                <a:tc>
                  <a:txBody>
                    <a:bodyPr/>
                    <a:lstStyle/>
                    <a:p>
                      <a:r>
                        <a:rPr lang="en-US" sz="2000" b="1" dirty="0"/>
                        <a:t>How?</a:t>
                      </a:r>
                    </a:p>
                  </a:txBody>
                  <a:tcPr/>
                </a:tc>
                <a:tc>
                  <a:txBody>
                    <a:bodyPr/>
                    <a:lstStyle/>
                    <a:p>
                      <a:r>
                        <a:rPr lang="en-US" sz="2000" dirty="0"/>
                        <a:t>Structured process conducted by team/unit/dept leader who ensures psychological safety</a:t>
                      </a:r>
                    </a:p>
                    <a:p>
                      <a:r>
                        <a:rPr lang="en-US" sz="1600" dirty="0"/>
                        <a:t>(Allen et al., 2018)</a:t>
                      </a:r>
                    </a:p>
                  </a:txBody>
                  <a:tcPr/>
                </a:tc>
                <a:tc>
                  <a:txBody>
                    <a:bodyPr/>
                    <a:lstStyle/>
                    <a:p>
                      <a:r>
                        <a:rPr lang="en-US" sz="2000" dirty="0"/>
                        <a:t>Structured process conducted by trained facilitator, knowledgeable of QI, who ensures psychological safety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(VHA National Center for Patient Safety</a:t>
                      </a:r>
                      <a:r>
                        <a:rPr kumimoji="0" lang="en-US" sz="1800" b="0" i="0" u="none" strike="noStrike" kern="1200" cap="none" spc="0" normalizeH="0" baseline="0" noProof="0" dirty="0">
                          <a:ln>
                            <a:noFill/>
                          </a:ln>
                          <a:solidFill>
                            <a:srgbClr val="000000"/>
                          </a:solidFill>
                          <a:effectLst/>
                          <a:uLnTx/>
                          <a:uFillTx/>
                          <a:latin typeface="+mn-lt"/>
                          <a:ea typeface="+mn-ea"/>
                          <a:cs typeface="+mn-cs"/>
                        </a:rPr>
                        <a:t>)</a:t>
                      </a:r>
                    </a:p>
                  </a:txBody>
                  <a:tcPr/>
                </a:tc>
                <a:extLst>
                  <a:ext uri="{0D108BD9-81ED-4DB2-BD59-A6C34878D82A}">
                    <a16:rowId xmlns:a16="http://schemas.microsoft.com/office/drawing/2014/main" val="902246025"/>
                  </a:ext>
                </a:extLst>
              </a:tr>
            </a:tbl>
          </a:graphicData>
        </a:graphic>
      </p:graphicFrame>
    </p:spTree>
    <p:extLst>
      <p:ext uri="{BB962C8B-B14F-4D97-AF65-F5344CB8AC3E}">
        <p14:creationId xmlns:p14="http://schemas.microsoft.com/office/powerpoint/2010/main" val="1911161641"/>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normAutofit/>
          </a:bodyPr>
          <a:lstStyle/>
          <a:p>
            <a:r>
              <a:rPr lang="en-US" sz="6000" dirty="0"/>
              <a:t>Objective 4</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822960" y="4453127"/>
            <a:ext cx="7543800" cy="1529661"/>
          </a:xfrm>
        </p:spPr>
        <p:txBody>
          <a:bodyPr>
            <a:normAutofit/>
          </a:bodyPr>
          <a:lstStyle/>
          <a:p>
            <a:pPr marR="0" lvl="0" algn="l" defTabSz="914400" rtl="0" eaLnBrk="0" fontAlgn="base" latinLnBrk="0" hangingPunct="0">
              <a:lnSpc>
                <a:spcPct val="100000"/>
              </a:lnSpc>
              <a:spcBef>
                <a:spcPct val="20000"/>
              </a:spcBef>
              <a:spcAft>
                <a:spcPct val="0"/>
              </a:spcAft>
              <a:buClrTx/>
              <a:buSzTx/>
              <a:tabLst/>
              <a:defRPr/>
            </a:pPr>
            <a:r>
              <a:rPr kumimoji="0" lang="en-US" sz="2800" b="0" i="0" u="none" strike="noStrike" kern="0" cap="none" spc="0" normalizeH="0" baseline="0" noProof="0" dirty="0">
                <a:ln>
                  <a:noFill/>
                </a:ln>
                <a:solidFill>
                  <a:srgbClr val="000000"/>
                </a:solidFill>
                <a:effectLst/>
                <a:uLnTx/>
                <a:uFillTx/>
                <a:latin typeface="Arial"/>
                <a:ea typeface="ＭＳ Ｐゴシック" charset="-128"/>
                <a:cs typeface="+mn-cs"/>
              </a:rPr>
              <a:t>Recognize debriefs as a team leadership strategy that is integral to all other components of the teamwork system.</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784525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026A-1637-4D0B-977D-66B6416E3EF8}"/>
              </a:ext>
            </a:extLst>
          </p:cNvPr>
          <p:cNvSpPr>
            <a:spLocks noGrp="1"/>
          </p:cNvSpPr>
          <p:nvPr>
            <p:ph type="title"/>
          </p:nvPr>
        </p:nvSpPr>
        <p:spPr>
          <a:xfrm>
            <a:off x="452582" y="37869"/>
            <a:ext cx="8238836" cy="802639"/>
          </a:xfrm>
        </p:spPr>
        <p:txBody>
          <a:bodyPr>
            <a:normAutofit fontScale="90000"/>
          </a:bodyPr>
          <a:lstStyle/>
          <a:p>
            <a:r>
              <a:rPr lang="en-US" b="1" dirty="0">
                <a:latin typeface="Arial" panose="020B0604020202020204" pitchFamily="34" charset="0"/>
                <a:cs typeface="Arial" panose="020B0604020202020204" pitchFamily="34" charset="0"/>
              </a:rPr>
              <a:t>Team Meetings Manage Performance</a:t>
            </a:r>
          </a:p>
        </p:txBody>
      </p:sp>
      <p:sp>
        <p:nvSpPr>
          <p:cNvPr id="3" name="Content Placeholder 2">
            <a:extLst>
              <a:ext uri="{FF2B5EF4-FFF2-40B4-BE49-F238E27FC236}">
                <a16:creationId xmlns:a16="http://schemas.microsoft.com/office/drawing/2014/main" id="{A07F3008-6A1E-45EC-A3A6-1F7629AA87FB}"/>
              </a:ext>
            </a:extLst>
          </p:cNvPr>
          <p:cNvSpPr>
            <a:spLocks noGrp="1"/>
          </p:cNvSpPr>
          <p:nvPr>
            <p:ph idx="1"/>
          </p:nvPr>
        </p:nvSpPr>
        <p:spPr>
          <a:xfrm>
            <a:off x="247426" y="840508"/>
            <a:ext cx="8635317" cy="5508041"/>
          </a:xfrm>
        </p:spPr>
        <p:txBody>
          <a:bodyPr>
            <a:normAutofit fontScale="92500" lnSpcReduction="20000"/>
          </a:bodyPr>
          <a:lstStyle/>
          <a:p>
            <a:pPr>
              <a:lnSpc>
                <a:spcPct val="120000"/>
              </a:lnSpc>
              <a:spcAft>
                <a:spcPts val="0"/>
              </a:spcAft>
            </a:pPr>
            <a:r>
              <a:rPr lang="en-US" sz="2800" dirty="0"/>
              <a:t>Effective team leaders use three types of meetings to manage team performance within units/departments:   </a:t>
            </a:r>
          </a:p>
          <a:p>
            <a:pPr marL="457200" marR="0" lvl="0" indent="-117475" algn="l" defTabSz="914400" rtl="0" eaLnBrk="1" fontAlgn="base" latinLnBrk="0" hangingPunct="1">
              <a:lnSpc>
                <a:spcPct val="120000"/>
              </a:lnSpc>
              <a:spcBef>
                <a:spcPct val="0"/>
              </a:spcBef>
              <a:spcAft>
                <a:spcPts val="0"/>
              </a:spcAft>
              <a:buClrTx/>
              <a:buSzTx/>
              <a:buFont typeface="+mj-lt"/>
              <a:buAutoNum type="arabicPeriod"/>
              <a:tabLst/>
              <a:defRPr/>
            </a:pPr>
            <a:r>
              <a:rPr lang="en-US" sz="2800" dirty="0"/>
              <a:t> </a:t>
            </a: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Brief: short, planned meeting to </a:t>
            </a:r>
            <a:r>
              <a:rPr kumimoji="0" lang="en-US" sz="2400" b="0" i="0" u="sng" strike="noStrike" kern="1200" cap="none" spc="0" normalizeH="0" baseline="0" noProof="0" dirty="0">
                <a:ln>
                  <a:noFill/>
                </a:ln>
                <a:solidFill>
                  <a:srgbClr val="000000"/>
                </a:solidFill>
                <a:effectLst/>
                <a:uLnTx/>
                <a:uFillTx/>
                <a:ea typeface="+mn-ea"/>
                <a:cs typeface="Arial" panose="020B0604020202020204" pitchFamily="34" charset="0"/>
              </a:rPr>
              <a:t>share the plan</a:t>
            </a: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 and organize the team</a:t>
            </a:r>
          </a:p>
          <a:p>
            <a:pPr marL="738188" marR="0" lvl="2" indent="-117475" algn="l" defTabSz="914400" rtl="0" eaLnBrk="1" fontAlgn="base" latinLnBrk="0" hangingPunct="1">
              <a:lnSpc>
                <a:spcPct val="120000"/>
              </a:lnSpc>
              <a:spcBef>
                <a:spcPct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ea typeface="+mn-ea"/>
                <a:cs typeface="Arial" panose="020B0604020202020204" pitchFamily="34" charset="0"/>
              </a:rPr>
              <a:t>Clarify goals, roles, and responsibilities (delegate)</a:t>
            </a:r>
          </a:p>
          <a:p>
            <a:pPr marL="738188" marR="0" lvl="2" indent="-117475" algn="l" defTabSz="914400" rtl="0" eaLnBrk="1" fontAlgn="base" latinLnBrk="0" hangingPunct="1">
              <a:lnSpc>
                <a:spcPct val="120000"/>
              </a:lnSpc>
              <a:spcBef>
                <a:spcPct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ea typeface="+mn-ea"/>
                <a:cs typeface="Arial" panose="020B0604020202020204" pitchFamily="34" charset="0"/>
              </a:rPr>
              <a:t>Anticipate needs, establish contingencies, manage resources</a:t>
            </a:r>
          </a:p>
          <a:p>
            <a:pPr marL="738188" marR="0" lvl="2" indent="-117475" algn="l" defTabSz="914400" rtl="0" eaLnBrk="1" fontAlgn="base" latinLnBrk="0" hangingPunct="1">
              <a:lnSpc>
                <a:spcPct val="120000"/>
              </a:lnSpc>
              <a:spcBef>
                <a:spcPct val="0"/>
              </a:spcBef>
              <a:spcAft>
                <a:spcPts val="600"/>
              </a:spcAft>
              <a:buClrTx/>
              <a:buSzTx/>
              <a:buFont typeface="Wingdings" panose="05000000000000000000" pitchFamily="2" charset="2"/>
              <a:buChar char="ü"/>
              <a:tabLst/>
              <a:defRPr/>
            </a:pPr>
            <a:r>
              <a:rPr lang="en-US" sz="2200" dirty="0">
                <a:solidFill>
                  <a:srgbClr val="000000"/>
                </a:solidFill>
                <a:cs typeface="Arial" panose="020B0604020202020204" pitchFamily="34" charset="0"/>
              </a:rPr>
              <a:t>K</a:t>
            </a:r>
            <a:r>
              <a:rPr kumimoji="0" lang="en-US" sz="2200" b="0" i="0" u="none" strike="noStrike" kern="1200" cap="none" spc="0" normalizeH="0" baseline="0" noProof="0" dirty="0">
                <a:ln>
                  <a:noFill/>
                </a:ln>
                <a:solidFill>
                  <a:srgbClr val="000000"/>
                </a:solidFill>
                <a:effectLst/>
                <a:uLnTx/>
                <a:uFillTx/>
                <a:ea typeface="+mn-ea"/>
                <a:cs typeface="Arial" panose="020B0604020202020204" pitchFamily="34" charset="0"/>
              </a:rPr>
              <a:t>now the plan, share the plan, review the risks</a:t>
            </a:r>
          </a:p>
          <a:p>
            <a:pPr marL="457200" marR="0" lvl="0" indent="-117475" algn="l" defTabSz="914400" rtl="0" eaLnBrk="1" fontAlgn="base" latinLnBrk="0" hangingPunct="1">
              <a:lnSpc>
                <a:spcPct val="12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Huddle: ad hoc meeting to monitor and </a:t>
            </a:r>
            <a:r>
              <a:rPr kumimoji="0" lang="en-US" sz="2400" b="0" i="0" u="sng" strike="noStrike" kern="1200" cap="none" spc="0" normalizeH="0" baseline="0" noProof="0" dirty="0">
                <a:ln>
                  <a:noFill/>
                </a:ln>
                <a:solidFill>
                  <a:srgbClr val="000000"/>
                </a:solidFill>
                <a:effectLst/>
                <a:uLnTx/>
                <a:uFillTx/>
                <a:ea typeface="+mn-ea"/>
                <a:cs typeface="Arial" panose="020B0604020202020204" pitchFamily="34" charset="0"/>
              </a:rPr>
              <a:t>adjust the plan </a:t>
            </a:r>
          </a:p>
          <a:p>
            <a:pPr marL="738188" marR="0" lvl="2" indent="-117475" algn="l" defTabSz="914400" rtl="0" eaLnBrk="1" fontAlgn="base" latinLnBrk="0" hangingPunct="1">
              <a:lnSpc>
                <a:spcPct val="120000"/>
              </a:lnSpc>
              <a:spcBef>
                <a:spcPct val="0"/>
              </a:spcBef>
              <a:spcAft>
                <a:spcPts val="0"/>
              </a:spcAft>
              <a:buClrTx/>
              <a:buSzTx/>
              <a:buFont typeface="Wingdings" panose="05000000000000000000" pitchFamily="2" charset="2"/>
              <a:buChar char="ü"/>
              <a:tabLst/>
              <a:defRPr/>
            </a:pPr>
            <a:r>
              <a:rPr lang="en-US" sz="2200" dirty="0">
                <a:solidFill>
                  <a:srgbClr val="000000"/>
                </a:solidFill>
                <a:cs typeface="Arial" panose="020B0604020202020204" pitchFamily="34" charset="0"/>
              </a:rPr>
              <a:t>S</a:t>
            </a:r>
            <a:r>
              <a:rPr kumimoji="0" lang="en-US" sz="2200" b="0" i="0" u="none" strike="noStrike" kern="1200" cap="none" spc="0" normalizeH="0" baseline="0" noProof="0" dirty="0">
                <a:ln>
                  <a:noFill/>
                </a:ln>
                <a:solidFill>
                  <a:srgbClr val="000000"/>
                </a:solidFill>
                <a:effectLst/>
                <a:uLnTx/>
                <a:uFillTx/>
                <a:ea typeface="+mn-ea"/>
                <a:cs typeface="Arial" panose="020B0604020202020204" pitchFamily="34" charset="0"/>
              </a:rPr>
              <a:t>hare information from individual situation monitoring</a:t>
            </a:r>
          </a:p>
          <a:p>
            <a:pPr marL="738188" marR="0" lvl="2" indent="-117475" algn="l" defTabSz="914400" rtl="0" eaLnBrk="1" fontAlgn="base" latinLnBrk="0" hangingPunct="1">
              <a:lnSpc>
                <a:spcPct val="120000"/>
              </a:lnSpc>
              <a:spcBef>
                <a:spcPct val="0"/>
              </a:spcBef>
              <a:spcAft>
                <a:spcPts val="6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ea typeface="+mn-ea"/>
                <a:cs typeface="Arial" panose="020B0604020202020204" pitchFamily="34" charset="0"/>
              </a:rPr>
              <a:t>Provide opportunities to seek and offer task assistance</a:t>
            </a:r>
          </a:p>
          <a:p>
            <a:pPr marL="457200" marR="0" lvl="0" indent="-117475" algn="l" defTabSz="914400" rtl="0" eaLnBrk="1" fontAlgn="base" latinLnBrk="0" hangingPunct="1">
              <a:lnSpc>
                <a:spcPct val="120000"/>
              </a:lnSpc>
              <a:spcBef>
                <a:spcPct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ea typeface="+mn-ea"/>
                <a:cs typeface="Arial" panose="020B0604020202020204" pitchFamily="34" charset="0"/>
              </a:rPr>
              <a:t>Debrief: planned or ad hoc meeting to </a:t>
            </a:r>
            <a:r>
              <a:rPr kumimoji="0" lang="en-US" sz="2400" b="0" i="0" u="sng" strike="noStrike" kern="1200" cap="none" spc="0" normalizeH="0" baseline="0" noProof="0" dirty="0">
                <a:ln>
                  <a:noFill/>
                </a:ln>
                <a:solidFill>
                  <a:srgbClr val="000000"/>
                </a:solidFill>
                <a:effectLst/>
                <a:uLnTx/>
                <a:uFillTx/>
                <a:ea typeface="+mn-ea"/>
                <a:cs typeface="Arial" panose="020B0604020202020204" pitchFamily="34" charset="0"/>
              </a:rPr>
              <a:t>review the plan and team performance after event</a:t>
            </a:r>
          </a:p>
          <a:p>
            <a:pPr marL="738188" marR="0" lvl="2" indent="-117475" algn="l" defTabSz="914400" rtl="0" eaLnBrk="1" fontAlgn="base" latinLnBrk="0" hangingPunct="1">
              <a:lnSpc>
                <a:spcPct val="120000"/>
              </a:lnSpc>
              <a:spcBef>
                <a:spcPct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ea typeface="+mn-ea"/>
                <a:cs typeface="Arial" panose="020B0604020202020204" pitchFamily="34" charset="0"/>
              </a:rPr>
              <a:t>Review what happened and why it happened (regarding both task AND teamwork)</a:t>
            </a:r>
          </a:p>
          <a:p>
            <a:pPr marL="738188" marR="0" lvl="2" indent="-117475" algn="l" defTabSz="914400" rtl="0" eaLnBrk="1" fontAlgn="base" latinLnBrk="0" hangingPunct="1">
              <a:lnSpc>
                <a:spcPct val="120000"/>
              </a:lnSpc>
              <a:spcBef>
                <a:spcPct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ea typeface="+mn-ea"/>
                <a:cs typeface="Arial" panose="020B0604020202020204" pitchFamily="34" charset="0"/>
              </a:rPr>
              <a:t>Decide what will be done differently for a patient and what can be applied to the system</a:t>
            </a:r>
          </a:p>
          <a:p>
            <a:pPr marL="738188" marR="0" lvl="2" indent="-117475" algn="l" defTabSz="914400" rtl="0" eaLnBrk="1" fontAlgn="base" latinLnBrk="0" hangingPunct="1">
              <a:lnSpc>
                <a:spcPct val="120000"/>
              </a:lnSpc>
              <a:spcBef>
                <a:spcPct val="0"/>
              </a:spcBef>
              <a:spcAft>
                <a:spcPts val="60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srgbClr val="000000"/>
                </a:solidFill>
                <a:effectLst/>
                <a:uLnTx/>
                <a:uFillTx/>
                <a:ea typeface="+mn-ea"/>
                <a:cs typeface="Arial" panose="020B0604020202020204" pitchFamily="34" charset="0"/>
              </a:rPr>
              <a:t>Provide feedback and resolve conflict</a:t>
            </a:r>
          </a:p>
        </p:txBody>
      </p:sp>
      <p:sp>
        <p:nvSpPr>
          <p:cNvPr id="4" name="Slide Number Placeholder 3">
            <a:extLst>
              <a:ext uri="{FF2B5EF4-FFF2-40B4-BE49-F238E27FC236}">
                <a16:creationId xmlns:a16="http://schemas.microsoft.com/office/drawing/2014/main" id="{A0E31854-0293-4D96-AEC7-80590361C2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0719610-FA3C-48B8-A759-20F60DCD0F06}"/>
              </a:ext>
            </a:extLst>
          </p:cNvPr>
          <p:cNvSpPr txBox="1"/>
          <p:nvPr/>
        </p:nvSpPr>
        <p:spPr>
          <a:xfrm>
            <a:off x="6231844" y="5924681"/>
            <a:ext cx="217751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(AHRQ, TeamSTEPPS)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4854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449F52-E930-4E7B-AF93-689B8EFB3C4D}"/>
              </a:ext>
            </a:extLst>
          </p:cNvPr>
          <p:cNvPicPr>
            <a:picLocks noChangeAspect="1"/>
          </p:cNvPicPr>
          <p:nvPr/>
        </p:nvPicPr>
        <p:blipFill>
          <a:blip r:embed="rId3"/>
          <a:stretch>
            <a:fillRect/>
          </a:stretch>
        </p:blipFill>
        <p:spPr>
          <a:xfrm>
            <a:off x="821385" y="1199318"/>
            <a:ext cx="7427123" cy="4603498"/>
          </a:xfrm>
          <a:prstGeom prst="rect">
            <a:avLst/>
          </a:prstGeom>
        </p:spPr>
      </p:pic>
      <p:sp>
        <p:nvSpPr>
          <p:cNvPr id="2" name="Title 1">
            <a:extLst>
              <a:ext uri="{FF2B5EF4-FFF2-40B4-BE49-F238E27FC236}">
                <a16:creationId xmlns:a16="http://schemas.microsoft.com/office/drawing/2014/main" id="{0FBF9551-2AB9-4C7D-AE04-01159B0BA5D0}"/>
              </a:ext>
            </a:extLst>
          </p:cNvPr>
          <p:cNvSpPr>
            <a:spLocks noGrp="1"/>
          </p:cNvSpPr>
          <p:nvPr>
            <p:ph type="title"/>
          </p:nvPr>
        </p:nvSpPr>
        <p:spPr>
          <a:xfrm>
            <a:off x="106288" y="1055184"/>
            <a:ext cx="4929284" cy="802639"/>
          </a:xfrm>
        </p:spPr>
        <p:txBody>
          <a:bodyPr>
            <a:noAutofit/>
          </a:bodyPr>
          <a:lstStyle/>
          <a:p>
            <a:r>
              <a:rPr lang="en-US" b="1" dirty="0"/>
              <a:t>Leadership Tools to Manage Team Performance</a:t>
            </a:r>
          </a:p>
        </p:txBody>
      </p:sp>
      <p:sp>
        <p:nvSpPr>
          <p:cNvPr id="4" name="Slide Number Placeholder 3">
            <a:extLst>
              <a:ext uri="{FF2B5EF4-FFF2-40B4-BE49-F238E27FC236}">
                <a16:creationId xmlns:a16="http://schemas.microsoft.com/office/drawing/2014/main" id="{439A00EC-DFAC-4A09-8A90-5AF7F92DFB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3C7190F-0E80-4116-AE43-08D71F828355}"/>
              </a:ext>
            </a:extLst>
          </p:cNvPr>
          <p:cNvSpPr txBox="1"/>
          <p:nvPr/>
        </p:nvSpPr>
        <p:spPr>
          <a:xfrm>
            <a:off x="7157902" y="5318068"/>
            <a:ext cx="1879810" cy="969496"/>
          </a:xfrm>
          <a:prstGeom prst="rect">
            <a:avLst/>
          </a:prstGeom>
          <a:solidFill>
            <a:schemeClr val="accent2"/>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Know the PLAN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Share the PLAN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Review the RISKS</a:t>
            </a:r>
          </a:p>
        </p:txBody>
      </p:sp>
      <p:sp>
        <p:nvSpPr>
          <p:cNvPr id="7" name="TextBox 6">
            <a:extLst>
              <a:ext uri="{FF2B5EF4-FFF2-40B4-BE49-F238E27FC236}">
                <a16:creationId xmlns:a16="http://schemas.microsoft.com/office/drawing/2014/main" id="{C14FF74B-0FFF-4DAF-90B6-933F3008B754}"/>
              </a:ext>
            </a:extLst>
          </p:cNvPr>
          <p:cNvSpPr txBox="1"/>
          <p:nvPr/>
        </p:nvSpPr>
        <p:spPr>
          <a:xfrm>
            <a:off x="2419815" y="4669769"/>
            <a:ext cx="1967526" cy="1261884"/>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Adjust the PLAN due to changing circumstances or risks</a:t>
            </a:r>
          </a:p>
        </p:txBody>
      </p:sp>
      <p:sp>
        <p:nvSpPr>
          <p:cNvPr id="8" name="TextBox 7">
            <a:extLst>
              <a:ext uri="{FF2B5EF4-FFF2-40B4-BE49-F238E27FC236}">
                <a16:creationId xmlns:a16="http://schemas.microsoft.com/office/drawing/2014/main" id="{F0449557-2D22-4369-A5EF-EED6D82DF040}"/>
              </a:ext>
            </a:extLst>
          </p:cNvPr>
          <p:cNvSpPr txBox="1"/>
          <p:nvPr/>
        </p:nvSpPr>
        <p:spPr>
          <a:xfrm>
            <a:off x="5785639" y="133064"/>
            <a:ext cx="3252073" cy="2646878"/>
          </a:xfrm>
          <a:prstGeom prst="rect">
            <a:avLst/>
          </a:prstGeom>
          <a:solidFill>
            <a:schemeClr val="accent5">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Review the PLAN and team performance after event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happened?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Why did it happen?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will we do differently to prevent this event from reoccurring?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can we apply to the system?</a:t>
            </a:r>
          </a:p>
        </p:txBody>
      </p:sp>
      <p:sp>
        <p:nvSpPr>
          <p:cNvPr id="3" name="TextBox 2">
            <a:extLst>
              <a:ext uri="{FF2B5EF4-FFF2-40B4-BE49-F238E27FC236}">
                <a16:creationId xmlns:a16="http://schemas.microsoft.com/office/drawing/2014/main" id="{D5E3B9AA-D56C-4276-B62F-B14D62D52113}"/>
              </a:ext>
            </a:extLst>
          </p:cNvPr>
          <p:cNvSpPr txBox="1"/>
          <p:nvPr/>
        </p:nvSpPr>
        <p:spPr>
          <a:xfrm>
            <a:off x="106288" y="2028616"/>
            <a:ext cx="2313527"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“Briefs, huddles, and debriefs need to be routine... help establish a culture of safety and ensure successful implementation of safety bundles.”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(Main et al., 2015. National Partnership for Maternal Safety: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Consensus Bundle on Obstetric Hemorrhage)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39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4906-F813-4BB2-AF93-178FC2546E01}"/>
              </a:ext>
            </a:extLst>
          </p:cNvPr>
          <p:cNvSpPr>
            <a:spLocks noGrp="1"/>
          </p:cNvSpPr>
          <p:nvPr>
            <p:ph type="title"/>
          </p:nvPr>
        </p:nvSpPr>
        <p:spPr>
          <a:xfrm>
            <a:off x="438150" y="112173"/>
            <a:ext cx="8267700" cy="580008"/>
          </a:xfrm>
        </p:spPr>
        <p:txBody>
          <a:bodyPr>
            <a:noAutofit/>
          </a:bodyPr>
          <a:lstStyle/>
          <a:p>
            <a:r>
              <a:rPr lang="en-US" sz="3800" dirty="0"/>
              <a:t>Debriefs</a:t>
            </a:r>
            <a:br>
              <a:rPr lang="en-US" sz="3800" dirty="0"/>
            </a:br>
            <a:br>
              <a:rPr lang="en-US" sz="3800" dirty="0"/>
            </a:br>
            <a:br>
              <a:rPr lang="en-US" sz="3800" dirty="0"/>
            </a:br>
            <a:r>
              <a:rPr lang="en-US" sz="3800" dirty="0"/>
              <a:t>Briefs, Huddles, Debriefs Initiate Teamwork</a:t>
            </a:r>
          </a:p>
        </p:txBody>
      </p:sp>
      <p:sp>
        <p:nvSpPr>
          <p:cNvPr id="4" name="Slide Number Placeholder 3">
            <a:extLst>
              <a:ext uri="{FF2B5EF4-FFF2-40B4-BE49-F238E27FC236}">
                <a16:creationId xmlns:a16="http://schemas.microsoft.com/office/drawing/2014/main" id="{960A0204-A83C-4DE1-A70B-83793D8482D4}"/>
              </a:ext>
            </a:extLst>
          </p:cNvPr>
          <p:cNvSpPr>
            <a:spLocks noGrp="1"/>
          </p:cNvSpPr>
          <p:nvPr>
            <p:ph type="sldNum" sz="quarter" idx="12"/>
          </p:nvPr>
        </p:nvSpPr>
        <p:spPr>
          <a:xfrm>
            <a:off x="7425344" y="6599486"/>
            <a:ext cx="98401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29D1548-EC17-4FED-BD8E-3EA1039029AC}"/>
              </a:ext>
            </a:extLst>
          </p:cNvPr>
          <p:cNvPicPr>
            <a:picLocks noChangeAspect="1"/>
          </p:cNvPicPr>
          <p:nvPr/>
        </p:nvPicPr>
        <p:blipFill rotWithShape="1">
          <a:blip r:embed="rId3"/>
          <a:srcRect l="21436" r="6562"/>
          <a:stretch/>
        </p:blipFill>
        <p:spPr>
          <a:xfrm>
            <a:off x="5938299" y="498745"/>
            <a:ext cx="3205701" cy="2759732"/>
          </a:xfrm>
          <a:prstGeom prst="rect">
            <a:avLst/>
          </a:prstGeom>
        </p:spPr>
      </p:pic>
      <p:grpSp>
        <p:nvGrpSpPr>
          <p:cNvPr id="6" name="Group 5">
            <a:extLst>
              <a:ext uri="{FF2B5EF4-FFF2-40B4-BE49-F238E27FC236}">
                <a16:creationId xmlns:a16="http://schemas.microsoft.com/office/drawing/2014/main" id="{0E48CD3F-2E0F-46F2-8F1A-C342795AA1D6}"/>
              </a:ext>
            </a:extLst>
          </p:cNvPr>
          <p:cNvGrpSpPr/>
          <p:nvPr/>
        </p:nvGrpSpPr>
        <p:grpSpPr>
          <a:xfrm>
            <a:off x="4958013" y="3197810"/>
            <a:ext cx="4934661" cy="3287680"/>
            <a:chOff x="4958013" y="3197810"/>
            <a:chExt cx="4934661" cy="3287680"/>
          </a:xfrm>
        </p:grpSpPr>
        <p:graphicFrame>
          <p:nvGraphicFramePr>
            <p:cNvPr id="64" name="Diagram 63">
              <a:extLst>
                <a:ext uri="{FF2B5EF4-FFF2-40B4-BE49-F238E27FC236}">
                  <a16:creationId xmlns:a16="http://schemas.microsoft.com/office/drawing/2014/main" id="{0306F371-32D9-47F9-8706-D0A2558A7D4E}"/>
                </a:ext>
              </a:extLst>
            </p:cNvPr>
            <p:cNvGraphicFramePr/>
            <p:nvPr/>
          </p:nvGraphicFramePr>
          <p:xfrm>
            <a:off x="4958013" y="3197810"/>
            <a:ext cx="4934661" cy="3287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0" name="Arrow: Right 59">
              <a:extLst>
                <a:ext uri="{FF2B5EF4-FFF2-40B4-BE49-F238E27FC236}">
                  <a16:creationId xmlns:a16="http://schemas.microsoft.com/office/drawing/2014/main" id="{369CFA31-0234-4DCB-9AFF-8D8C7804E3D9}"/>
                </a:ext>
              </a:extLst>
            </p:cNvPr>
            <p:cNvSpPr/>
            <p:nvPr/>
          </p:nvSpPr>
          <p:spPr>
            <a:xfrm>
              <a:off x="5339864" y="5156199"/>
              <a:ext cx="423527" cy="3429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4B37D9DA-0386-46D4-9D29-B435E13698AE}"/>
              </a:ext>
            </a:extLst>
          </p:cNvPr>
          <p:cNvGrpSpPr/>
          <p:nvPr/>
        </p:nvGrpSpPr>
        <p:grpSpPr>
          <a:xfrm>
            <a:off x="552065" y="729601"/>
            <a:ext cx="5177998" cy="5540507"/>
            <a:chOff x="552065" y="729601"/>
            <a:chExt cx="5177998" cy="5540507"/>
          </a:xfrm>
        </p:grpSpPr>
        <p:sp>
          <p:nvSpPr>
            <p:cNvPr id="29" name="TextBox 28">
              <a:extLst>
                <a:ext uri="{FF2B5EF4-FFF2-40B4-BE49-F238E27FC236}">
                  <a16:creationId xmlns:a16="http://schemas.microsoft.com/office/drawing/2014/main" id="{F82D5F17-D142-446A-9C2B-08F49E35046F}"/>
                </a:ext>
              </a:extLst>
            </p:cNvPr>
            <p:cNvSpPr txBox="1"/>
            <p:nvPr/>
          </p:nvSpPr>
          <p:spPr>
            <a:xfrm>
              <a:off x="1104140" y="729601"/>
              <a:ext cx="381277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Closed-Loop Communication</a:t>
              </a:r>
            </a:p>
          </p:txBody>
        </p:sp>
        <p:grpSp>
          <p:nvGrpSpPr>
            <p:cNvPr id="5" name="Group 4">
              <a:extLst>
                <a:ext uri="{FF2B5EF4-FFF2-40B4-BE49-F238E27FC236}">
                  <a16:creationId xmlns:a16="http://schemas.microsoft.com/office/drawing/2014/main" id="{BF78E8CC-149D-49D4-964C-5B9B46F60A39}"/>
                </a:ext>
              </a:extLst>
            </p:cNvPr>
            <p:cNvGrpSpPr/>
            <p:nvPr/>
          </p:nvGrpSpPr>
          <p:grpSpPr>
            <a:xfrm>
              <a:off x="552065" y="1206500"/>
              <a:ext cx="5177998" cy="5063608"/>
              <a:chOff x="552065" y="1206500"/>
              <a:chExt cx="5177998" cy="5063608"/>
            </a:xfrm>
          </p:grpSpPr>
          <p:grpSp>
            <p:nvGrpSpPr>
              <p:cNvPr id="3" name="Group 2">
                <a:extLst>
                  <a:ext uri="{FF2B5EF4-FFF2-40B4-BE49-F238E27FC236}">
                    <a16:creationId xmlns:a16="http://schemas.microsoft.com/office/drawing/2014/main" id="{02E5C250-4CAA-4A32-B227-AAC30D9A2BD8}"/>
                  </a:ext>
                </a:extLst>
              </p:cNvPr>
              <p:cNvGrpSpPr/>
              <p:nvPr/>
            </p:nvGrpSpPr>
            <p:grpSpPr>
              <a:xfrm>
                <a:off x="552065" y="1206500"/>
                <a:ext cx="4657470" cy="5063608"/>
                <a:chOff x="552065" y="1206500"/>
                <a:chExt cx="4657470" cy="5063608"/>
              </a:xfrm>
            </p:grpSpPr>
            <p:sp>
              <p:nvSpPr>
                <p:cNvPr id="10" name="Rectangle 9">
                  <a:extLst>
                    <a:ext uri="{FF2B5EF4-FFF2-40B4-BE49-F238E27FC236}">
                      <a16:creationId xmlns:a16="http://schemas.microsoft.com/office/drawing/2014/main" id="{1E039DF2-8C37-4485-BF03-5B9A8B381869}"/>
                    </a:ext>
                  </a:extLst>
                </p:cNvPr>
                <p:cNvSpPr/>
                <p:nvPr/>
              </p:nvSpPr>
              <p:spPr>
                <a:xfrm>
                  <a:off x="3174533" y="1421974"/>
                  <a:ext cx="1906327" cy="104232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Situation Monitoring</a:t>
                  </a:r>
                </a:p>
              </p:txBody>
            </p:sp>
            <p:sp>
              <p:nvSpPr>
                <p:cNvPr id="11" name="Oval 10">
                  <a:extLst>
                    <a:ext uri="{FF2B5EF4-FFF2-40B4-BE49-F238E27FC236}">
                      <a16:creationId xmlns:a16="http://schemas.microsoft.com/office/drawing/2014/main" id="{375A4B32-6F89-43DB-A55C-9E4DDDC97CA8}"/>
                    </a:ext>
                  </a:extLst>
                </p:cNvPr>
                <p:cNvSpPr/>
                <p:nvPr/>
              </p:nvSpPr>
              <p:spPr>
                <a:xfrm>
                  <a:off x="741758" y="2274123"/>
                  <a:ext cx="2268768" cy="114752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Shared Mental Model</a:t>
                  </a:r>
                </a:p>
              </p:txBody>
            </p:sp>
            <p:cxnSp>
              <p:nvCxnSpPr>
                <p:cNvPr id="19" name="Connector: Elbow 18">
                  <a:extLst>
                    <a:ext uri="{FF2B5EF4-FFF2-40B4-BE49-F238E27FC236}">
                      <a16:creationId xmlns:a16="http://schemas.microsoft.com/office/drawing/2014/main" id="{399EF46F-1A43-453D-B8A0-86D0A7309FD5}"/>
                    </a:ext>
                  </a:extLst>
                </p:cNvPr>
                <p:cNvCxnSpPr>
                  <a:cxnSpLocks/>
                  <a:stCxn id="10" idx="1"/>
                  <a:endCxn id="11" idx="0"/>
                </p:cNvCxnSpPr>
                <p:nvPr/>
              </p:nvCxnSpPr>
              <p:spPr>
                <a:xfrm rot="10800000" flipV="1">
                  <a:off x="1876143" y="1943133"/>
                  <a:ext cx="1298391" cy="330989"/>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12" name="Rectangle 11">
                  <a:extLst>
                    <a:ext uri="{FF2B5EF4-FFF2-40B4-BE49-F238E27FC236}">
                      <a16:creationId xmlns:a16="http://schemas.microsoft.com/office/drawing/2014/main" id="{1815306B-F1DE-496B-B884-596F94374B89}"/>
                    </a:ext>
                  </a:extLst>
                </p:cNvPr>
                <p:cNvSpPr/>
                <p:nvPr/>
              </p:nvSpPr>
              <p:spPr>
                <a:xfrm>
                  <a:off x="3086260" y="3231481"/>
                  <a:ext cx="1994600" cy="154112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Mutual Support (Seek/Offer Assistance)</a:t>
                  </a:r>
                </a:p>
              </p:txBody>
            </p:sp>
            <p:sp>
              <p:nvSpPr>
                <p:cNvPr id="14" name="Oval 13">
                  <a:extLst>
                    <a:ext uri="{FF2B5EF4-FFF2-40B4-BE49-F238E27FC236}">
                      <a16:creationId xmlns:a16="http://schemas.microsoft.com/office/drawing/2014/main" id="{4EA5C1E9-DBB0-41EC-9B22-52A1621EA3D2}"/>
                    </a:ext>
                  </a:extLst>
                </p:cNvPr>
                <p:cNvSpPr/>
                <p:nvPr/>
              </p:nvSpPr>
              <p:spPr>
                <a:xfrm>
                  <a:off x="741758" y="4582435"/>
                  <a:ext cx="2268768" cy="114752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Adaptability</a:t>
                  </a:r>
                </a:p>
              </p:txBody>
            </p:sp>
            <p:cxnSp>
              <p:nvCxnSpPr>
                <p:cNvPr id="21" name="Connector: Elbow 20">
                  <a:extLst>
                    <a:ext uri="{FF2B5EF4-FFF2-40B4-BE49-F238E27FC236}">
                      <a16:creationId xmlns:a16="http://schemas.microsoft.com/office/drawing/2014/main" id="{0BC0D6C2-94AC-41EC-B00B-011638172CE9}"/>
                    </a:ext>
                  </a:extLst>
                </p:cNvPr>
                <p:cNvCxnSpPr>
                  <a:cxnSpLocks/>
                  <a:stCxn id="11" idx="4"/>
                  <a:endCxn id="12" idx="1"/>
                </p:cNvCxnSpPr>
                <p:nvPr/>
              </p:nvCxnSpPr>
              <p:spPr>
                <a:xfrm rot="16200000" flipH="1">
                  <a:off x="2191005" y="3106789"/>
                  <a:ext cx="580392" cy="121011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nector: Elbow 22">
                  <a:extLst>
                    <a:ext uri="{FF2B5EF4-FFF2-40B4-BE49-F238E27FC236}">
                      <a16:creationId xmlns:a16="http://schemas.microsoft.com/office/drawing/2014/main" id="{2CE066C1-4491-4013-9998-B0AA01AF13AD}"/>
                    </a:ext>
                  </a:extLst>
                </p:cNvPr>
                <p:cNvCxnSpPr>
                  <a:cxnSpLocks/>
                  <a:stCxn id="12" idx="2"/>
                  <a:endCxn id="14" idx="6"/>
                </p:cNvCxnSpPr>
                <p:nvPr/>
              </p:nvCxnSpPr>
              <p:spPr>
                <a:xfrm rot="5400000">
                  <a:off x="3355247" y="4427886"/>
                  <a:ext cx="383593" cy="1073034"/>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24" name="Rectangle 23">
                  <a:extLst>
                    <a:ext uri="{FF2B5EF4-FFF2-40B4-BE49-F238E27FC236}">
                      <a16:creationId xmlns:a16="http://schemas.microsoft.com/office/drawing/2014/main" id="{A0E0CE11-1AB0-4229-B839-DD81FEB98DC5}"/>
                    </a:ext>
                  </a:extLst>
                </p:cNvPr>
                <p:cNvSpPr/>
                <p:nvPr/>
              </p:nvSpPr>
              <p:spPr>
                <a:xfrm>
                  <a:off x="552065" y="1206500"/>
                  <a:ext cx="4657470" cy="4590933"/>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7BF6B99-1CEA-458E-BA06-ED46CF12A08A}"/>
                    </a:ext>
                  </a:extLst>
                </p:cNvPr>
                <p:cNvSpPr txBox="1"/>
                <p:nvPr/>
              </p:nvSpPr>
              <p:spPr>
                <a:xfrm>
                  <a:off x="2211973" y="5808443"/>
                  <a:ext cx="11052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TRUST</a:t>
                  </a:r>
                </a:p>
              </p:txBody>
            </p:sp>
          </p:grpSp>
          <p:sp>
            <p:nvSpPr>
              <p:cNvPr id="61" name="Arrow: Right 60">
                <a:extLst>
                  <a:ext uri="{FF2B5EF4-FFF2-40B4-BE49-F238E27FC236}">
                    <a16:creationId xmlns:a16="http://schemas.microsoft.com/office/drawing/2014/main" id="{4628BB4B-81EF-4894-A562-6E38B5F3F4E4}"/>
                  </a:ext>
                </a:extLst>
              </p:cNvPr>
              <p:cNvSpPr/>
              <p:nvPr/>
            </p:nvSpPr>
            <p:spPr>
              <a:xfrm rot="10800000">
                <a:off x="5306536" y="2167374"/>
                <a:ext cx="423527" cy="3429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63" name="TextBox 68">
            <a:extLst>
              <a:ext uri="{FF2B5EF4-FFF2-40B4-BE49-F238E27FC236}">
                <a16:creationId xmlns:a16="http://schemas.microsoft.com/office/drawing/2014/main" id="{EDB3AEA0-B481-4EB2-B783-B304EC0F95F5}"/>
              </a:ext>
            </a:extLst>
          </p:cNvPr>
          <p:cNvSpPr txBox="1">
            <a:spLocks noChangeArrowheads="1"/>
          </p:cNvSpPr>
          <p:nvPr/>
        </p:nvSpPr>
        <p:spPr bwMode="auto">
          <a:xfrm>
            <a:off x="3279505" y="5959122"/>
            <a:ext cx="3602709" cy="33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90000"/>
              <a:buFont typeface="Wingdings" panose="05000000000000000000" pitchFamily="2" charset="2"/>
              <a:buChar char="n"/>
              <a:defRPr sz="2400" b="1">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(Adapted from Salas et al., 2005)</a:t>
            </a:r>
          </a:p>
        </p:txBody>
      </p:sp>
    </p:spTree>
    <p:extLst>
      <p:ext uri="{BB962C8B-B14F-4D97-AF65-F5344CB8AC3E}">
        <p14:creationId xmlns:p14="http://schemas.microsoft.com/office/powerpoint/2010/main" val="95504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8E9-CC93-45B9-B241-F747ACDE8B51}"/>
              </a:ext>
            </a:extLst>
          </p:cNvPr>
          <p:cNvSpPr>
            <a:spLocks noGrp="1"/>
          </p:cNvSpPr>
          <p:nvPr>
            <p:ph type="title"/>
          </p:nvPr>
        </p:nvSpPr>
        <p:spPr>
          <a:xfrm>
            <a:off x="452582" y="391886"/>
            <a:ext cx="8238836" cy="529900"/>
          </a:xfrm>
        </p:spPr>
        <p:txBody>
          <a:bodyPr>
            <a:noAutofit/>
          </a:bodyPr>
          <a:lstStyle/>
          <a:p>
            <a:pPr algn="l"/>
            <a:r>
              <a:rPr lang="en-US" sz="3200" dirty="0"/>
              <a:t>    </a:t>
            </a:r>
            <a:r>
              <a:rPr lang="en-US" sz="3200" b="1" dirty="0"/>
              <a:t>Briefs             Huddles</a:t>
            </a:r>
            <a:r>
              <a:rPr lang="en-US" sz="3200" dirty="0"/>
              <a:t>          </a:t>
            </a:r>
            <a:r>
              <a:rPr lang="en-US" sz="3200" b="1" dirty="0"/>
              <a:t>Debriefs</a:t>
            </a:r>
          </a:p>
        </p:txBody>
      </p:sp>
      <p:sp>
        <p:nvSpPr>
          <p:cNvPr id="4" name="Slide Number Placeholder 3">
            <a:extLst>
              <a:ext uri="{FF2B5EF4-FFF2-40B4-BE49-F238E27FC236}">
                <a16:creationId xmlns:a16="http://schemas.microsoft.com/office/drawing/2014/main" id="{4F62C4BE-843D-4D2A-BC8C-FCF8024F7C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8" name="Content Placeholder 7">
            <a:extLst>
              <a:ext uri="{FF2B5EF4-FFF2-40B4-BE49-F238E27FC236}">
                <a16:creationId xmlns:a16="http://schemas.microsoft.com/office/drawing/2014/main" id="{D871D559-1FF5-436F-95AA-3C8B4EC9E1C0}"/>
              </a:ext>
            </a:extLst>
          </p:cNvPr>
          <p:cNvGraphicFramePr>
            <a:graphicFrameLocks noGrp="1"/>
          </p:cNvGraphicFramePr>
          <p:nvPr>
            <p:ph idx="1"/>
          </p:nvPr>
        </p:nvGraphicFramePr>
        <p:xfrm>
          <a:off x="452582" y="875506"/>
          <a:ext cx="8239125" cy="5355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EB063B7-7682-4138-B5B8-8DBF28780C1A}"/>
              </a:ext>
            </a:extLst>
          </p:cNvPr>
          <p:cNvSpPr txBox="1"/>
          <p:nvPr/>
        </p:nvSpPr>
        <p:spPr>
          <a:xfrm>
            <a:off x="3304904" y="6455579"/>
            <a:ext cx="21775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(AHRQ, TeamSTEPPS)</a:t>
            </a:r>
          </a:p>
        </p:txBody>
      </p:sp>
    </p:spTree>
    <p:extLst>
      <p:ext uri="{BB962C8B-B14F-4D97-AF65-F5344CB8AC3E}">
        <p14:creationId xmlns:p14="http://schemas.microsoft.com/office/powerpoint/2010/main" val="14839267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8E9-CC93-45B9-B241-F747ACDE8B51}"/>
              </a:ext>
            </a:extLst>
          </p:cNvPr>
          <p:cNvSpPr>
            <a:spLocks noGrp="1"/>
          </p:cNvSpPr>
          <p:nvPr>
            <p:ph type="title"/>
          </p:nvPr>
        </p:nvSpPr>
        <p:spPr>
          <a:xfrm>
            <a:off x="452293" y="225697"/>
            <a:ext cx="8238836" cy="649809"/>
          </a:xfrm>
        </p:spPr>
        <p:txBody>
          <a:bodyPr>
            <a:normAutofit/>
          </a:bodyPr>
          <a:lstStyle/>
          <a:p>
            <a:r>
              <a:rPr kumimoji="0" lang="en-US" sz="3200" b="1" i="0" u="none" strike="noStrike" kern="1200" cap="none" spc="-5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Briefs             Huddles          Debriefs</a:t>
            </a:r>
            <a:endParaRPr lang="en-US" sz="3600" b="1" dirty="0"/>
          </a:p>
        </p:txBody>
      </p:sp>
      <p:sp>
        <p:nvSpPr>
          <p:cNvPr id="4" name="Slide Number Placeholder 3">
            <a:extLst>
              <a:ext uri="{FF2B5EF4-FFF2-40B4-BE49-F238E27FC236}">
                <a16:creationId xmlns:a16="http://schemas.microsoft.com/office/drawing/2014/main" id="{4F62C4BE-843D-4D2A-BC8C-FCF8024F7C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8" name="Content Placeholder 7">
            <a:extLst>
              <a:ext uri="{FF2B5EF4-FFF2-40B4-BE49-F238E27FC236}">
                <a16:creationId xmlns:a16="http://schemas.microsoft.com/office/drawing/2014/main" id="{D871D559-1FF5-436F-95AA-3C8B4EC9E1C0}"/>
              </a:ext>
            </a:extLst>
          </p:cNvPr>
          <p:cNvGraphicFramePr>
            <a:graphicFrameLocks noGrp="1"/>
          </p:cNvGraphicFramePr>
          <p:nvPr>
            <p:ph idx="1"/>
            <p:extLst>
              <p:ext uri="{D42A27DB-BD31-4B8C-83A1-F6EECF244321}">
                <p14:modId xmlns:p14="http://schemas.microsoft.com/office/powerpoint/2010/main" val="177510175"/>
              </p:ext>
            </p:extLst>
          </p:nvPr>
        </p:nvGraphicFramePr>
        <p:xfrm>
          <a:off x="452582" y="875506"/>
          <a:ext cx="8239125" cy="5355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EB063B7-7682-4138-B5B8-8DBF28780C1A}"/>
              </a:ext>
            </a:extLst>
          </p:cNvPr>
          <p:cNvSpPr txBox="1"/>
          <p:nvPr/>
        </p:nvSpPr>
        <p:spPr>
          <a:xfrm>
            <a:off x="3304904" y="6455579"/>
            <a:ext cx="21775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(AHRQ, TeamSTEPPS)</a:t>
            </a:r>
          </a:p>
        </p:txBody>
      </p:sp>
    </p:spTree>
    <p:extLst>
      <p:ext uri="{BB962C8B-B14F-4D97-AF65-F5344CB8AC3E}">
        <p14:creationId xmlns:p14="http://schemas.microsoft.com/office/powerpoint/2010/main" val="4155446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60278" y="1127462"/>
            <a:ext cx="8137744" cy="585124"/>
          </a:xfrm>
          <a:prstGeom prst="rect">
            <a:avLst/>
          </a:prstGeom>
          <a:effectLst/>
        </p:spPr>
        <p:txBody>
          <a:bodyPr numCol="1"/>
          <a:lstStyle>
            <a:lvl1pPr marL="342900" indent="-342900" algn="l" rtl="0" eaLnBrk="1" fontAlgn="base" hangingPunct="1">
              <a:spcBef>
                <a:spcPct val="20000"/>
              </a:spcBef>
              <a:spcAft>
                <a:spcPct val="0"/>
              </a:spcAft>
              <a:buChar char="•"/>
              <a:defRPr sz="2800">
                <a:solidFill>
                  <a:srgbClr val="5F564F"/>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400">
                <a:solidFill>
                  <a:srgbClr val="5F564F"/>
                </a:solidFill>
                <a:latin typeface="+mn-lt"/>
                <a:ea typeface="ＭＳ Ｐゴシック" charset="0"/>
              </a:defRPr>
            </a:lvl2pPr>
            <a:lvl3pPr marL="1143000" indent="-228600" algn="l" rtl="0" eaLnBrk="1" fontAlgn="base" hangingPunct="1">
              <a:spcBef>
                <a:spcPct val="20000"/>
              </a:spcBef>
              <a:spcAft>
                <a:spcPct val="0"/>
              </a:spcAft>
              <a:buChar char="•"/>
              <a:defRPr sz="2000">
                <a:solidFill>
                  <a:srgbClr val="5F564F"/>
                </a:solidFill>
                <a:latin typeface="+mn-lt"/>
                <a:ea typeface="ＭＳ Ｐゴシック" charset="0"/>
              </a:defRPr>
            </a:lvl3pPr>
            <a:lvl4pPr marL="1600200" indent="-228600" algn="l" rtl="0" eaLnBrk="1" fontAlgn="base" hangingPunct="1">
              <a:spcBef>
                <a:spcPct val="20000"/>
              </a:spcBef>
              <a:spcAft>
                <a:spcPct val="0"/>
              </a:spcAft>
              <a:buChar char="–"/>
              <a:defRPr>
                <a:solidFill>
                  <a:srgbClr val="5F564F"/>
                </a:solidFill>
                <a:latin typeface="+mn-lt"/>
                <a:ea typeface="ＭＳ Ｐゴシック" charset="0"/>
              </a:defRPr>
            </a:lvl4pPr>
            <a:lvl5pPr marL="2057400" indent="-228600" algn="l" rtl="0" eaLnBrk="1" fontAlgn="base" hangingPunct="1">
              <a:spcBef>
                <a:spcPct val="20000"/>
              </a:spcBef>
              <a:spcAft>
                <a:spcPct val="0"/>
              </a:spcAft>
              <a:buChar char="»"/>
              <a:defRPr>
                <a:solidFill>
                  <a:srgbClr val="5F564F"/>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b="1" kern="0" dirty="0">
                <a:solidFill>
                  <a:schemeClr val="tx1"/>
                </a:solidFill>
                <a:latin typeface="Arial" charset="0"/>
                <a:ea typeface="Arial" charset="0"/>
                <a:cs typeface="Arial" charset="0"/>
              </a:rPr>
              <a:t>A system of shared accountability </a:t>
            </a:r>
          </a:p>
          <a:p>
            <a:pPr marL="0" indent="0">
              <a:buNone/>
            </a:pPr>
            <a:endParaRPr lang="en-US" kern="0" dirty="0">
              <a:solidFill>
                <a:schemeClr val="tx1"/>
              </a:solidFill>
              <a:latin typeface="Arial" charset="0"/>
              <a:ea typeface="Arial" charset="0"/>
              <a:cs typeface="Arial" charset="0"/>
            </a:endParaRPr>
          </a:p>
          <a:p>
            <a:pPr marL="0" indent="0">
              <a:buNone/>
            </a:pPr>
            <a:endParaRPr lang="en-US" kern="0" dirty="0">
              <a:solidFill>
                <a:schemeClr val="tx1"/>
              </a:solidFill>
              <a:latin typeface="Arial" charset="0"/>
              <a:ea typeface="Arial" charset="0"/>
              <a:cs typeface="Arial" charset="0"/>
            </a:endParaRPr>
          </a:p>
          <a:p>
            <a:pPr marL="0" indent="0">
              <a:buNone/>
            </a:pPr>
            <a:endParaRPr lang="en-US" kern="0" dirty="0">
              <a:solidFill>
                <a:schemeClr val="tx1"/>
              </a:solidFill>
              <a:latin typeface="Arial" charset="0"/>
              <a:ea typeface="Arial" charset="0"/>
              <a:cs typeface="Arial" charset="0"/>
            </a:endParaRPr>
          </a:p>
          <a:p>
            <a:pPr marL="0" indent="0">
              <a:buNone/>
            </a:pPr>
            <a:endParaRPr lang="en-US" kern="0" dirty="0">
              <a:solidFill>
                <a:schemeClr val="tx1"/>
              </a:solidFill>
              <a:latin typeface="Arial" charset="0"/>
              <a:ea typeface="Arial" charset="0"/>
              <a:cs typeface="Arial" charset="0"/>
            </a:endParaRPr>
          </a:p>
          <a:p>
            <a:pPr marL="0" indent="0">
              <a:buNone/>
            </a:pPr>
            <a:endParaRPr lang="en-US" kern="0" dirty="0">
              <a:solidFill>
                <a:schemeClr val="tx1"/>
              </a:solidFill>
              <a:latin typeface="Arial" charset="0"/>
              <a:ea typeface="Arial" charset="0"/>
              <a:cs typeface="Arial" charset="0"/>
            </a:endParaRPr>
          </a:p>
          <a:p>
            <a:pPr marL="0" indent="0">
              <a:buNone/>
            </a:pPr>
            <a:r>
              <a:rPr lang="en-US" kern="0" dirty="0">
                <a:solidFill>
                  <a:schemeClr val="tx1"/>
                </a:solidFill>
                <a:latin typeface="Arial" charset="0"/>
                <a:ea typeface="Arial" charset="0"/>
                <a:cs typeface="Arial" charset="0"/>
              </a:rPr>
              <a:t> </a:t>
            </a:r>
            <a:endParaRPr lang="en-US" kern="0" dirty="0">
              <a:solidFill>
                <a:schemeClr val="tx2"/>
              </a:solidFill>
              <a:latin typeface="Raleway" pitchFamily="34" charset="0"/>
            </a:endParaRPr>
          </a:p>
        </p:txBody>
      </p:sp>
      <p:sp>
        <p:nvSpPr>
          <p:cNvPr id="7" name="Title 1"/>
          <p:cNvSpPr>
            <a:spLocks noGrp="1"/>
          </p:cNvSpPr>
          <p:nvPr>
            <p:ph type="title"/>
          </p:nvPr>
        </p:nvSpPr>
        <p:spPr>
          <a:xfrm>
            <a:off x="405699" y="166059"/>
            <a:ext cx="8291285" cy="585124"/>
          </a:xfrm>
        </p:spPr>
        <p:txBody>
          <a:bodyPr>
            <a:noAutofit/>
          </a:bodyPr>
          <a:lstStyle/>
          <a:p>
            <a:br>
              <a:rPr lang="en-US" sz="4400" dirty="0">
                <a:solidFill>
                  <a:schemeClr val="accent1"/>
                </a:solidFill>
              </a:rPr>
            </a:br>
            <a:r>
              <a:rPr lang="en-US" sz="4400" dirty="0"/>
              <a:t>just culture defined</a:t>
            </a:r>
            <a:endParaRPr lang="en-US" dirty="0"/>
          </a:p>
        </p:txBody>
      </p:sp>
      <p:sp>
        <p:nvSpPr>
          <p:cNvPr id="6" name="Content Placeholder 5">
            <a:extLst>
              <a:ext uri="{FF2B5EF4-FFF2-40B4-BE49-F238E27FC236}">
                <a16:creationId xmlns:a16="http://schemas.microsoft.com/office/drawing/2014/main" id="{93B3ABAF-FB0A-4699-82CC-1AB91AE7248A}"/>
              </a:ext>
            </a:extLst>
          </p:cNvPr>
          <p:cNvSpPr>
            <a:spLocks noGrp="1"/>
          </p:cNvSpPr>
          <p:nvPr>
            <p:ph sz="half" idx="1"/>
          </p:nvPr>
        </p:nvSpPr>
        <p:spPr>
          <a:xfrm>
            <a:off x="628650" y="1865828"/>
            <a:ext cx="3886200" cy="3135086"/>
          </a:xfrm>
        </p:spPr>
        <p:txBody>
          <a:bodyPr>
            <a:normAutofit/>
          </a:bodyPr>
          <a:lstStyle/>
          <a:p>
            <a:pPr marL="0" indent="0">
              <a:buNone/>
            </a:pPr>
            <a:r>
              <a:rPr lang="en-US" sz="2800" u="sng" dirty="0"/>
              <a:t>Organization</a:t>
            </a:r>
          </a:p>
          <a:p>
            <a:r>
              <a:rPr lang="en-US" sz="2400" dirty="0"/>
              <a:t>Designing systems that account for human fallibility</a:t>
            </a:r>
          </a:p>
          <a:p>
            <a:r>
              <a:rPr lang="en-US" sz="2400" dirty="0"/>
              <a:t>Responding to employee behaviors in a fair and just manner</a:t>
            </a:r>
          </a:p>
        </p:txBody>
      </p:sp>
      <p:sp>
        <p:nvSpPr>
          <p:cNvPr id="8" name="Content Placeholder 7">
            <a:extLst>
              <a:ext uri="{FF2B5EF4-FFF2-40B4-BE49-F238E27FC236}">
                <a16:creationId xmlns:a16="http://schemas.microsoft.com/office/drawing/2014/main" id="{63FFC887-94C1-4433-BDD7-CB0DC79748DC}"/>
              </a:ext>
            </a:extLst>
          </p:cNvPr>
          <p:cNvSpPr>
            <a:spLocks noGrp="1"/>
          </p:cNvSpPr>
          <p:nvPr>
            <p:ph sz="half" idx="2"/>
          </p:nvPr>
        </p:nvSpPr>
        <p:spPr>
          <a:xfrm>
            <a:off x="4629150" y="1865828"/>
            <a:ext cx="3886200" cy="3135086"/>
          </a:xfrm>
        </p:spPr>
        <p:txBody>
          <a:bodyPr>
            <a:normAutofit/>
          </a:bodyPr>
          <a:lstStyle/>
          <a:p>
            <a:pPr marL="0" indent="0">
              <a:buNone/>
            </a:pPr>
            <a:r>
              <a:rPr lang="en-US" sz="2800" u="sng" dirty="0"/>
              <a:t>Employees</a:t>
            </a:r>
          </a:p>
          <a:p>
            <a:r>
              <a:rPr lang="en-US" sz="2400" dirty="0"/>
              <a:t>Choosing behaviors that are consistent with duties, mission, values</a:t>
            </a:r>
          </a:p>
          <a:p>
            <a:r>
              <a:rPr lang="en-US" sz="2400" dirty="0"/>
              <a:t>Reporting their errors</a:t>
            </a:r>
          </a:p>
          <a:p>
            <a:r>
              <a:rPr lang="en-US" sz="2400" dirty="0"/>
              <a:t>Reporting system vulnerabilities</a:t>
            </a:r>
          </a:p>
        </p:txBody>
      </p:sp>
      <p:sp>
        <p:nvSpPr>
          <p:cNvPr id="9" name="Content Placeholder 2">
            <a:extLst>
              <a:ext uri="{FF2B5EF4-FFF2-40B4-BE49-F238E27FC236}">
                <a16:creationId xmlns:a16="http://schemas.microsoft.com/office/drawing/2014/main" id="{F9974A8B-2EAF-4877-AAA0-B720D12EF3A8}"/>
              </a:ext>
            </a:extLst>
          </p:cNvPr>
          <p:cNvSpPr txBox="1">
            <a:spLocks/>
          </p:cNvSpPr>
          <p:nvPr/>
        </p:nvSpPr>
        <p:spPr>
          <a:xfrm>
            <a:off x="560278" y="5002864"/>
            <a:ext cx="8137744" cy="1330776"/>
          </a:xfrm>
          <a:prstGeom prst="rect">
            <a:avLst/>
          </a:prstGeom>
          <a:effectLst/>
        </p:spPr>
        <p:txBody>
          <a:bodyPr numCol="1"/>
          <a:lstStyle>
            <a:lvl1pPr marL="342900" indent="-342900" algn="l" rtl="0" eaLnBrk="1" fontAlgn="base" hangingPunct="1">
              <a:spcBef>
                <a:spcPct val="20000"/>
              </a:spcBef>
              <a:spcAft>
                <a:spcPct val="0"/>
              </a:spcAft>
              <a:buChar char="•"/>
              <a:defRPr sz="2800">
                <a:solidFill>
                  <a:srgbClr val="5F564F"/>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400">
                <a:solidFill>
                  <a:srgbClr val="5F564F"/>
                </a:solidFill>
                <a:latin typeface="+mn-lt"/>
                <a:ea typeface="ＭＳ Ｐゴシック" charset="0"/>
              </a:defRPr>
            </a:lvl2pPr>
            <a:lvl3pPr marL="1143000" indent="-228600" algn="l" rtl="0" eaLnBrk="1" fontAlgn="base" hangingPunct="1">
              <a:spcBef>
                <a:spcPct val="20000"/>
              </a:spcBef>
              <a:spcAft>
                <a:spcPct val="0"/>
              </a:spcAft>
              <a:buChar char="•"/>
              <a:defRPr sz="2000">
                <a:solidFill>
                  <a:srgbClr val="5F564F"/>
                </a:solidFill>
                <a:latin typeface="+mn-lt"/>
                <a:ea typeface="ＭＳ Ｐゴシック" charset="0"/>
              </a:defRPr>
            </a:lvl3pPr>
            <a:lvl4pPr marL="1600200" indent="-228600" algn="l" rtl="0" eaLnBrk="1" fontAlgn="base" hangingPunct="1">
              <a:spcBef>
                <a:spcPct val="20000"/>
              </a:spcBef>
              <a:spcAft>
                <a:spcPct val="0"/>
              </a:spcAft>
              <a:buChar char="–"/>
              <a:defRPr>
                <a:solidFill>
                  <a:srgbClr val="5F564F"/>
                </a:solidFill>
                <a:latin typeface="+mn-lt"/>
                <a:ea typeface="ＭＳ Ｐゴシック" charset="0"/>
              </a:defRPr>
            </a:lvl4pPr>
            <a:lvl5pPr marL="2057400" indent="-228600" algn="l" rtl="0" eaLnBrk="1" fontAlgn="base" hangingPunct="1">
              <a:spcBef>
                <a:spcPct val="20000"/>
              </a:spcBef>
              <a:spcAft>
                <a:spcPct val="0"/>
              </a:spcAft>
              <a:buChar char="»"/>
              <a:defRPr>
                <a:solidFill>
                  <a:srgbClr val="5F564F"/>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en-US" kern="0" dirty="0">
                <a:solidFill>
                  <a:schemeClr val="tx1"/>
                </a:solidFill>
                <a:latin typeface="Arial" charset="0"/>
                <a:ea typeface="Arial" charset="0"/>
                <a:cs typeface="Arial" charset="0"/>
              </a:rPr>
              <a:t>A system of justice that reflects reality…fallible human beings with free will work within complex socio-technical systems.</a:t>
            </a:r>
          </a:p>
          <a:p>
            <a:pPr marL="0" indent="0">
              <a:buNone/>
            </a:pPr>
            <a:endParaRPr lang="en-US" kern="0" dirty="0">
              <a:solidFill>
                <a:schemeClr val="tx1"/>
              </a:solidFill>
              <a:latin typeface="Arial" charset="0"/>
              <a:ea typeface="Arial" charset="0"/>
              <a:cs typeface="Arial" charset="0"/>
            </a:endParaRPr>
          </a:p>
          <a:p>
            <a:pPr marL="0" indent="0">
              <a:buNone/>
            </a:pPr>
            <a:endParaRPr lang="en-US" kern="0" dirty="0">
              <a:solidFill>
                <a:schemeClr val="tx1"/>
              </a:solidFill>
              <a:latin typeface="Arial" charset="0"/>
              <a:ea typeface="Arial" charset="0"/>
              <a:cs typeface="Arial" charset="0"/>
            </a:endParaRPr>
          </a:p>
          <a:p>
            <a:pPr marL="0" indent="0">
              <a:buNone/>
            </a:pPr>
            <a:endParaRPr lang="en-US" kern="0" dirty="0">
              <a:solidFill>
                <a:schemeClr val="tx1"/>
              </a:solidFill>
              <a:latin typeface="Arial" charset="0"/>
              <a:ea typeface="Arial" charset="0"/>
              <a:cs typeface="Arial" charset="0"/>
            </a:endParaRPr>
          </a:p>
          <a:p>
            <a:pPr marL="0" indent="0">
              <a:buNone/>
            </a:pPr>
            <a:endParaRPr lang="en-US" kern="0" dirty="0">
              <a:solidFill>
                <a:schemeClr val="tx1"/>
              </a:solidFill>
              <a:latin typeface="Arial" charset="0"/>
              <a:ea typeface="Arial" charset="0"/>
              <a:cs typeface="Arial" charset="0"/>
            </a:endParaRPr>
          </a:p>
          <a:p>
            <a:pPr marL="0" indent="0">
              <a:buNone/>
            </a:pPr>
            <a:endParaRPr lang="en-US" kern="0" dirty="0">
              <a:solidFill>
                <a:schemeClr val="tx1"/>
              </a:solidFill>
              <a:latin typeface="Arial" charset="0"/>
              <a:ea typeface="Arial" charset="0"/>
              <a:cs typeface="Arial" charset="0"/>
            </a:endParaRPr>
          </a:p>
          <a:p>
            <a:pPr marL="0" indent="0">
              <a:buNone/>
            </a:pPr>
            <a:r>
              <a:rPr lang="en-US" kern="0" dirty="0">
                <a:solidFill>
                  <a:schemeClr val="tx1"/>
                </a:solidFill>
                <a:latin typeface="Arial" charset="0"/>
                <a:ea typeface="Arial" charset="0"/>
                <a:cs typeface="Arial" charset="0"/>
              </a:rPr>
              <a:t> </a:t>
            </a:r>
            <a:endParaRPr lang="en-US" kern="0" dirty="0">
              <a:solidFill>
                <a:schemeClr val="tx2"/>
              </a:solidFill>
              <a:latin typeface="Raleway" pitchFamily="34" charset="0"/>
            </a:endParaRPr>
          </a:p>
        </p:txBody>
      </p:sp>
      <p:sp>
        <p:nvSpPr>
          <p:cNvPr id="4" name="Slide Number Placeholder 3">
            <a:extLst>
              <a:ext uri="{FF2B5EF4-FFF2-40B4-BE49-F238E27FC236}">
                <a16:creationId xmlns:a16="http://schemas.microsoft.com/office/drawing/2014/main" id="{AA05E8DD-6AC7-4ABB-BD8F-303116B926FD}"/>
              </a:ext>
            </a:extLst>
          </p:cNvPr>
          <p:cNvSpPr>
            <a:spLocks noGrp="1"/>
          </p:cNvSpPr>
          <p:nvPr>
            <p:ph type="sldNum" sz="quarter" idx="12"/>
          </p:nvPr>
        </p:nvSpPr>
        <p:spPr/>
        <p:txBody>
          <a:bodyPr/>
          <a:lstStyle/>
          <a:p>
            <a:fld id="{7D55589D-DAF6-F843-B664-1C9842A51021}" type="slidenum">
              <a:rPr lang="en-US" smtClean="0"/>
              <a:pPr/>
              <a:t>13</a:t>
            </a:fld>
            <a:endParaRPr lang="en-US"/>
          </a:p>
        </p:txBody>
      </p:sp>
    </p:spTree>
    <p:extLst>
      <p:ext uri="{BB962C8B-B14F-4D97-AF65-F5344CB8AC3E}">
        <p14:creationId xmlns:p14="http://schemas.microsoft.com/office/powerpoint/2010/main" val="150679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ECE82-FE64-44C2-BBE8-F3DD9C511AAC}"/>
              </a:ext>
            </a:extLst>
          </p:cNvPr>
          <p:cNvSpPr>
            <a:spLocks noGrp="1"/>
          </p:cNvSpPr>
          <p:nvPr>
            <p:ph type="title"/>
          </p:nvPr>
        </p:nvSpPr>
        <p:spPr/>
        <p:txBody>
          <a:bodyPr/>
          <a:lstStyle/>
          <a:p>
            <a:r>
              <a:rPr lang="en-US" dirty="0"/>
              <a:t>Objective 5</a:t>
            </a:r>
          </a:p>
        </p:txBody>
      </p:sp>
      <p:sp>
        <p:nvSpPr>
          <p:cNvPr id="6" name="Text Placeholder 5">
            <a:extLst>
              <a:ext uri="{FF2B5EF4-FFF2-40B4-BE49-F238E27FC236}">
                <a16:creationId xmlns:a16="http://schemas.microsoft.com/office/drawing/2014/main" id="{33C5FF5B-E36B-4084-AEBF-96702F988703}"/>
              </a:ext>
            </a:extLst>
          </p:cNvPr>
          <p:cNvSpPr>
            <a:spLocks noGrp="1"/>
          </p:cNvSpPr>
          <p:nvPr>
            <p:ph type="body" idx="1"/>
          </p:nvPr>
        </p:nvSpPr>
        <p:spPr>
          <a:xfrm>
            <a:off x="822960" y="4453128"/>
            <a:ext cx="7543800" cy="1645920"/>
          </a:xfrm>
        </p:spPr>
        <p:txBody>
          <a:bodyPr>
            <a:normAutofit/>
          </a:bodyPr>
          <a:lstStyle/>
          <a:p>
            <a:r>
              <a:rPr lang="en-US" sz="2800" cap="none" spc="0" dirty="0">
                <a:latin typeface="Arial" panose="020B0604020202020204" pitchFamily="34" charset="0"/>
                <a:cs typeface="Arial" panose="020B0604020202020204" pitchFamily="34" charset="0"/>
              </a:rPr>
              <a:t>Explain the structure and organizational context of effective debriefs in which the goal is to improve system outcomes</a:t>
            </a:r>
            <a:r>
              <a:rPr lang="en-US" sz="2800" cap="none"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2108BCF6-13F0-4ABB-9D60-B5FF6CD296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9722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BA31-3386-49ED-8928-6E8FB74B6DE0}"/>
              </a:ext>
            </a:extLst>
          </p:cNvPr>
          <p:cNvSpPr>
            <a:spLocks noGrp="1"/>
          </p:cNvSpPr>
          <p:nvPr>
            <p:ph type="title"/>
          </p:nvPr>
        </p:nvSpPr>
        <p:spPr>
          <a:xfrm>
            <a:off x="452582" y="0"/>
            <a:ext cx="8238836" cy="802639"/>
          </a:xfrm>
        </p:spPr>
        <p:txBody>
          <a:bodyPr>
            <a:normAutofit fontScale="90000"/>
          </a:bodyPr>
          <a:lstStyle/>
          <a:p>
            <a:pPr algn="ctr"/>
            <a:r>
              <a:rPr lang="en-US" dirty="0"/>
              <a:t>Characteristics of Effective Debriefs</a:t>
            </a:r>
          </a:p>
        </p:txBody>
      </p:sp>
      <p:graphicFrame>
        <p:nvGraphicFramePr>
          <p:cNvPr id="5" name="Content Placeholder 4">
            <a:extLst>
              <a:ext uri="{FF2B5EF4-FFF2-40B4-BE49-F238E27FC236}">
                <a16:creationId xmlns:a16="http://schemas.microsoft.com/office/drawing/2014/main" id="{1EAA3A7E-551D-46C7-8015-9BDE73AFCE61}"/>
              </a:ext>
            </a:extLst>
          </p:cNvPr>
          <p:cNvGraphicFramePr>
            <a:graphicFrameLocks noGrp="1"/>
          </p:cNvGraphicFramePr>
          <p:nvPr>
            <p:ph idx="1"/>
            <p:extLst>
              <p:ext uri="{D42A27DB-BD31-4B8C-83A1-F6EECF244321}">
                <p14:modId xmlns:p14="http://schemas.microsoft.com/office/powerpoint/2010/main" val="1564829920"/>
              </p:ext>
            </p:extLst>
          </p:nvPr>
        </p:nvGraphicFramePr>
        <p:xfrm>
          <a:off x="2218893" y="802639"/>
          <a:ext cx="8584601" cy="5487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11A3665-FD3B-4D28-BCE4-1700109502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98E01BC-1F8D-4B60-885A-28E99346991A}"/>
              </a:ext>
            </a:extLst>
          </p:cNvPr>
          <p:cNvSpPr txBox="1"/>
          <p:nvPr/>
        </p:nvSpPr>
        <p:spPr>
          <a:xfrm>
            <a:off x="322268" y="695751"/>
            <a:ext cx="324612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(Allen et al., 2018; Tannenbaum &amp;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Cerasoli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2013; Smith-Jentsch et al., 2008; Smith-Jentsch et al., 1998)</a:t>
            </a:r>
          </a:p>
        </p:txBody>
      </p:sp>
      <p:sp>
        <p:nvSpPr>
          <p:cNvPr id="8" name="TextBox 7">
            <a:extLst>
              <a:ext uri="{FF2B5EF4-FFF2-40B4-BE49-F238E27FC236}">
                <a16:creationId xmlns:a16="http://schemas.microsoft.com/office/drawing/2014/main" id="{E83DABA8-8BEC-461C-9BF9-305E910FF15D}"/>
              </a:ext>
            </a:extLst>
          </p:cNvPr>
          <p:cNvSpPr txBox="1"/>
          <p:nvPr/>
        </p:nvSpPr>
        <p:spPr>
          <a:xfrm>
            <a:off x="252934" y="1633636"/>
            <a:ext cx="4133536"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Structure is Needed 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Ensure focus on specific situation AND on how decisions were made (right decision and right decision-making process)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Avoid conflict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Summarize both positive (what went well) and negative feedback (what did not go well)</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1120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BA31-3386-49ED-8928-6E8FB74B6DE0}"/>
              </a:ext>
            </a:extLst>
          </p:cNvPr>
          <p:cNvSpPr>
            <a:spLocks noGrp="1"/>
          </p:cNvSpPr>
          <p:nvPr>
            <p:ph type="title"/>
          </p:nvPr>
        </p:nvSpPr>
        <p:spPr>
          <a:xfrm>
            <a:off x="452582" y="1"/>
            <a:ext cx="8238836" cy="660840"/>
          </a:xfrm>
        </p:spPr>
        <p:txBody>
          <a:bodyPr>
            <a:normAutofit fontScale="90000"/>
          </a:bodyPr>
          <a:lstStyle/>
          <a:p>
            <a:pPr algn="ctr"/>
            <a:r>
              <a:rPr lang="en-US" dirty="0"/>
              <a:t>Characteristics of Effective Debriefs</a:t>
            </a:r>
          </a:p>
        </p:txBody>
      </p:sp>
      <p:graphicFrame>
        <p:nvGraphicFramePr>
          <p:cNvPr id="5" name="Content Placeholder 4">
            <a:extLst>
              <a:ext uri="{FF2B5EF4-FFF2-40B4-BE49-F238E27FC236}">
                <a16:creationId xmlns:a16="http://schemas.microsoft.com/office/drawing/2014/main" id="{1EAA3A7E-551D-46C7-8015-9BDE73AFCE61}"/>
              </a:ext>
            </a:extLst>
          </p:cNvPr>
          <p:cNvGraphicFramePr>
            <a:graphicFrameLocks noGrp="1"/>
          </p:cNvGraphicFramePr>
          <p:nvPr>
            <p:ph idx="1"/>
          </p:nvPr>
        </p:nvGraphicFramePr>
        <p:xfrm>
          <a:off x="600764" y="1085334"/>
          <a:ext cx="8402001" cy="5166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11A3665-FD3B-4D28-BCE4-1700109502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5A01150-2555-4D54-974A-75D7A15AA271}"/>
              </a:ext>
            </a:extLst>
          </p:cNvPr>
          <p:cNvSpPr txBox="1"/>
          <p:nvPr/>
        </p:nvSpPr>
        <p:spPr>
          <a:xfrm>
            <a:off x="141235" y="1745346"/>
            <a:ext cx="2760991" cy="46320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Generic Structure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Create a safe environment</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Begin with those with least status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happened?</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Why did it happen?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will we do differently to prevent recurrence of this event? (consider task and teamwork)</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What can we apply to the system?</a:t>
            </a:r>
          </a:p>
        </p:txBody>
      </p:sp>
      <p:sp>
        <p:nvSpPr>
          <p:cNvPr id="10" name="TextBox 9">
            <a:extLst>
              <a:ext uri="{FF2B5EF4-FFF2-40B4-BE49-F238E27FC236}">
                <a16:creationId xmlns:a16="http://schemas.microsoft.com/office/drawing/2014/main" id="{9FC3B3F4-C0E0-4644-BD9A-98820A8162E0}"/>
              </a:ext>
            </a:extLst>
          </p:cNvPr>
          <p:cNvSpPr txBox="1"/>
          <p:nvPr/>
        </p:nvSpPr>
        <p:spPr>
          <a:xfrm>
            <a:off x="6471880" y="2841189"/>
            <a:ext cx="2530885" cy="31547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Event Specific Structure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Peri-natal Events (e.g. OB Hemorrhage)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Post-fall Huddle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Surgery – (Integral to Comprehensive Surgical Checklist)</a:t>
            </a:r>
          </a:p>
        </p:txBody>
      </p:sp>
      <p:sp>
        <p:nvSpPr>
          <p:cNvPr id="11" name="TextBox 10">
            <a:extLst>
              <a:ext uri="{FF2B5EF4-FFF2-40B4-BE49-F238E27FC236}">
                <a16:creationId xmlns:a16="http://schemas.microsoft.com/office/drawing/2014/main" id="{3C042FD4-E9AA-4A52-9CF2-6C2415AC9E08}"/>
              </a:ext>
            </a:extLst>
          </p:cNvPr>
          <p:cNvSpPr txBox="1"/>
          <p:nvPr/>
        </p:nvSpPr>
        <p:spPr>
          <a:xfrm>
            <a:off x="116192" y="459871"/>
            <a:ext cx="226450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(Allen et al., 2019; Tannenbaum &amp;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Cerasoli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2013; Smith-Jentsch et al., 2008)</a:t>
            </a:r>
          </a:p>
        </p:txBody>
      </p:sp>
      <p:sp>
        <p:nvSpPr>
          <p:cNvPr id="3" name="TextBox 2">
            <a:extLst>
              <a:ext uri="{FF2B5EF4-FFF2-40B4-BE49-F238E27FC236}">
                <a16:creationId xmlns:a16="http://schemas.microsoft.com/office/drawing/2014/main" id="{7BBC2917-DCA5-45F6-B123-3228FA3A6E40}"/>
              </a:ext>
            </a:extLst>
          </p:cNvPr>
          <p:cNvSpPr txBox="1"/>
          <p:nvPr/>
        </p:nvSpPr>
        <p:spPr>
          <a:xfrm>
            <a:off x="2496893" y="580304"/>
            <a:ext cx="66471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Available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https://www.nepatientsafety.org/resources-tools/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4884874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EAA3A7E-551D-46C7-8015-9BDE73AFCE61}"/>
              </a:ext>
            </a:extLst>
          </p:cNvPr>
          <p:cNvGraphicFramePr>
            <a:graphicFrameLocks noGrp="1"/>
          </p:cNvGraphicFramePr>
          <p:nvPr>
            <p:ph idx="1"/>
          </p:nvPr>
        </p:nvGraphicFramePr>
        <p:xfrm>
          <a:off x="253373" y="764492"/>
          <a:ext cx="8584601" cy="5487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DF4BA31-3386-49ED-8928-6E8FB74B6DE0}"/>
              </a:ext>
            </a:extLst>
          </p:cNvPr>
          <p:cNvSpPr>
            <a:spLocks noGrp="1"/>
          </p:cNvSpPr>
          <p:nvPr>
            <p:ph type="title"/>
          </p:nvPr>
        </p:nvSpPr>
        <p:spPr>
          <a:xfrm>
            <a:off x="452582" y="0"/>
            <a:ext cx="8238836" cy="802639"/>
          </a:xfrm>
        </p:spPr>
        <p:txBody>
          <a:bodyPr/>
          <a:lstStyle/>
          <a:p>
            <a:pPr algn="ctr"/>
            <a:r>
              <a:rPr lang="en-US" dirty="0"/>
              <a:t>Context of Effective Debriefs</a:t>
            </a:r>
          </a:p>
        </p:txBody>
      </p:sp>
      <p:sp>
        <p:nvSpPr>
          <p:cNvPr id="4" name="Slide Number Placeholder 3">
            <a:extLst>
              <a:ext uri="{FF2B5EF4-FFF2-40B4-BE49-F238E27FC236}">
                <a16:creationId xmlns:a16="http://schemas.microsoft.com/office/drawing/2014/main" id="{111A3665-FD3B-4D28-BCE4-1700109502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C042FD4-E9AA-4A52-9CF2-6C2415AC9E08}"/>
              </a:ext>
            </a:extLst>
          </p:cNvPr>
          <p:cNvSpPr txBox="1"/>
          <p:nvPr/>
        </p:nvSpPr>
        <p:spPr>
          <a:xfrm>
            <a:off x="7057813" y="649996"/>
            <a:ext cx="209197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(Allen et al</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2019)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87FF26E1-EFA7-42C9-A193-288A5C18B88D}"/>
              </a:ext>
            </a:extLst>
          </p:cNvPr>
          <p:cNvGrpSpPr/>
          <p:nvPr/>
        </p:nvGrpSpPr>
        <p:grpSpPr>
          <a:xfrm>
            <a:off x="-12022" y="2041464"/>
            <a:ext cx="2785769" cy="1770531"/>
            <a:chOff x="147002" y="2041464"/>
            <a:chExt cx="2785769" cy="1770531"/>
          </a:xfrm>
        </p:grpSpPr>
        <p:sp>
          <p:nvSpPr>
            <p:cNvPr id="6" name="Arrow: Right 5">
              <a:extLst>
                <a:ext uri="{FF2B5EF4-FFF2-40B4-BE49-F238E27FC236}">
                  <a16:creationId xmlns:a16="http://schemas.microsoft.com/office/drawing/2014/main" id="{71EFE502-8586-4D1D-B868-910F607045A4}"/>
                </a:ext>
              </a:extLst>
            </p:cNvPr>
            <p:cNvSpPr/>
            <p:nvPr/>
          </p:nvSpPr>
          <p:spPr>
            <a:xfrm>
              <a:off x="259607" y="2041464"/>
              <a:ext cx="2478898" cy="597934"/>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Psychological Safety</a:t>
              </a:r>
            </a:p>
          </p:txBody>
        </p:sp>
        <p:sp>
          <p:nvSpPr>
            <p:cNvPr id="3" name="TextBox 2">
              <a:extLst>
                <a:ext uri="{FF2B5EF4-FFF2-40B4-BE49-F238E27FC236}">
                  <a16:creationId xmlns:a16="http://schemas.microsoft.com/office/drawing/2014/main" id="{786BCD9C-0D65-4424-91DA-2E2D46BD4FBB}"/>
                </a:ext>
              </a:extLst>
            </p:cNvPr>
            <p:cNvSpPr txBox="1"/>
            <p:nvPr/>
          </p:nvSpPr>
          <p:spPr>
            <a:xfrm>
              <a:off x="147002" y="2611666"/>
              <a:ext cx="278576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climate in which people feel free to express relevant thoughts and feelings.”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(Edmondson,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9C40AC14-B44D-4F82-9B49-1D4E36F369F7}"/>
              </a:ext>
            </a:extLst>
          </p:cNvPr>
          <p:cNvGrpSpPr/>
          <p:nvPr/>
        </p:nvGrpSpPr>
        <p:grpSpPr>
          <a:xfrm>
            <a:off x="5102087" y="4176349"/>
            <a:ext cx="3602720" cy="2163380"/>
            <a:chOff x="5305069" y="1866078"/>
            <a:chExt cx="3602720" cy="2163380"/>
          </a:xfrm>
        </p:grpSpPr>
        <p:sp>
          <p:nvSpPr>
            <p:cNvPr id="12" name="TextBox 11">
              <a:extLst>
                <a:ext uri="{FF2B5EF4-FFF2-40B4-BE49-F238E27FC236}">
                  <a16:creationId xmlns:a16="http://schemas.microsoft.com/office/drawing/2014/main" id="{53FCCA7F-2A42-441C-ACC5-87691A33D35E}"/>
                </a:ext>
              </a:extLst>
            </p:cNvPr>
            <p:cNvSpPr txBox="1"/>
            <p:nvPr/>
          </p:nvSpPr>
          <p:spPr>
            <a:xfrm>
              <a:off x="6260255" y="2305909"/>
              <a:ext cx="2647534" cy="172354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2021"/>
                  </a:solidFill>
                  <a:effectLst/>
                  <a:uLnTx/>
                  <a:uFillTx/>
                  <a:latin typeface="AdvTT6120e2aa"/>
                  <a:ea typeface="+mn-ea"/>
                  <a:cs typeface="+mn-cs"/>
                </a:rPr>
                <a:t>Extent to which team members reflect upon</a:t>
              </a:r>
              <a:br>
                <a:rPr kumimoji="0" lang="en-US" sz="1800" b="0" i="0" u="none" strike="noStrike" kern="1200" cap="none" spc="0" normalizeH="0" baseline="0" noProof="0" dirty="0">
                  <a:ln>
                    <a:noFill/>
                  </a:ln>
                  <a:solidFill>
                    <a:srgbClr val="242021"/>
                  </a:solidFill>
                  <a:effectLst/>
                  <a:uLnTx/>
                  <a:uFillTx/>
                  <a:latin typeface="AdvTT6120e2aa"/>
                  <a:ea typeface="+mn-ea"/>
                  <a:cs typeface="+mn-cs"/>
                </a:rPr>
              </a:br>
              <a:r>
                <a:rPr kumimoji="0" lang="en-US" sz="1800" b="0" i="0" u="none" strike="noStrike" kern="1200" cap="none" spc="0" normalizeH="0" baseline="0" noProof="0" dirty="0">
                  <a:ln>
                    <a:noFill/>
                  </a:ln>
                  <a:solidFill>
                    <a:srgbClr val="242021"/>
                  </a:solidFill>
                  <a:effectLst/>
                  <a:uLnTx/>
                  <a:uFillTx/>
                  <a:latin typeface="AdvTT6120e2aa"/>
                  <a:ea typeface="+mn-ea"/>
                  <a:cs typeface="+mn-cs"/>
                </a:rPr>
                <a:t>the team</a:t>
              </a:r>
              <a:r>
                <a:rPr kumimoji="0" lang="en-US" sz="1800" b="0" i="0" u="none" strike="noStrike" kern="1200" cap="none" spc="0" normalizeH="0" baseline="0" noProof="0" dirty="0">
                  <a:ln>
                    <a:noFill/>
                  </a:ln>
                  <a:solidFill>
                    <a:srgbClr val="242021"/>
                  </a:solidFill>
                  <a:effectLst/>
                  <a:uLnTx/>
                  <a:uFillTx/>
                  <a:latin typeface="AdvTT6120e2aa+20"/>
                  <a:ea typeface="+mn-ea"/>
                  <a:cs typeface="+mn-cs"/>
                </a:rPr>
                <a:t>’</a:t>
              </a:r>
              <a:r>
                <a:rPr kumimoji="0" lang="en-US" sz="1800" b="0" i="0" u="none" strike="noStrike" kern="1200" cap="none" spc="0" normalizeH="0" baseline="0" noProof="0" dirty="0">
                  <a:ln>
                    <a:noFill/>
                  </a:ln>
                  <a:solidFill>
                    <a:srgbClr val="242021"/>
                  </a:solidFill>
                  <a:effectLst/>
                  <a:uLnTx/>
                  <a:uFillTx/>
                  <a:latin typeface="AdvTT6120e2aa"/>
                  <a:ea typeface="+mn-ea"/>
                  <a:cs typeface="+mn-cs"/>
                </a:rPr>
                <a:t>s goals, decision-making strategies, and processes </a:t>
              </a:r>
              <a:r>
                <a:rPr kumimoji="0" lang="en-US" sz="1600" b="0" i="0" u="none" strike="noStrike" kern="1200" cap="none" spc="0" normalizeH="0" baseline="0" noProof="0" dirty="0">
                  <a:ln>
                    <a:noFill/>
                  </a:ln>
                  <a:solidFill>
                    <a:srgbClr val="242021"/>
                  </a:solidFill>
                  <a:effectLst/>
                  <a:uLnTx/>
                  <a:uFillTx/>
                  <a:latin typeface="AdvTT6120e2aa"/>
                  <a:ea typeface="+mn-ea"/>
                  <a:cs typeface="+mn-cs"/>
                </a:rPr>
                <a:t>(West, 2000)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Arrow: Left 9">
              <a:extLst>
                <a:ext uri="{FF2B5EF4-FFF2-40B4-BE49-F238E27FC236}">
                  <a16:creationId xmlns:a16="http://schemas.microsoft.com/office/drawing/2014/main" id="{A08BC26D-28AC-44A4-92FA-2188844BDDC2}"/>
                </a:ext>
              </a:extLst>
            </p:cNvPr>
            <p:cNvSpPr/>
            <p:nvPr/>
          </p:nvSpPr>
          <p:spPr>
            <a:xfrm>
              <a:off x="5305069" y="1866078"/>
              <a:ext cx="3575064" cy="597934"/>
            </a:xfrm>
            <a:prstGeom prst="lef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Team Reflexivity</a:t>
              </a:r>
            </a:p>
          </p:txBody>
        </p:sp>
      </p:grpSp>
      <p:grpSp>
        <p:nvGrpSpPr>
          <p:cNvPr id="13" name="Group 12">
            <a:extLst>
              <a:ext uri="{FF2B5EF4-FFF2-40B4-BE49-F238E27FC236}">
                <a16:creationId xmlns:a16="http://schemas.microsoft.com/office/drawing/2014/main" id="{222F0E8A-C528-40AC-8D9D-5F647625A6B6}"/>
              </a:ext>
            </a:extLst>
          </p:cNvPr>
          <p:cNvGrpSpPr/>
          <p:nvPr/>
        </p:nvGrpSpPr>
        <p:grpSpPr>
          <a:xfrm>
            <a:off x="1113390" y="3765210"/>
            <a:ext cx="2647534" cy="1736091"/>
            <a:chOff x="1113390" y="3765210"/>
            <a:chExt cx="2647534" cy="1736091"/>
          </a:xfrm>
        </p:grpSpPr>
        <p:sp>
          <p:nvSpPr>
            <p:cNvPr id="9" name="Arrow: Right 8">
              <a:extLst>
                <a:ext uri="{FF2B5EF4-FFF2-40B4-BE49-F238E27FC236}">
                  <a16:creationId xmlns:a16="http://schemas.microsoft.com/office/drawing/2014/main" id="{6458880F-12E9-4740-85E6-F317608E07BC}"/>
                </a:ext>
              </a:extLst>
            </p:cNvPr>
            <p:cNvSpPr/>
            <p:nvPr/>
          </p:nvSpPr>
          <p:spPr>
            <a:xfrm>
              <a:off x="1197708" y="3765210"/>
              <a:ext cx="2478898" cy="597934"/>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Sensemaking</a:t>
              </a:r>
            </a:p>
          </p:txBody>
        </p:sp>
        <p:sp>
          <p:nvSpPr>
            <p:cNvPr id="15" name="TextBox 14">
              <a:extLst>
                <a:ext uri="{FF2B5EF4-FFF2-40B4-BE49-F238E27FC236}">
                  <a16:creationId xmlns:a16="http://schemas.microsoft.com/office/drawing/2014/main" id="{8D106731-5CCE-43A7-B0C7-A0BAA75D682D}"/>
                </a:ext>
              </a:extLst>
            </p:cNvPr>
            <p:cNvSpPr txBox="1"/>
            <p:nvPr/>
          </p:nvSpPr>
          <p:spPr>
            <a:xfrm>
              <a:off x="1113390" y="4331750"/>
              <a:ext cx="2647534"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active process of assigning meaning to ambiguous data.”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(Edmondson,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E03B496F-3185-4F1F-AFF4-82D6193F6304}"/>
              </a:ext>
            </a:extLst>
          </p:cNvPr>
          <p:cNvGrpSpPr/>
          <p:nvPr/>
        </p:nvGrpSpPr>
        <p:grpSpPr>
          <a:xfrm>
            <a:off x="6228522" y="2026878"/>
            <a:ext cx="2915478" cy="2263896"/>
            <a:chOff x="4826773" y="3759550"/>
            <a:chExt cx="2915478" cy="2263896"/>
          </a:xfrm>
        </p:grpSpPr>
        <p:sp>
          <p:nvSpPr>
            <p:cNvPr id="8" name="Arrow: Left 7">
              <a:extLst>
                <a:ext uri="{FF2B5EF4-FFF2-40B4-BE49-F238E27FC236}">
                  <a16:creationId xmlns:a16="http://schemas.microsoft.com/office/drawing/2014/main" id="{60C83759-0C57-4587-BF7C-860847564FEB}"/>
                </a:ext>
              </a:extLst>
            </p:cNvPr>
            <p:cNvSpPr/>
            <p:nvPr/>
          </p:nvSpPr>
          <p:spPr>
            <a:xfrm>
              <a:off x="4932983" y="3759550"/>
              <a:ext cx="2768638" cy="597934"/>
            </a:xfrm>
            <a:prstGeom prst="lef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Organizational Support</a:t>
              </a:r>
            </a:p>
          </p:txBody>
        </p:sp>
        <p:sp>
          <p:nvSpPr>
            <p:cNvPr id="17" name="TextBox 16">
              <a:extLst>
                <a:ext uri="{FF2B5EF4-FFF2-40B4-BE49-F238E27FC236}">
                  <a16:creationId xmlns:a16="http://schemas.microsoft.com/office/drawing/2014/main" id="{5DEB0470-0CC0-47E6-8F10-0F0AD7F5F4A2}"/>
                </a:ext>
              </a:extLst>
            </p:cNvPr>
            <p:cNvSpPr txBox="1"/>
            <p:nvPr/>
          </p:nvSpPr>
          <p:spPr>
            <a:xfrm>
              <a:off x="4826773" y="4299897"/>
              <a:ext cx="2915478"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Restructure the organization and clarify roles to provide people, training, time to implement changes; overtly value the change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(Rogers, 2003; Allen et al., 2018)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392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302C29-339B-4843-9F01-BB8657544812}"/>
              </a:ext>
            </a:extLst>
          </p:cNvPr>
          <p:cNvSpPr>
            <a:spLocks noGrp="1"/>
          </p:cNvSpPr>
          <p:nvPr>
            <p:ph type="title"/>
          </p:nvPr>
        </p:nvSpPr>
        <p:spPr>
          <a:xfrm>
            <a:off x="452582" y="78058"/>
            <a:ext cx="8238836" cy="615142"/>
          </a:xfrm>
        </p:spPr>
        <p:txBody>
          <a:bodyPr>
            <a:normAutofit/>
          </a:bodyPr>
          <a:lstStyle/>
          <a:p>
            <a:r>
              <a:rPr lang="en-US" sz="3600" dirty="0"/>
              <a:t>Debrief Pocket Guide: Template for Structure</a:t>
            </a:r>
          </a:p>
        </p:txBody>
      </p:sp>
      <p:sp>
        <p:nvSpPr>
          <p:cNvPr id="4" name="Slide Number Placeholder 3">
            <a:extLst>
              <a:ext uri="{FF2B5EF4-FFF2-40B4-BE49-F238E27FC236}">
                <a16:creationId xmlns:a16="http://schemas.microsoft.com/office/drawing/2014/main" id="{8CB6DA55-8C9C-401F-9E80-2FE7356DEE54}"/>
              </a:ext>
            </a:extLst>
          </p:cNvPr>
          <p:cNvSpPr>
            <a:spLocks noGrp="1"/>
          </p:cNvSpPr>
          <p:nvPr>
            <p:ph type="sldNum" sz="quarter" idx="12"/>
          </p:nvPr>
        </p:nvSpPr>
        <p:spPr>
          <a:xfrm>
            <a:off x="7706696" y="6459786"/>
            <a:ext cx="98401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B7418B5-5B08-4410-BC34-4597AFE0AB97}"/>
              </a:ext>
            </a:extLst>
          </p:cNvPr>
          <p:cNvSpPr txBox="1"/>
          <p:nvPr/>
        </p:nvSpPr>
        <p:spPr>
          <a:xfrm>
            <a:off x="159526" y="507755"/>
            <a:ext cx="882494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Available at: </a:t>
            </a: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Calibri" panose="020F0502020204030204" pitchFamily="34" charset="0"/>
                <a:hlinkClick r:id="rId3"/>
              </a:rPr>
              <a:t>https://www.nepatientsafety.org/resources-tools/patient-safety-improvement-tools/debrief-toolkit.html</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B28302F6-5DB1-479E-A64C-11D151F16429}"/>
              </a:ext>
            </a:extLst>
          </p:cNvPr>
          <p:cNvPicPr>
            <a:picLocks noChangeAspect="1"/>
          </p:cNvPicPr>
          <p:nvPr/>
        </p:nvPicPr>
        <p:blipFill>
          <a:blip r:embed="rId4"/>
          <a:stretch>
            <a:fillRect/>
          </a:stretch>
        </p:blipFill>
        <p:spPr>
          <a:xfrm>
            <a:off x="1999844" y="1154086"/>
            <a:ext cx="6103336" cy="5549658"/>
          </a:xfrm>
          <a:prstGeom prst="rect">
            <a:avLst/>
          </a:prstGeom>
        </p:spPr>
      </p:pic>
      <p:sp>
        <p:nvSpPr>
          <p:cNvPr id="2" name="Rectangle 1">
            <a:extLst>
              <a:ext uri="{FF2B5EF4-FFF2-40B4-BE49-F238E27FC236}">
                <a16:creationId xmlns:a16="http://schemas.microsoft.com/office/drawing/2014/main" id="{9ABC9473-ED96-4497-8594-0F804183DC6F}"/>
              </a:ext>
            </a:extLst>
          </p:cNvPr>
          <p:cNvSpPr/>
          <p:nvPr/>
        </p:nvSpPr>
        <p:spPr>
          <a:xfrm>
            <a:off x="5384694" y="5449329"/>
            <a:ext cx="2718486" cy="10132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799D4A2-B55B-81EC-6F72-8CF25A0FFC25}"/>
              </a:ext>
            </a:extLst>
          </p:cNvPr>
          <p:cNvSpPr/>
          <p:nvPr/>
        </p:nvSpPr>
        <p:spPr>
          <a:xfrm>
            <a:off x="2233257" y="5211591"/>
            <a:ext cx="2460172" cy="10586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E72CE0-618A-4272-C057-1BCDC685F9FA}"/>
              </a:ext>
            </a:extLst>
          </p:cNvPr>
          <p:cNvSpPr/>
          <p:nvPr/>
        </p:nvSpPr>
        <p:spPr>
          <a:xfrm>
            <a:off x="2240780" y="4665786"/>
            <a:ext cx="2460172" cy="5108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4B9C71-2727-7822-FD7C-77AD9CBBA907}"/>
              </a:ext>
            </a:extLst>
          </p:cNvPr>
          <p:cNvSpPr txBox="1"/>
          <p:nvPr/>
        </p:nvSpPr>
        <p:spPr>
          <a:xfrm>
            <a:off x="131287" y="2191888"/>
            <a:ext cx="1937848" cy="2031325"/>
          </a:xfrm>
          <a:prstGeom prst="rect">
            <a:avLst/>
          </a:prstGeom>
          <a:noFill/>
          <a:ln>
            <a:solidFill>
              <a:schemeClr val="tx1"/>
            </a:solidFill>
          </a:ln>
        </p:spPr>
        <p:txBody>
          <a:bodyPr wrap="square" rtlCol="0">
            <a:spAutoFit/>
          </a:bodyPr>
          <a:lstStyle/>
          <a:p>
            <a:r>
              <a:rPr lang="en-US" dirty="0"/>
              <a:t>By definition, if an</a:t>
            </a:r>
          </a:p>
          <a:p>
            <a:r>
              <a:rPr lang="en-US" dirty="0"/>
              <a:t>error/event was preventable, there was an error. The fix for an error depends upon its origin.</a:t>
            </a:r>
          </a:p>
        </p:txBody>
      </p:sp>
    </p:spTree>
    <p:extLst>
      <p:ext uri="{BB962C8B-B14F-4D97-AF65-F5344CB8AC3E}">
        <p14:creationId xmlns:p14="http://schemas.microsoft.com/office/powerpoint/2010/main" val="187526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348E6-4BA5-4746-8290-7C3410091C8F}"/>
              </a:ext>
            </a:extLst>
          </p:cNvPr>
          <p:cNvSpPr>
            <a:spLocks noGrp="1"/>
          </p:cNvSpPr>
          <p:nvPr>
            <p:ph type="title"/>
          </p:nvPr>
        </p:nvSpPr>
        <p:spPr>
          <a:solidFill>
            <a:srgbClr val="FFFFFF"/>
          </a:solidFill>
        </p:spPr>
        <p:txBody>
          <a:bodyPr>
            <a:noAutofit/>
          </a:bodyPr>
          <a:lstStyle/>
          <a:p>
            <a:br>
              <a:rPr lang="en-US" sz="3200" dirty="0"/>
            </a:br>
            <a:r>
              <a:rPr lang="en-US" sz="3200" dirty="0"/>
              <a:t>Team Meetings Improve Team Performance by Improving Resilience </a:t>
            </a:r>
          </a:p>
        </p:txBody>
      </p:sp>
      <p:sp>
        <p:nvSpPr>
          <p:cNvPr id="6" name="Content Placeholder 5">
            <a:extLst>
              <a:ext uri="{FF2B5EF4-FFF2-40B4-BE49-F238E27FC236}">
                <a16:creationId xmlns:a16="http://schemas.microsoft.com/office/drawing/2014/main" id="{B9C5E401-7754-40B9-ACB5-0BF12BED9BDE}"/>
              </a:ext>
            </a:extLst>
          </p:cNvPr>
          <p:cNvSpPr>
            <a:spLocks noGrp="1"/>
          </p:cNvSpPr>
          <p:nvPr>
            <p:ph idx="1"/>
          </p:nvPr>
        </p:nvSpPr>
        <p:spPr/>
        <p:txBody>
          <a:bodyPr>
            <a:noAutofit/>
          </a:bodyPr>
          <a:lstStyle/>
          <a:p>
            <a:r>
              <a:rPr lang="en-US" sz="2400" dirty="0"/>
              <a:t>Resilience—ability to manage complexity, adapt to changing conditions</a:t>
            </a:r>
          </a:p>
          <a:p>
            <a:r>
              <a:rPr lang="en-US" sz="2400" dirty="0"/>
              <a:t>Resilience requires ability to plan and anticipate (brief), monitor and respond (huddle), and learn from experience (debrief)</a:t>
            </a:r>
          </a:p>
          <a:p>
            <a:r>
              <a:rPr lang="en-US" sz="2400" dirty="0"/>
              <a:t>Review of 36 studies found the following support resilience:</a:t>
            </a:r>
          </a:p>
          <a:p>
            <a:pPr lvl="1">
              <a:buFont typeface="Wingdings" panose="05000000000000000000" pitchFamily="2" charset="2"/>
              <a:buChar char="Ø"/>
            </a:pPr>
            <a:r>
              <a:rPr lang="en-US" sz="2000" dirty="0"/>
              <a:t>Frequently exchanging information between experts and novices</a:t>
            </a:r>
          </a:p>
          <a:p>
            <a:pPr lvl="1">
              <a:buFont typeface="Wingdings" panose="05000000000000000000" pitchFamily="2" charset="2"/>
              <a:buChar char="Ø"/>
            </a:pPr>
            <a:r>
              <a:rPr lang="en-US" sz="2000" dirty="0"/>
              <a:t>Combining perspectives of different team members</a:t>
            </a:r>
          </a:p>
          <a:p>
            <a:pPr lvl="1">
              <a:buFont typeface="Wingdings" panose="05000000000000000000" pitchFamily="2" charset="2"/>
              <a:buChar char="Ø"/>
            </a:pPr>
            <a:r>
              <a:rPr lang="en-US" sz="2000" dirty="0"/>
              <a:t>Using protocols and checklists</a:t>
            </a:r>
          </a:p>
          <a:p>
            <a:pPr lvl="1">
              <a:buFont typeface="Wingdings" panose="05000000000000000000" pitchFamily="2" charset="2"/>
              <a:buChar char="Ø"/>
            </a:pPr>
            <a:r>
              <a:rPr lang="en-US" sz="2000" dirty="0"/>
              <a:t>Creating a shared mental model of work as imagined (the policy/procedure) vs work as actually done</a:t>
            </a:r>
          </a:p>
          <a:p>
            <a:r>
              <a:rPr lang="en-US" sz="2400" dirty="0"/>
              <a:t>Conclusion: Implementing briefs, huddles, and debriefs are key strategies to improve organizational resilience in response to internal and external challenges. </a:t>
            </a:r>
            <a:r>
              <a:rPr lang="en-US" sz="1600" dirty="0"/>
              <a:t>(Iflaifel et al, 2020; Hollnagel et al., 2006)</a:t>
            </a:r>
            <a:endParaRPr lang="en-US" sz="2400" dirty="0"/>
          </a:p>
        </p:txBody>
      </p:sp>
      <p:sp>
        <p:nvSpPr>
          <p:cNvPr id="4" name="Slide Number Placeholder 3">
            <a:extLst>
              <a:ext uri="{FF2B5EF4-FFF2-40B4-BE49-F238E27FC236}">
                <a16:creationId xmlns:a16="http://schemas.microsoft.com/office/drawing/2014/main" id="{81BAF8EB-BBED-4BEA-8282-34CF3D13537B}"/>
              </a:ext>
            </a:extLst>
          </p:cNvPr>
          <p:cNvSpPr>
            <a:spLocks noGrp="1"/>
          </p:cNvSpPr>
          <p:nvPr>
            <p:ph type="sldNum" sz="quarter" idx="12"/>
          </p:nvPr>
        </p:nvSpPr>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F7886C9C-DC18-4195-8FD5-A50AA931D419}" type="slidenum">
              <a:rPr lang="en-US" noProof="0" smtClean="0"/>
              <a:pPr lvl="0"/>
              <a:t>135</a:t>
            </a:fld>
            <a:endParaRPr lang="en-US" noProof="0" dirty="0"/>
          </a:p>
        </p:txBody>
      </p:sp>
      <p:sp>
        <p:nvSpPr>
          <p:cNvPr id="7" name="TextBox 6">
            <a:extLst>
              <a:ext uri="{FF2B5EF4-FFF2-40B4-BE49-F238E27FC236}">
                <a16:creationId xmlns:a16="http://schemas.microsoft.com/office/drawing/2014/main" id="{91572FC6-FE3E-B3FD-8A72-274AA4D7860F}"/>
              </a:ext>
            </a:extLst>
          </p:cNvPr>
          <p:cNvSpPr txBox="1"/>
          <p:nvPr/>
        </p:nvSpPr>
        <p:spPr>
          <a:xfrm>
            <a:off x="7532246" y="212942"/>
            <a:ext cx="145424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ヒラギノ角ゴ Pro W3" pitchFamily="127" charset="-128"/>
                <a:cs typeface="+mn-cs"/>
              </a:rPr>
              <a:t>Leadership</a:t>
            </a:r>
          </a:p>
        </p:txBody>
      </p:sp>
    </p:spTree>
    <p:extLst>
      <p:ext uri="{BB962C8B-B14F-4D97-AF65-F5344CB8AC3E}">
        <p14:creationId xmlns:p14="http://schemas.microsoft.com/office/powerpoint/2010/main" val="35250412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DB79-6DD2-4360-9FC2-F33C3EB54ABB}"/>
              </a:ext>
            </a:extLst>
          </p:cNvPr>
          <p:cNvSpPr>
            <a:spLocks noGrp="1"/>
          </p:cNvSpPr>
          <p:nvPr>
            <p:ph type="title"/>
          </p:nvPr>
        </p:nvSpPr>
        <p:spPr>
          <a:xfrm>
            <a:off x="471055" y="33089"/>
            <a:ext cx="8238836" cy="802639"/>
          </a:xfrm>
        </p:spPr>
        <p:txBody>
          <a:bodyPr/>
          <a:lstStyle/>
          <a:p>
            <a:pPr algn="ctr"/>
            <a:r>
              <a:rPr lang="en-US" dirty="0">
                <a:solidFill>
                  <a:schemeClr val="accent2"/>
                </a:solidFill>
              </a:rPr>
              <a:t>Track Debrief Outcomes</a:t>
            </a:r>
          </a:p>
        </p:txBody>
      </p:sp>
      <p:sp>
        <p:nvSpPr>
          <p:cNvPr id="3" name="Content Placeholder 2">
            <a:extLst>
              <a:ext uri="{FF2B5EF4-FFF2-40B4-BE49-F238E27FC236}">
                <a16:creationId xmlns:a16="http://schemas.microsoft.com/office/drawing/2014/main" id="{64997689-058E-44DE-921F-83DF84EF766A}"/>
              </a:ext>
            </a:extLst>
          </p:cNvPr>
          <p:cNvSpPr>
            <a:spLocks noGrp="1"/>
          </p:cNvSpPr>
          <p:nvPr>
            <p:ph idx="1"/>
          </p:nvPr>
        </p:nvSpPr>
        <p:spPr>
          <a:xfrm>
            <a:off x="320796" y="800233"/>
            <a:ext cx="8565295" cy="5454236"/>
          </a:xfrm>
        </p:spPr>
        <p:txBody>
          <a:bodyPr/>
          <a:lstStyle/>
          <a:p>
            <a:pPr>
              <a:buFont typeface="Wingdings" panose="05000000000000000000" pitchFamily="2" charset="2"/>
              <a:buChar char="Ø"/>
            </a:pPr>
            <a:r>
              <a:rPr lang="en-US" sz="2800" dirty="0"/>
              <a:t>Use/Adapt Debrief Log (for facilitators) and Database Templates (for Debrief Coordinating Team) in Toolkit</a:t>
            </a:r>
          </a:p>
          <a:p>
            <a:pPr>
              <a:buFont typeface="Wingdings" panose="05000000000000000000" pitchFamily="2" charset="2"/>
              <a:buChar char="Ø"/>
            </a:pPr>
            <a:r>
              <a:rPr lang="en-US" sz="2800" dirty="0"/>
              <a:t>Share results of lessons within/across departments</a:t>
            </a:r>
          </a:p>
          <a:p>
            <a:endParaRPr lang="en-US" dirty="0"/>
          </a:p>
        </p:txBody>
      </p:sp>
      <p:sp>
        <p:nvSpPr>
          <p:cNvPr id="4" name="Slide Number Placeholder 3">
            <a:extLst>
              <a:ext uri="{FF2B5EF4-FFF2-40B4-BE49-F238E27FC236}">
                <a16:creationId xmlns:a16="http://schemas.microsoft.com/office/drawing/2014/main" id="{260C8223-3539-4972-89A9-072A1009676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5ADA161A-0178-4459-8E7F-646B40C8CF88}"/>
              </a:ext>
            </a:extLst>
          </p:cNvPr>
          <p:cNvGraphicFramePr>
            <a:graphicFrameLocks noGrp="1"/>
          </p:cNvGraphicFramePr>
          <p:nvPr/>
        </p:nvGraphicFramePr>
        <p:xfrm>
          <a:off x="320796" y="2386384"/>
          <a:ext cx="8565295" cy="3662768"/>
        </p:xfrm>
        <a:graphic>
          <a:graphicData uri="http://schemas.openxmlformats.org/drawingml/2006/table">
            <a:tbl>
              <a:tblPr firstRow="1" firstCol="1" bandRow="1"/>
              <a:tblGrid>
                <a:gridCol w="572360">
                  <a:extLst>
                    <a:ext uri="{9D8B030D-6E8A-4147-A177-3AD203B41FA5}">
                      <a16:colId xmlns:a16="http://schemas.microsoft.com/office/drawing/2014/main" val="2032939938"/>
                    </a:ext>
                  </a:extLst>
                </a:gridCol>
                <a:gridCol w="735973">
                  <a:extLst>
                    <a:ext uri="{9D8B030D-6E8A-4147-A177-3AD203B41FA5}">
                      <a16:colId xmlns:a16="http://schemas.microsoft.com/office/drawing/2014/main" val="1294339152"/>
                    </a:ext>
                  </a:extLst>
                </a:gridCol>
                <a:gridCol w="2066693">
                  <a:extLst>
                    <a:ext uri="{9D8B030D-6E8A-4147-A177-3AD203B41FA5}">
                      <a16:colId xmlns:a16="http://schemas.microsoft.com/office/drawing/2014/main" val="1808247772"/>
                    </a:ext>
                  </a:extLst>
                </a:gridCol>
                <a:gridCol w="1056883">
                  <a:extLst>
                    <a:ext uri="{9D8B030D-6E8A-4147-A177-3AD203B41FA5}">
                      <a16:colId xmlns:a16="http://schemas.microsoft.com/office/drawing/2014/main" val="2062531968"/>
                    </a:ext>
                  </a:extLst>
                </a:gridCol>
                <a:gridCol w="2066693">
                  <a:extLst>
                    <a:ext uri="{9D8B030D-6E8A-4147-A177-3AD203B41FA5}">
                      <a16:colId xmlns:a16="http://schemas.microsoft.com/office/drawing/2014/main" val="2123944522"/>
                    </a:ext>
                  </a:extLst>
                </a:gridCol>
                <a:gridCol w="2066693">
                  <a:extLst>
                    <a:ext uri="{9D8B030D-6E8A-4147-A177-3AD203B41FA5}">
                      <a16:colId xmlns:a16="http://schemas.microsoft.com/office/drawing/2014/main" val="2518022110"/>
                    </a:ext>
                  </a:extLst>
                </a:gridCol>
              </a:tblGrid>
              <a:tr h="378678">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Date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Facilitator Initials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Event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Error Type*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Actions Taken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Lessons Learned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121933"/>
                  </a:ext>
                </a:extLst>
              </a:tr>
              <a:tr h="572289">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219966"/>
                  </a:ext>
                </a:extLst>
              </a:tr>
              <a:tr h="765900">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203678"/>
                  </a:ext>
                </a:extLst>
              </a:tr>
              <a:tr h="765900">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1942657"/>
                  </a:ext>
                </a:extLst>
              </a:tr>
              <a:tr h="1153121">
                <a:tc gridSpan="6">
                  <a: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*Task = While performing a well understood task, an individual inadvertently did the wrong thing (slip) or forgot a step (lapse)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Judgment = While performing an uncertain process, an individual made a decision with too little/wrong information (mistake)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Coordination = While performing a known process, multiple people failed to share information and coordinate goals, roles and accountability across shifts, work areas, levels/settings of care</a:t>
                      </a: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System = Multiple system elements (people, technology) interact resulting in failure to achieve intended goals</a:t>
                      </a:r>
                    </a:p>
                  </a:txBody>
                  <a:tcPr marL="28860" marR="28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1467084"/>
                  </a:ext>
                </a:extLst>
              </a:tr>
            </a:tbl>
          </a:graphicData>
        </a:graphic>
      </p:graphicFrame>
    </p:spTree>
    <p:extLst>
      <p:ext uri="{BB962C8B-B14F-4D97-AF65-F5344CB8AC3E}">
        <p14:creationId xmlns:p14="http://schemas.microsoft.com/office/powerpoint/2010/main" val="20490072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CFFD-68C2-4203-9214-669EE61E63F9}"/>
              </a:ext>
            </a:extLst>
          </p:cNvPr>
          <p:cNvSpPr>
            <a:spLocks noGrp="1"/>
          </p:cNvSpPr>
          <p:nvPr>
            <p:ph type="title"/>
          </p:nvPr>
        </p:nvSpPr>
        <p:spPr>
          <a:xfrm>
            <a:off x="452582" y="166716"/>
            <a:ext cx="8238836" cy="632817"/>
          </a:xfrm>
        </p:spPr>
        <p:txBody>
          <a:bodyPr/>
          <a:lstStyle/>
          <a:p>
            <a:r>
              <a:rPr lang="en-US" dirty="0"/>
              <a:t>NCPS Debrief Toolkit</a:t>
            </a:r>
          </a:p>
        </p:txBody>
      </p:sp>
      <p:sp>
        <p:nvSpPr>
          <p:cNvPr id="3" name="Content Placeholder 2">
            <a:extLst>
              <a:ext uri="{FF2B5EF4-FFF2-40B4-BE49-F238E27FC236}">
                <a16:creationId xmlns:a16="http://schemas.microsoft.com/office/drawing/2014/main" id="{4372907D-8961-49B3-86AC-9197DE297C15}"/>
              </a:ext>
            </a:extLst>
          </p:cNvPr>
          <p:cNvSpPr>
            <a:spLocks noGrp="1"/>
          </p:cNvSpPr>
          <p:nvPr>
            <p:ph idx="1"/>
          </p:nvPr>
        </p:nvSpPr>
        <p:spPr>
          <a:xfrm>
            <a:off x="311727" y="755005"/>
            <a:ext cx="8520545" cy="5891751"/>
          </a:xfrm>
        </p:spPr>
        <p:txBody>
          <a:bodyPr>
            <a:normAutofit fontScale="85000" lnSpcReduction="20000"/>
          </a:bodyPr>
          <a:lstStyle/>
          <a:p>
            <a:r>
              <a:rPr lang="en-US" sz="2800" dirty="0"/>
              <a:t>Debrief Fact Sheet to Educate Management and Leaders</a:t>
            </a:r>
          </a:p>
          <a:p>
            <a:r>
              <a:rPr lang="en-US" sz="2800" dirty="0"/>
              <a:t>Debrief Policy/Procedure</a:t>
            </a:r>
          </a:p>
          <a:p>
            <a:r>
              <a:rPr lang="en-US" sz="2800" dirty="0"/>
              <a:t>Debrief Coordinating Team Charter</a:t>
            </a:r>
          </a:p>
          <a:p>
            <a:r>
              <a:rPr lang="en-US" sz="2800" dirty="0"/>
              <a:t>Debrief Log for Facilitators</a:t>
            </a:r>
          </a:p>
          <a:p>
            <a:r>
              <a:rPr lang="en-US" sz="2800" dirty="0"/>
              <a:t>Debrief Database for Coordinating Team</a:t>
            </a:r>
          </a:p>
          <a:p>
            <a:r>
              <a:rPr lang="en-US" sz="2800" dirty="0"/>
              <a:t>Generic Debrief Pocket Guide</a:t>
            </a:r>
          </a:p>
          <a:p>
            <a:r>
              <a:rPr lang="en-US" sz="2800" dirty="0"/>
              <a:t>List of Online Videos for Training</a:t>
            </a:r>
          </a:p>
          <a:p>
            <a:r>
              <a:rPr lang="en-US" sz="2800" dirty="0"/>
              <a:t>OB Hemorrhage</a:t>
            </a:r>
          </a:p>
          <a:p>
            <a:r>
              <a:rPr lang="en-US" sz="2800" dirty="0"/>
              <a:t>Council On Patient Safety In Women’s Health Care Patient Safety Bundles </a:t>
            </a:r>
          </a:p>
          <a:p>
            <a:r>
              <a:rPr lang="en-US" sz="2800" dirty="0"/>
              <a:t>Post-Fall Huddle</a:t>
            </a:r>
          </a:p>
          <a:p>
            <a:r>
              <a:rPr lang="en-US" sz="2800" dirty="0" err="1"/>
              <a:t>AORN</a:t>
            </a:r>
            <a:r>
              <a:rPr lang="en-US" sz="2800" dirty="0"/>
              <a:t> Comprehensive Surgical Checklist</a:t>
            </a:r>
          </a:p>
          <a:p>
            <a:r>
              <a:rPr lang="en-US" sz="2800" dirty="0"/>
              <a:t>Available at: </a:t>
            </a:r>
            <a:r>
              <a:rPr lang="en-US" sz="2400" dirty="0">
                <a:hlinkClick r:id="rId3"/>
              </a:rPr>
              <a:t>https://www.nepatientsafety.org/resources-tools/patient-safety-improvement-tools/debrief-toolkit.html</a:t>
            </a:r>
            <a:endParaRPr lang="en-US" dirty="0"/>
          </a:p>
        </p:txBody>
      </p:sp>
      <p:sp>
        <p:nvSpPr>
          <p:cNvPr id="4" name="Slide Number Placeholder 3">
            <a:extLst>
              <a:ext uri="{FF2B5EF4-FFF2-40B4-BE49-F238E27FC236}">
                <a16:creationId xmlns:a16="http://schemas.microsoft.com/office/drawing/2014/main" id="{76A89997-4424-453F-8A52-4C35301F43C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0643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9E14-11E7-CD73-E14A-5EB294572BC5}"/>
              </a:ext>
            </a:extLst>
          </p:cNvPr>
          <p:cNvSpPr>
            <a:spLocks noGrp="1"/>
          </p:cNvSpPr>
          <p:nvPr>
            <p:ph type="title"/>
          </p:nvPr>
        </p:nvSpPr>
        <p:spPr>
          <a:xfrm>
            <a:off x="452582" y="70958"/>
            <a:ext cx="8238836" cy="802639"/>
          </a:xfrm>
        </p:spPr>
        <p:txBody>
          <a:bodyPr/>
          <a:lstStyle/>
          <a:p>
            <a:r>
              <a:rPr lang="en-US" dirty="0"/>
              <a:t>Improvement Solutions?</a:t>
            </a:r>
          </a:p>
        </p:txBody>
      </p:sp>
      <p:sp>
        <p:nvSpPr>
          <p:cNvPr id="3" name="Content Placeholder 2">
            <a:extLst>
              <a:ext uri="{FF2B5EF4-FFF2-40B4-BE49-F238E27FC236}">
                <a16:creationId xmlns:a16="http://schemas.microsoft.com/office/drawing/2014/main" id="{2AD4C7AE-5EA6-CB58-C0CB-930D9B8810AD}"/>
              </a:ext>
            </a:extLst>
          </p:cNvPr>
          <p:cNvSpPr>
            <a:spLocks noGrp="1"/>
          </p:cNvSpPr>
          <p:nvPr>
            <p:ph idx="1"/>
          </p:nvPr>
        </p:nvSpPr>
        <p:spPr>
          <a:xfrm>
            <a:off x="471055" y="1076433"/>
            <a:ext cx="8238836" cy="5107709"/>
          </a:xfrm>
        </p:spPr>
        <p:txBody>
          <a:bodyPr>
            <a:normAutofit/>
          </a:bodyPr>
          <a:lstStyle/>
          <a:p>
            <a:r>
              <a:rPr lang="en-US" sz="2800" dirty="0"/>
              <a:t>How likely is it that regularly conducting briefs, huddles, and debriefs will improve your staff’s perceptions that...</a:t>
            </a:r>
          </a:p>
          <a:p>
            <a:pPr>
              <a:buFont typeface="Wingdings" panose="05000000000000000000" pitchFamily="2" charset="2"/>
              <a:buChar char="Ø"/>
            </a:pPr>
            <a:r>
              <a:rPr lang="en-US" sz="2400" dirty="0"/>
              <a:t>You seriously consider staff suggestions for improving patient safety.</a:t>
            </a:r>
          </a:p>
          <a:p>
            <a:pPr>
              <a:buFont typeface="Wingdings" panose="05000000000000000000" pitchFamily="2" charset="2"/>
              <a:buChar char="Ø"/>
            </a:pPr>
            <a:r>
              <a:rPr lang="en-US" sz="2400" dirty="0"/>
              <a:t>You take action to address patient safety concerns that are brought to your attention.</a:t>
            </a:r>
          </a:p>
          <a:p>
            <a:pPr>
              <a:buFont typeface="Wingdings" panose="05000000000000000000" pitchFamily="2" charset="2"/>
              <a:buChar char="Ø"/>
            </a:pPr>
            <a:r>
              <a:rPr lang="en-US" sz="2400" dirty="0"/>
              <a:t>Your unit/department regularly reviews work processes to determine if changes are needed to improve patient safety.</a:t>
            </a:r>
          </a:p>
          <a:p>
            <a:pPr>
              <a:buFont typeface="Wingdings" panose="05000000000000000000" pitchFamily="2" charset="2"/>
              <a:buChar char="Ø"/>
            </a:pPr>
            <a:r>
              <a:rPr lang="en-US" sz="2400" dirty="0"/>
              <a:t>In your unit, changes to improve patient safety are evaluated to see how well they worked. </a:t>
            </a:r>
          </a:p>
          <a:p>
            <a:pPr>
              <a:buFont typeface="Wingdings" panose="05000000000000000000" pitchFamily="2" charset="2"/>
              <a:buChar char="Ø"/>
            </a:pPr>
            <a:r>
              <a:rPr lang="en-US" sz="2400" dirty="0"/>
              <a:t>In your unit, the same patient safety problems DO NOT keep happening.</a:t>
            </a:r>
          </a:p>
          <a:p>
            <a:pPr>
              <a:buFont typeface="Wingdings" panose="05000000000000000000" pitchFamily="2" charset="2"/>
              <a:buChar char="Ø"/>
            </a:pPr>
            <a:endParaRPr lang="en-US" sz="2400" dirty="0"/>
          </a:p>
        </p:txBody>
      </p:sp>
      <p:sp>
        <p:nvSpPr>
          <p:cNvPr id="4" name="Slide Number Placeholder 3">
            <a:extLst>
              <a:ext uri="{FF2B5EF4-FFF2-40B4-BE49-F238E27FC236}">
                <a16:creationId xmlns:a16="http://schemas.microsoft.com/office/drawing/2014/main" id="{20453B7B-7670-8245-93FD-B22976CB0885}"/>
              </a:ext>
            </a:extLst>
          </p:cNvPr>
          <p:cNvSpPr>
            <a:spLocks noGrp="1"/>
          </p:cNvSpPr>
          <p:nvPr>
            <p:ph type="sldNum" sz="quarter" idx="12"/>
          </p:nvPr>
        </p:nvSpPr>
        <p:spPr/>
        <p:txBody>
          <a:bodyPr/>
          <a:lstStyle/>
          <a:p>
            <a:fld id="{F7886C9C-DC18-4195-8FD5-A50AA931D419}" type="slidenum">
              <a:rPr lang="en-US" smtClean="0"/>
              <a:pPr/>
              <a:t>138</a:t>
            </a:fld>
            <a:endParaRPr lang="en-US"/>
          </a:p>
        </p:txBody>
      </p:sp>
    </p:spTree>
    <p:extLst>
      <p:ext uri="{BB962C8B-B14F-4D97-AF65-F5344CB8AC3E}">
        <p14:creationId xmlns:p14="http://schemas.microsoft.com/office/powerpoint/2010/main" val="35099223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29E14-11E7-CD73-E14A-5EB294572BC5}"/>
              </a:ext>
            </a:extLst>
          </p:cNvPr>
          <p:cNvSpPr>
            <a:spLocks noGrp="1"/>
          </p:cNvSpPr>
          <p:nvPr>
            <p:ph type="title"/>
          </p:nvPr>
        </p:nvSpPr>
        <p:spPr>
          <a:xfrm>
            <a:off x="452582" y="70958"/>
            <a:ext cx="8238836" cy="802639"/>
          </a:xfrm>
        </p:spPr>
        <p:txBody>
          <a:bodyPr/>
          <a:lstStyle/>
          <a:p>
            <a:r>
              <a:rPr lang="en-US" dirty="0"/>
              <a:t>Improvement Solutions?</a:t>
            </a:r>
          </a:p>
        </p:txBody>
      </p:sp>
      <p:sp>
        <p:nvSpPr>
          <p:cNvPr id="3" name="Content Placeholder 2">
            <a:extLst>
              <a:ext uri="{FF2B5EF4-FFF2-40B4-BE49-F238E27FC236}">
                <a16:creationId xmlns:a16="http://schemas.microsoft.com/office/drawing/2014/main" id="{2AD4C7AE-5EA6-CB58-C0CB-930D9B8810AD}"/>
              </a:ext>
            </a:extLst>
          </p:cNvPr>
          <p:cNvSpPr>
            <a:spLocks noGrp="1"/>
          </p:cNvSpPr>
          <p:nvPr>
            <p:ph idx="1"/>
          </p:nvPr>
        </p:nvSpPr>
        <p:spPr>
          <a:xfrm>
            <a:off x="471055" y="1021243"/>
            <a:ext cx="8238836" cy="5107709"/>
          </a:xfrm>
        </p:spPr>
        <p:txBody>
          <a:bodyPr>
            <a:normAutofit/>
          </a:bodyPr>
          <a:lstStyle/>
          <a:p>
            <a:r>
              <a:rPr lang="en-US" sz="2800" dirty="0"/>
              <a:t>How likely is it that regularly conducting briefs, huddles, and debriefs will improve your ability to lead within each of the Clifton Strengths Domains? </a:t>
            </a:r>
          </a:p>
          <a:p>
            <a:pPr>
              <a:buFont typeface="Wingdings" panose="05000000000000000000" pitchFamily="2" charset="2"/>
              <a:buChar char="Ø"/>
            </a:pPr>
            <a:endParaRPr lang="en-US" sz="2400" dirty="0"/>
          </a:p>
        </p:txBody>
      </p:sp>
      <p:sp>
        <p:nvSpPr>
          <p:cNvPr id="4" name="Slide Number Placeholder 3">
            <a:extLst>
              <a:ext uri="{FF2B5EF4-FFF2-40B4-BE49-F238E27FC236}">
                <a16:creationId xmlns:a16="http://schemas.microsoft.com/office/drawing/2014/main" id="{20453B7B-7670-8245-93FD-B22976CB08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51AD3B3-8CC2-24FA-1334-A854ECB6454C}"/>
              </a:ext>
            </a:extLst>
          </p:cNvPr>
          <p:cNvPicPr>
            <a:picLocks noChangeAspect="1"/>
          </p:cNvPicPr>
          <p:nvPr/>
        </p:nvPicPr>
        <p:blipFill>
          <a:blip r:embed="rId3"/>
          <a:stretch>
            <a:fillRect/>
          </a:stretch>
        </p:blipFill>
        <p:spPr>
          <a:xfrm>
            <a:off x="1012874" y="2241545"/>
            <a:ext cx="7118252" cy="3830882"/>
          </a:xfrm>
          <a:prstGeom prst="rect">
            <a:avLst/>
          </a:prstGeom>
        </p:spPr>
      </p:pic>
    </p:spTree>
    <p:extLst>
      <p:ext uri="{BB962C8B-B14F-4D97-AF65-F5344CB8AC3E}">
        <p14:creationId xmlns:p14="http://schemas.microsoft.com/office/powerpoint/2010/main" val="3417306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9C26-BF22-A5A8-5D77-52D4BF6BFCF6}"/>
              </a:ext>
            </a:extLst>
          </p:cNvPr>
          <p:cNvSpPr>
            <a:spLocks noGrp="1"/>
          </p:cNvSpPr>
          <p:nvPr>
            <p:ph type="title"/>
          </p:nvPr>
        </p:nvSpPr>
        <p:spPr>
          <a:xfrm>
            <a:off x="266304" y="136524"/>
            <a:ext cx="3728836" cy="855662"/>
          </a:xfrm>
        </p:spPr>
        <p:txBody>
          <a:bodyPr>
            <a:normAutofit fontScale="90000"/>
          </a:bodyPr>
          <a:lstStyle/>
          <a:p>
            <a:r>
              <a:rPr lang="en-US" sz="3200" dirty="0"/>
              <a:t>Shared Accountability</a:t>
            </a:r>
          </a:p>
        </p:txBody>
      </p:sp>
      <p:sp>
        <p:nvSpPr>
          <p:cNvPr id="5" name="Slide Number Placeholder 4">
            <a:extLst>
              <a:ext uri="{FF2B5EF4-FFF2-40B4-BE49-F238E27FC236}">
                <a16:creationId xmlns:a16="http://schemas.microsoft.com/office/drawing/2014/main" id="{6028A390-6938-D6F2-9EFF-DB00EFE861B4}"/>
              </a:ext>
            </a:extLst>
          </p:cNvPr>
          <p:cNvSpPr>
            <a:spLocks noGrp="1"/>
          </p:cNvSpPr>
          <p:nvPr>
            <p:ph type="sldNum" sz="quarter" idx="12"/>
          </p:nvPr>
        </p:nvSpPr>
        <p:spPr>
          <a:xfrm>
            <a:off x="6671967" y="6324177"/>
            <a:ext cx="2057400" cy="365125"/>
          </a:xfrm>
        </p:spPr>
        <p:txBody>
          <a:bodyPr/>
          <a:lstStyle/>
          <a:p>
            <a:fld id="{7D55589D-DAF6-F843-B664-1C9842A51021}" type="slidenum">
              <a:rPr lang="en-US" smtClean="0"/>
              <a:pPr/>
              <a:t>14</a:t>
            </a:fld>
            <a:endParaRPr lang="en-US"/>
          </a:p>
        </p:txBody>
      </p:sp>
      <p:pic>
        <p:nvPicPr>
          <p:cNvPr id="14" name="Picture 13">
            <a:extLst>
              <a:ext uri="{FF2B5EF4-FFF2-40B4-BE49-F238E27FC236}">
                <a16:creationId xmlns:a16="http://schemas.microsoft.com/office/drawing/2014/main" id="{0481F9B8-694D-3067-712F-F3F64E98E344}"/>
              </a:ext>
            </a:extLst>
          </p:cNvPr>
          <p:cNvPicPr>
            <a:picLocks noChangeAspect="1"/>
          </p:cNvPicPr>
          <p:nvPr/>
        </p:nvPicPr>
        <p:blipFill rotWithShape="1">
          <a:blip r:embed="rId3"/>
          <a:srcRect l="13180" r="8387" b="4538"/>
          <a:stretch/>
        </p:blipFill>
        <p:spPr>
          <a:xfrm>
            <a:off x="6336010" y="836800"/>
            <a:ext cx="2591199" cy="2363417"/>
          </a:xfrm>
          <a:prstGeom prst="rect">
            <a:avLst/>
          </a:prstGeom>
        </p:spPr>
      </p:pic>
      <p:pic>
        <p:nvPicPr>
          <p:cNvPr id="13" name="Picture 12">
            <a:extLst>
              <a:ext uri="{FF2B5EF4-FFF2-40B4-BE49-F238E27FC236}">
                <a16:creationId xmlns:a16="http://schemas.microsoft.com/office/drawing/2014/main" id="{81D45AEA-B04E-A7A7-23CD-25AF525996E5}"/>
              </a:ext>
            </a:extLst>
          </p:cNvPr>
          <p:cNvPicPr>
            <a:picLocks noChangeAspect="1"/>
          </p:cNvPicPr>
          <p:nvPr/>
        </p:nvPicPr>
        <p:blipFill rotWithShape="1">
          <a:blip r:embed="rId4"/>
          <a:srcRect l="13137" r="18230"/>
          <a:stretch/>
        </p:blipFill>
        <p:spPr>
          <a:xfrm rot="5400000">
            <a:off x="4589164" y="3394447"/>
            <a:ext cx="3251200" cy="3552825"/>
          </a:xfrm>
          <a:prstGeom prst="rect">
            <a:avLst/>
          </a:prstGeom>
        </p:spPr>
      </p:pic>
      <p:grpSp>
        <p:nvGrpSpPr>
          <p:cNvPr id="30" name="Group 29">
            <a:extLst>
              <a:ext uri="{FF2B5EF4-FFF2-40B4-BE49-F238E27FC236}">
                <a16:creationId xmlns:a16="http://schemas.microsoft.com/office/drawing/2014/main" id="{98E018E3-769F-0976-1EB3-13666E4E148D}"/>
              </a:ext>
            </a:extLst>
          </p:cNvPr>
          <p:cNvGrpSpPr/>
          <p:nvPr/>
        </p:nvGrpSpPr>
        <p:grpSpPr>
          <a:xfrm>
            <a:off x="1443333" y="3652418"/>
            <a:ext cx="2995019" cy="3036884"/>
            <a:chOff x="1443333" y="3652418"/>
            <a:chExt cx="2995019" cy="3036884"/>
          </a:xfrm>
        </p:grpSpPr>
        <p:pic>
          <p:nvPicPr>
            <p:cNvPr id="11" name="Picture 10">
              <a:extLst>
                <a:ext uri="{FF2B5EF4-FFF2-40B4-BE49-F238E27FC236}">
                  <a16:creationId xmlns:a16="http://schemas.microsoft.com/office/drawing/2014/main" id="{357EC49E-EFDC-A16A-4F8D-6B4250980194}"/>
                </a:ext>
              </a:extLst>
            </p:cNvPr>
            <p:cNvPicPr>
              <a:picLocks noChangeAspect="1"/>
            </p:cNvPicPr>
            <p:nvPr/>
          </p:nvPicPr>
          <p:blipFill>
            <a:blip r:embed="rId5"/>
            <a:stretch>
              <a:fillRect/>
            </a:stretch>
          </p:blipFill>
          <p:spPr>
            <a:xfrm rot="5400000">
              <a:off x="1063723" y="4032028"/>
              <a:ext cx="3036884" cy="2277663"/>
            </a:xfrm>
            <a:prstGeom prst="rect">
              <a:avLst/>
            </a:prstGeom>
          </p:spPr>
        </p:pic>
        <p:sp>
          <p:nvSpPr>
            <p:cNvPr id="17" name="Arrow: Right 16">
              <a:extLst>
                <a:ext uri="{FF2B5EF4-FFF2-40B4-BE49-F238E27FC236}">
                  <a16:creationId xmlns:a16="http://schemas.microsoft.com/office/drawing/2014/main" id="{459C9F8F-EBB9-8F1C-2406-2A51B4C07846}"/>
                </a:ext>
              </a:extLst>
            </p:cNvPr>
            <p:cNvSpPr/>
            <p:nvPr/>
          </p:nvSpPr>
          <p:spPr>
            <a:xfrm>
              <a:off x="3748978" y="4928543"/>
              <a:ext cx="68937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470ED29-83C6-2589-CEC6-2B36EBB56034}"/>
              </a:ext>
            </a:extLst>
          </p:cNvPr>
          <p:cNvGrpSpPr/>
          <p:nvPr/>
        </p:nvGrpSpPr>
        <p:grpSpPr>
          <a:xfrm>
            <a:off x="266304" y="531024"/>
            <a:ext cx="6057428" cy="2974969"/>
            <a:chOff x="266304" y="531024"/>
            <a:chExt cx="6057428" cy="2974969"/>
          </a:xfrm>
        </p:grpSpPr>
        <p:grpSp>
          <p:nvGrpSpPr>
            <p:cNvPr id="21" name="Group 20">
              <a:extLst>
                <a:ext uri="{FF2B5EF4-FFF2-40B4-BE49-F238E27FC236}">
                  <a16:creationId xmlns:a16="http://schemas.microsoft.com/office/drawing/2014/main" id="{451106D0-AEF6-7476-3FFA-70EF20C3DB58}"/>
                </a:ext>
              </a:extLst>
            </p:cNvPr>
            <p:cNvGrpSpPr/>
            <p:nvPr/>
          </p:nvGrpSpPr>
          <p:grpSpPr>
            <a:xfrm>
              <a:off x="3503464" y="531024"/>
              <a:ext cx="2820268" cy="2974969"/>
              <a:chOff x="3503464" y="531024"/>
              <a:chExt cx="2820268" cy="2974969"/>
            </a:xfrm>
          </p:grpSpPr>
          <p:pic>
            <p:nvPicPr>
              <p:cNvPr id="8" name="Picture 7">
                <a:extLst>
                  <a:ext uri="{FF2B5EF4-FFF2-40B4-BE49-F238E27FC236}">
                    <a16:creationId xmlns:a16="http://schemas.microsoft.com/office/drawing/2014/main" id="{0F7FFE7D-0729-A73B-EEB0-C91E4AB1787B}"/>
                  </a:ext>
                </a:extLst>
              </p:cNvPr>
              <p:cNvPicPr>
                <a:picLocks noChangeAspect="1"/>
              </p:cNvPicPr>
              <p:nvPr/>
            </p:nvPicPr>
            <p:blipFill rotWithShape="1">
              <a:blip r:embed="rId6"/>
              <a:srcRect l="7227"/>
              <a:stretch/>
            </p:blipFill>
            <p:spPr>
              <a:xfrm rot="5400000">
                <a:off x="3218510" y="815978"/>
                <a:ext cx="2974969" cy="2405061"/>
              </a:xfrm>
              <a:prstGeom prst="rect">
                <a:avLst/>
              </a:prstGeom>
            </p:spPr>
          </p:pic>
          <p:sp>
            <p:nvSpPr>
              <p:cNvPr id="16" name="Arrow: Right 15">
                <a:extLst>
                  <a:ext uri="{FF2B5EF4-FFF2-40B4-BE49-F238E27FC236}">
                    <a16:creationId xmlns:a16="http://schemas.microsoft.com/office/drawing/2014/main" id="{DFA1DEEF-7A6B-FD37-FE80-3EA7BA7594BE}"/>
                  </a:ext>
                </a:extLst>
              </p:cNvPr>
              <p:cNvSpPr/>
              <p:nvPr/>
            </p:nvSpPr>
            <p:spPr>
              <a:xfrm>
                <a:off x="5888358" y="1776192"/>
                <a:ext cx="43537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857CAAB5-0CC3-A3A4-3508-002482BCBC0B}"/>
                </a:ext>
              </a:extLst>
            </p:cNvPr>
            <p:cNvGrpSpPr/>
            <p:nvPr/>
          </p:nvGrpSpPr>
          <p:grpSpPr>
            <a:xfrm>
              <a:off x="266304" y="1138610"/>
              <a:ext cx="3256529" cy="2011593"/>
              <a:chOff x="266304" y="1138610"/>
              <a:chExt cx="3256529" cy="2011593"/>
            </a:xfrm>
          </p:grpSpPr>
          <p:sp>
            <p:nvSpPr>
              <p:cNvPr id="23" name="Arrow: Right 22">
                <a:extLst>
                  <a:ext uri="{FF2B5EF4-FFF2-40B4-BE49-F238E27FC236}">
                    <a16:creationId xmlns:a16="http://schemas.microsoft.com/office/drawing/2014/main" id="{45AD9B41-4DD6-6A2E-04DA-270C395B37DB}"/>
                  </a:ext>
                </a:extLst>
              </p:cNvPr>
              <p:cNvSpPr/>
              <p:nvPr/>
            </p:nvSpPr>
            <p:spPr>
              <a:xfrm>
                <a:off x="3087459" y="1764457"/>
                <a:ext cx="43537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4B7E628-7B0A-F020-C676-15ACBCDC55DB}"/>
                  </a:ext>
                </a:extLst>
              </p:cNvPr>
              <p:cNvPicPr>
                <a:picLocks noChangeAspect="1"/>
              </p:cNvPicPr>
              <p:nvPr/>
            </p:nvPicPr>
            <p:blipFill rotWithShape="1">
              <a:blip r:embed="rId7"/>
              <a:srcRect l="33519" t="7351" r="16718"/>
              <a:stretch/>
            </p:blipFill>
            <p:spPr>
              <a:xfrm rot="5400000">
                <a:off x="664946" y="739968"/>
                <a:ext cx="2011593" cy="2808877"/>
              </a:xfrm>
              <a:prstGeom prst="rect">
                <a:avLst/>
              </a:prstGeom>
            </p:spPr>
          </p:pic>
        </p:grpSp>
      </p:grpSp>
    </p:spTree>
    <p:extLst>
      <p:ext uri="{BB962C8B-B14F-4D97-AF65-F5344CB8AC3E}">
        <p14:creationId xmlns:p14="http://schemas.microsoft.com/office/powerpoint/2010/main" val="2500176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F03A59-5E70-92B8-9A15-1497290AC487}"/>
              </a:ext>
            </a:extLst>
          </p:cNvPr>
          <p:cNvSpPr>
            <a:spLocks noGrp="1"/>
          </p:cNvSpPr>
          <p:nvPr>
            <p:ph type="title"/>
          </p:nvPr>
        </p:nvSpPr>
        <p:spPr/>
        <p:txBody>
          <a:bodyPr/>
          <a:lstStyle/>
          <a:p>
            <a:r>
              <a:rPr lang="en-US" dirty="0"/>
              <a:t>Objective 6</a:t>
            </a:r>
          </a:p>
        </p:txBody>
      </p:sp>
      <p:sp>
        <p:nvSpPr>
          <p:cNvPr id="6" name="Text Placeholder 5">
            <a:extLst>
              <a:ext uri="{FF2B5EF4-FFF2-40B4-BE49-F238E27FC236}">
                <a16:creationId xmlns:a16="http://schemas.microsoft.com/office/drawing/2014/main" id="{BAC334F6-DED6-C1B6-E2BE-FD4E476F2C63}"/>
              </a:ext>
            </a:extLst>
          </p:cNvPr>
          <p:cNvSpPr>
            <a:spLocks noGrp="1"/>
          </p:cNvSpPr>
          <p:nvPr>
            <p:ph type="body" idx="1"/>
          </p:nvPr>
        </p:nvSpPr>
        <p:spPr/>
        <p:txBody>
          <a:bodyPr/>
          <a:lstStyle/>
          <a:p>
            <a:r>
              <a:rPr lang="en-US" sz="2800" cap="none" spc="0" dirty="0">
                <a:latin typeface="Arial" panose="020B0604020202020204" pitchFamily="34" charset="0"/>
                <a:cs typeface="Arial" panose="020B0604020202020204" pitchFamily="34" charset="0"/>
              </a:rPr>
              <a:t>Describe the steps and attributes of a thorough, credible, acceptable root cause analysis and action plan.</a:t>
            </a:r>
          </a:p>
          <a:p>
            <a:endParaRPr lang="en-US" dirty="0"/>
          </a:p>
        </p:txBody>
      </p:sp>
      <p:sp>
        <p:nvSpPr>
          <p:cNvPr id="4" name="Slide Number Placeholder 3">
            <a:extLst>
              <a:ext uri="{FF2B5EF4-FFF2-40B4-BE49-F238E27FC236}">
                <a16:creationId xmlns:a16="http://schemas.microsoft.com/office/drawing/2014/main" id="{3DA251EB-D16D-6050-59DC-134A443FFE60}"/>
              </a:ext>
            </a:extLst>
          </p:cNvPr>
          <p:cNvSpPr>
            <a:spLocks noGrp="1"/>
          </p:cNvSpPr>
          <p:nvPr>
            <p:ph type="sldNum" sz="quarter" idx="12"/>
          </p:nvPr>
        </p:nvSpPr>
        <p:spPr/>
        <p:txBody>
          <a:bodyPr/>
          <a:lstStyle/>
          <a:p>
            <a:pPr>
              <a:defRPr/>
            </a:pPr>
            <a:fld id="{85EE7A9B-D220-4B11-9F69-1CAD26FD6A15}" type="slidenum">
              <a:rPr lang="en-US" smtClean="0">
                <a:solidFill>
                  <a:prstClr val="black">
                    <a:tint val="75000"/>
                  </a:prstClr>
                </a:solidFill>
              </a:rPr>
              <a:pPr>
                <a:defRPr/>
              </a:pPr>
              <a:t>140</a:t>
            </a:fld>
            <a:endParaRPr lang="en-US">
              <a:solidFill>
                <a:prstClr val="black">
                  <a:tint val="75000"/>
                </a:prstClr>
              </a:solidFill>
            </a:endParaRPr>
          </a:p>
        </p:txBody>
      </p:sp>
    </p:spTree>
    <p:extLst>
      <p:ext uri="{BB962C8B-B14F-4D97-AF65-F5344CB8AC3E}">
        <p14:creationId xmlns:p14="http://schemas.microsoft.com/office/powerpoint/2010/main" val="19169894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4057-BD68-BB9D-72C6-CB0D7E56E59D}"/>
              </a:ext>
            </a:extLst>
          </p:cNvPr>
          <p:cNvSpPr>
            <a:spLocks noGrp="1"/>
          </p:cNvSpPr>
          <p:nvPr>
            <p:ph type="title"/>
          </p:nvPr>
        </p:nvSpPr>
        <p:spPr>
          <a:xfrm>
            <a:off x="457200" y="124189"/>
            <a:ext cx="8238744" cy="696425"/>
          </a:xfrm>
        </p:spPr>
        <p:txBody>
          <a:bodyPr>
            <a:normAutofit/>
          </a:bodyPr>
          <a:lstStyle/>
          <a:p>
            <a:pPr>
              <a:lnSpc>
                <a:spcPct val="85000"/>
              </a:lnSpc>
            </a:pPr>
            <a:r>
              <a:rPr lang="en-US" b="1" spc="-50" dirty="0">
                <a:solidFill>
                  <a:srgbClr val="0070C0"/>
                </a:solidFill>
                <a:latin typeface="Arial" panose="020B0604020202020204" pitchFamily="34" charset="0"/>
                <a:cs typeface="Arial" panose="020B0604020202020204" pitchFamily="34" charset="0"/>
              </a:rPr>
              <a:t>When to Conduct RCA2</a:t>
            </a:r>
          </a:p>
        </p:txBody>
      </p:sp>
      <p:sp>
        <p:nvSpPr>
          <p:cNvPr id="3" name="Content Placeholder 2">
            <a:extLst>
              <a:ext uri="{FF2B5EF4-FFF2-40B4-BE49-F238E27FC236}">
                <a16:creationId xmlns:a16="http://schemas.microsoft.com/office/drawing/2014/main" id="{1B0781C7-B9C2-3744-3408-7B3137299BDD}"/>
              </a:ext>
            </a:extLst>
          </p:cNvPr>
          <p:cNvSpPr>
            <a:spLocks noGrp="1"/>
          </p:cNvSpPr>
          <p:nvPr>
            <p:ph idx="1"/>
          </p:nvPr>
        </p:nvSpPr>
        <p:spPr>
          <a:xfrm>
            <a:off x="452628" y="820613"/>
            <a:ext cx="8238744" cy="5913198"/>
          </a:xfrm>
        </p:spPr>
        <p:txBody>
          <a:bodyPr>
            <a:normAutofit fontScale="70000" lnSpcReduction="20000"/>
          </a:bodyPr>
          <a:lstStyle/>
          <a:p>
            <a:pPr marL="398463" indent="-398463">
              <a:lnSpc>
                <a:spcPct val="120000"/>
              </a:lnSpc>
              <a:buFont typeface="+mj-lt"/>
              <a:buAutoNum type="arabicPeriod"/>
            </a:pPr>
            <a:r>
              <a:rPr lang="en-US" sz="4000" spc="-50" dirty="0">
                <a:ea typeface="+mj-ea"/>
                <a:cs typeface="Arial" panose="020B0604020202020204" pitchFamily="34" charset="0"/>
              </a:rPr>
              <a:t>After a Sentinel Event, which reaches</a:t>
            </a:r>
            <a:r>
              <a:rPr kumimoji="0" lang="en-US" sz="4000" b="0" i="0" u="none" strike="noStrike" kern="1200" cap="none" spc="0" normalizeH="0" baseline="0" noProof="0" dirty="0">
                <a:ln>
                  <a:noFill/>
                </a:ln>
                <a:solidFill>
                  <a:prstClr val="black"/>
                </a:solidFill>
                <a:effectLst/>
                <a:uLnTx/>
                <a:uFillTx/>
                <a:ea typeface="+mn-ea"/>
                <a:cs typeface="+mn-cs"/>
              </a:rPr>
              <a:t> a patient and results in any of the following:</a:t>
            </a:r>
          </a:p>
          <a:p>
            <a:pPr lvl="1" indent="-342900">
              <a:lnSpc>
                <a:spcPct val="100000"/>
              </a:lnSpc>
              <a:spcBef>
                <a:spcPts val="0"/>
              </a:spcBef>
              <a:buFont typeface="Wingdings" panose="05000000000000000000" pitchFamily="2" charset="2"/>
              <a:buChar char="ü"/>
              <a:defRPr/>
            </a:pPr>
            <a:r>
              <a:rPr kumimoji="0" lang="en-US" sz="3400" b="0" i="0" u="none" strike="noStrike" kern="1200" cap="none" spc="0" normalizeH="0" baseline="0" noProof="0" dirty="0">
                <a:ln>
                  <a:noFill/>
                </a:ln>
                <a:solidFill>
                  <a:prstClr val="black"/>
                </a:solidFill>
                <a:effectLst/>
                <a:uLnTx/>
                <a:uFillTx/>
                <a:ea typeface="+mn-ea"/>
                <a:cs typeface="+mn-cs"/>
              </a:rPr>
              <a:t>Death</a:t>
            </a:r>
          </a:p>
          <a:p>
            <a:pPr lvl="1" indent="-342900">
              <a:lnSpc>
                <a:spcPct val="100000"/>
              </a:lnSpc>
              <a:spcBef>
                <a:spcPts val="0"/>
              </a:spcBef>
              <a:buFont typeface="Wingdings" panose="05000000000000000000" pitchFamily="2" charset="2"/>
              <a:buChar char="ü"/>
              <a:defRPr/>
            </a:pPr>
            <a:r>
              <a:rPr kumimoji="0" lang="en-US" sz="3400" b="0" i="0" u="none" strike="noStrike" kern="1200" cap="none" spc="0" normalizeH="0" baseline="0" noProof="0" dirty="0">
                <a:ln>
                  <a:noFill/>
                </a:ln>
                <a:solidFill>
                  <a:prstClr val="black"/>
                </a:solidFill>
                <a:effectLst/>
                <a:uLnTx/>
                <a:uFillTx/>
                <a:ea typeface="+mn-ea"/>
                <a:cs typeface="+mn-cs"/>
              </a:rPr>
              <a:t>Permanent harm </a:t>
            </a:r>
          </a:p>
          <a:p>
            <a:pPr lvl="1" indent="-342900">
              <a:lnSpc>
                <a:spcPct val="100000"/>
              </a:lnSpc>
              <a:spcBef>
                <a:spcPts val="0"/>
              </a:spcBef>
              <a:buFont typeface="Wingdings" panose="05000000000000000000" pitchFamily="2" charset="2"/>
              <a:buChar char="ü"/>
              <a:defRPr/>
            </a:pPr>
            <a:r>
              <a:rPr kumimoji="0" lang="en-US" sz="3400" b="0" i="0" u="none" strike="noStrike" kern="1200" cap="none" spc="0" normalizeH="0" baseline="0" noProof="0" dirty="0">
                <a:ln>
                  <a:noFill/>
                </a:ln>
                <a:solidFill>
                  <a:prstClr val="black"/>
                </a:solidFill>
                <a:effectLst/>
                <a:uLnTx/>
                <a:uFillTx/>
                <a:ea typeface="+mn-ea"/>
                <a:cs typeface="+mn-cs"/>
              </a:rPr>
              <a:t>Severe temporary harm </a:t>
            </a:r>
          </a:p>
          <a:p>
            <a:pPr lvl="1" indent="-342900">
              <a:lnSpc>
                <a:spcPct val="100000"/>
              </a:lnSpc>
              <a:spcBef>
                <a:spcPts val="0"/>
              </a:spcBef>
              <a:buFont typeface="Wingdings" panose="05000000000000000000" pitchFamily="2" charset="2"/>
              <a:buChar char="ü"/>
              <a:defRPr/>
            </a:pPr>
            <a:r>
              <a:rPr kumimoji="0" lang="en-US" sz="3400" b="0" i="0" u="none" strike="noStrike" kern="1200" cap="none" spc="0" normalizeH="0" baseline="0" noProof="0" dirty="0">
                <a:ln>
                  <a:noFill/>
                </a:ln>
                <a:solidFill>
                  <a:prstClr val="black"/>
                </a:solidFill>
                <a:effectLst/>
                <a:uLnTx/>
                <a:uFillTx/>
                <a:ea typeface="+mn-ea"/>
                <a:cs typeface="+mn-cs"/>
              </a:rPr>
              <a:t>Or on the enumerated list of events Reportable to The Joint Commission </a:t>
            </a:r>
            <a:r>
              <a:rPr kumimoji="0" lang="en-US" sz="2100" b="0" i="0" u="none" strike="noStrike" kern="1200" cap="none" spc="0" normalizeH="0" baseline="0" noProof="0" dirty="0">
                <a:ln>
                  <a:noFill/>
                </a:ln>
                <a:solidFill>
                  <a:prstClr val="black"/>
                </a:solidFill>
                <a:effectLst/>
                <a:uLnTx/>
                <a:uFillTx/>
                <a:ea typeface="+mn-ea"/>
                <a:cs typeface="+mn-cs"/>
              </a:rPr>
              <a:t>(Joint Commission Sentinel Event Policy)</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300" dirty="0">
              <a:solidFill>
                <a:prstClr val="black"/>
              </a:solidFill>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black"/>
                </a:solidFill>
                <a:effectLst/>
                <a:uLnTx/>
                <a:uFillTx/>
                <a:ea typeface="+mn-ea"/>
                <a:cs typeface="+mn-cs"/>
              </a:rPr>
              <a:t>OR risk thereof…includes any process variation for which a recurrence would carry a significant chance of serious adverse outcome. Sentinel Event signals need for immediate investigation and response to identify systems problems and continuing threats to patient safety. </a:t>
            </a:r>
            <a:r>
              <a:rPr kumimoji="0" lang="en-US" sz="2100" b="0" i="0" u="none" strike="noStrike" kern="1200" cap="none" spc="0" normalizeH="0" baseline="0" noProof="0" dirty="0">
                <a:ln>
                  <a:noFill/>
                </a:ln>
                <a:solidFill>
                  <a:prstClr val="black"/>
                </a:solidFill>
                <a:effectLst/>
                <a:uLnTx/>
                <a:uFillTx/>
                <a:ea typeface="+mn-ea"/>
                <a:cs typeface="+mn-cs"/>
              </a:rPr>
              <a:t>(VHA National Center for Patient Safety)</a:t>
            </a:r>
          </a:p>
          <a:p>
            <a:pPr marL="514350" indent="-514350">
              <a:lnSpc>
                <a:spcPct val="120000"/>
              </a:lnSpc>
              <a:buFont typeface="+mj-lt"/>
              <a:buAutoNum type="arabicPeriod" startAt="2"/>
            </a:pPr>
            <a:r>
              <a:rPr lang="en-US" sz="4000" spc="-50" dirty="0">
                <a:ea typeface="+mj-ea"/>
                <a:cs typeface="Arial" panose="020B0604020202020204" pitchFamily="34" charset="0"/>
              </a:rPr>
              <a:t>For coordination and system errors in which processes cross department/unit boundaries</a:t>
            </a:r>
          </a:p>
        </p:txBody>
      </p:sp>
      <p:sp>
        <p:nvSpPr>
          <p:cNvPr id="4" name="Footer Placeholder 3">
            <a:extLst>
              <a:ext uri="{FF2B5EF4-FFF2-40B4-BE49-F238E27FC236}">
                <a16:creationId xmlns:a16="http://schemas.microsoft.com/office/drawing/2014/main" id="{C4282387-4D07-A252-0009-DDA73C916A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04F577-CC70-457D-C349-D79FEDBC78B6}"/>
              </a:ext>
            </a:extLst>
          </p:cNvPr>
          <p:cNvSpPr>
            <a:spLocks noGrp="1"/>
          </p:cNvSpPr>
          <p:nvPr>
            <p:ph type="sldNum" sz="quarter" idx="12"/>
          </p:nvPr>
        </p:nvSpPr>
        <p:spPr/>
        <p:txBody>
          <a:bodyPr/>
          <a:lstStyle/>
          <a:p>
            <a:fld id="{230CA272-42B7-469A-AB90-443C1983F09E}" type="slidenum">
              <a:rPr lang="en-US" smtClean="0"/>
              <a:t>141</a:t>
            </a:fld>
            <a:endParaRPr lang="en-US"/>
          </a:p>
        </p:txBody>
      </p:sp>
    </p:spTree>
    <p:extLst>
      <p:ext uri="{BB962C8B-B14F-4D97-AF65-F5344CB8AC3E}">
        <p14:creationId xmlns:p14="http://schemas.microsoft.com/office/powerpoint/2010/main" val="19770343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nSpc>
                <a:spcPct val="85000"/>
              </a:lnSpc>
            </a:pPr>
            <a:r>
              <a:rPr lang="en-US" sz="3400" b="1" spc="-50" dirty="0">
                <a:solidFill>
                  <a:srgbClr val="0070C0"/>
                </a:solidFill>
                <a:latin typeface="Arial" panose="020B0604020202020204" pitchFamily="34" charset="0"/>
                <a:cs typeface="Arial" panose="020B0604020202020204" pitchFamily="34" charset="0"/>
              </a:rPr>
              <a:t>Steps in Root Cause Analysis &amp; Action</a:t>
            </a:r>
          </a:p>
        </p:txBody>
      </p:sp>
      <p:sp>
        <p:nvSpPr>
          <p:cNvPr id="4" name="Content Placeholder 3"/>
          <p:cNvSpPr>
            <a:spLocks noGrp="1"/>
          </p:cNvSpPr>
          <p:nvPr>
            <p:ph idx="1"/>
          </p:nvPr>
        </p:nvSpPr>
        <p:spPr>
          <a:xfrm>
            <a:off x="457200" y="980662"/>
            <a:ext cx="8229600" cy="5301656"/>
          </a:xfrm>
        </p:spPr>
        <p:txBody>
          <a:bodyPr>
            <a:normAutofit fontScale="85000" lnSpcReduction="10000"/>
          </a:bodyPr>
          <a:lstStyle/>
          <a:p>
            <a:pPr marL="398463" indent="-398463">
              <a:lnSpc>
                <a:spcPct val="90000"/>
              </a:lnSpc>
              <a:buFontTx/>
              <a:buAutoNum type="arabicPeriod"/>
            </a:pPr>
            <a:r>
              <a:rPr lang="en-US" altLang="en-US" sz="2800" u="sng" dirty="0"/>
              <a:t>Trained facilitator gathers facts to develop a timeline </a:t>
            </a:r>
            <a:r>
              <a:rPr lang="en-US" altLang="en-US" sz="2800" dirty="0"/>
              <a:t>by conducting brief interviews, gathering supporting materials (e.g., medical Record, </a:t>
            </a:r>
            <a:r>
              <a:rPr lang="en-US" altLang="en-US" dirty="0"/>
              <a:t>policies/procedures</a:t>
            </a:r>
            <a:r>
              <a:rPr lang="en-US" altLang="en-US" sz="2800" dirty="0"/>
              <a:t>), visiting the site</a:t>
            </a:r>
          </a:p>
          <a:p>
            <a:pPr marL="398463" indent="-398463">
              <a:lnSpc>
                <a:spcPct val="90000"/>
              </a:lnSpc>
              <a:buFontTx/>
              <a:buAutoNum type="arabicPeriod"/>
            </a:pPr>
            <a:r>
              <a:rPr lang="en-US" altLang="en-US" sz="2800" dirty="0"/>
              <a:t>Interdisciplinary Team </a:t>
            </a:r>
            <a:r>
              <a:rPr lang="en-US" altLang="en-US" sz="2800" u="sng" dirty="0"/>
              <a:t>(ID Team) led by facilitator seeks to understand what happened using the timeline</a:t>
            </a:r>
            <a:r>
              <a:rPr lang="en-US" altLang="en-US" sz="2800" dirty="0"/>
              <a:t>, repeatedly asking why, and compares events to what should have happened (visits site, views pictures of site)</a:t>
            </a:r>
          </a:p>
          <a:p>
            <a:pPr marL="398463" indent="-398463">
              <a:buFontTx/>
              <a:buAutoNum type="arabicPeriod"/>
            </a:pPr>
            <a:r>
              <a:rPr lang="en-US" altLang="en-US" sz="2800" u="sng" dirty="0"/>
              <a:t>ID Team identifies root causes of events </a:t>
            </a:r>
            <a:r>
              <a:rPr lang="en-US" altLang="en-US" sz="2800" dirty="0"/>
              <a:t>in timeline using </a:t>
            </a:r>
            <a:r>
              <a:rPr lang="en-US" altLang="en-US" dirty="0"/>
              <a:t>causal map, fishbone diagram, and causal </a:t>
            </a:r>
            <a:r>
              <a:rPr lang="en-US" altLang="en-US" sz="2800" dirty="0"/>
              <a:t>statements</a:t>
            </a:r>
            <a:r>
              <a:rPr lang="en-US" altLang="en-US" dirty="0"/>
              <a:t> for double-check</a:t>
            </a:r>
            <a:endParaRPr lang="en-US" altLang="en-US" sz="2800" dirty="0"/>
          </a:p>
          <a:p>
            <a:pPr marL="398463" indent="-398463">
              <a:lnSpc>
                <a:spcPct val="90000"/>
              </a:lnSpc>
              <a:buFontTx/>
              <a:buAutoNum type="arabicPeriod"/>
            </a:pPr>
            <a:r>
              <a:rPr lang="en-US" altLang="en-US" sz="2800" u="sng" dirty="0"/>
              <a:t>ID Team determines system improvements </a:t>
            </a:r>
            <a:r>
              <a:rPr lang="en-US" altLang="en-US" sz="2800" dirty="0"/>
              <a:t>(</a:t>
            </a:r>
            <a:r>
              <a:rPr lang="en-US" altLang="en-US" dirty="0"/>
              <a:t>of varying strengths) </a:t>
            </a:r>
            <a:r>
              <a:rPr lang="en-US" altLang="en-US" sz="2800" dirty="0"/>
              <a:t>to minimize risk of repeating the event </a:t>
            </a:r>
          </a:p>
          <a:p>
            <a:pPr marL="398463" indent="-398463">
              <a:lnSpc>
                <a:spcPct val="90000"/>
              </a:lnSpc>
              <a:buFontTx/>
              <a:buAutoNum type="arabicPeriod"/>
            </a:pPr>
            <a:r>
              <a:rPr lang="en-US" altLang="en-US" dirty="0"/>
              <a:t>Trained facilitator collaborates with relevant departments to finalize who, what, when and outcome measures in </a:t>
            </a:r>
            <a:r>
              <a:rPr lang="en-US" altLang="en-US" sz="2800" dirty="0"/>
              <a:t>action plan. (ID Team reviews/approves plan).</a:t>
            </a:r>
          </a:p>
          <a:p>
            <a:pPr marL="514350" indent="-514350">
              <a:buFont typeface="+mj-lt"/>
              <a:buAutoNum type="arabicPeriod"/>
            </a:pPr>
            <a:endParaRPr lang="en-US" sz="2800" dirty="0"/>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D4767A-6FB7-4580-8CF2-F3ED4AF2A6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D66CBD-4BC2-4097-9688-6AB4FAC07816}"/>
              </a:ext>
            </a:extLst>
          </p:cNvPr>
          <p:cNvSpPr txBox="1"/>
          <p:nvPr/>
        </p:nvSpPr>
        <p:spPr>
          <a:xfrm>
            <a:off x="844062" y="5987019"/>
            <a:ext cx="721050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(Amo, 1998;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Nicolini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2011; National Patient Safety Foundation, 2016)</a:t>
            </a:r>
          </a:p>
        </p:txBody>
      </p:sp>
    </p:spTree>
    <p:extLst>
      <p:ext uri="{BB962C8B-B14F-4D97-AF65-F5344CB8AC3E}">
        <p14:creationId xmlns:p14="http://schemas.microsoft.com/office/powerpoint/2010/main" val="180965750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A7EF5A2A-6BF3-4146-9DBA-2B3AB4C4E713}"/>
              </a:ext>
            </a:extLst>
          </p:cNvPr>
          <p:cNvSpPr>
            <a:spLocks noGrp="1" noChangeArrowheads="1"/>
          </p:cNvSpPr>
          <p:nvPr>
            <p:ph type="title"/>
          </p:nvPr>
        </p:nvSpPr>
        <p:spPr>
          <a:xfrm>
            <a:off x="452628" y="160579"/>
            <a:ext cx="8238744" cy="652243"/>
          </a:xfrm>
        </p:spPr>
        <p:txBody>
          <a:bodyPr>
            <a:normAutofit/>
          </a:bodyPr>
          <a:lstStyle/>
          <a:p>
            <a:pPr eaLnBrk="1" hangingPunct="1"/>
            <a:r>
              <a:rPr kumimoji="0" lang="en-US" sz="3400" b="1" i="0" u="none" strike="noStrike" kern="1200" cap="none" spc="-5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Qualifications of RCA Facilitator</a:t>
            </a:r>
            <a:endParaRPr lang="en-US" altLang="en-US" dirty="0"/>
          </a:p>
        </p:txBody>
      </p:sp>
      <p:sp>
        <p:nvSpPr>
          <p:cNvPr id="21508" name="Rectangle 3">
            <a:extLst>
              <a:ext uri="{FF2B5EF4-FFF2-40B4-BE49-F238E27FC236}">
                <a16:creationId xmlns:a16="http://schemas.microsoft.com/office/drawing/2014/main" id="{BBF4FF5D-4ADD-42F3-B036-2EAA930E6901}"/>
              </a:ext>
            </a:extLst>
          </p:cNvPr>
          <p:cNvSpPr>
            <a:spLocks noGrp="1" noChangeArrowheads="1"/>
          </p:cNvSpPr>
          <p:nvPr>
            <p:ph idx="1"/>
          </p:nvPr>
        </p:nvSpPr>
        <p:spPr>
          <a:xfrm>
            <a:off x="395345" y="784290"/>
            <a:ext cx="8353310" cy="5859054"/>
          </a:xfrm>
        </p:spPr>
        <p:txBody>
          <a:bodyPr>
            <a:normAutofit lnSpcReduction="10000"/>
          </a:bodyPr>
          <a:lstStyle/>
          <a:p>
            <a:pPr eaLnBrk="1" hangingPunct="1">
              <a:lnSpc>
                <a:spcPct val="110000"/>
              </a:lnSpc>
              <a:spcBef>
                <a:spcPts val="0"/>
              </a:spcBef>
            </a:pPr>
            <a:r>
              <a:rPr lang="en-US" altLang="en-US" dirty="0"/>
              <a:t>Criteria </a:t>
            </a:r>
            <a:r>
              <a:rPr lang="en-US" altLang="en-US" sz="1600" dirty="0"/>
              <a:t>(National Patient Safety Foundation, 2016)</a:t>
            </a:r>
          </a:p>
          <a:p>
            <a:pPr lvl="1">
              <a:lnSpc>
                <a:spcPct val="100000"/>
              </a:lnSpc>
              <a:spcBef>
                <a:spcPts val="0"/>
              </a:spcBef>
              <a:buFont typeface="Wingdings" panose="05000000000000000000" pitchFamily="2" charset="2"/>
              <a:buChar char="ü"/>
            </a:pPr>
            <a:r>
              <a:rPr lang="en-US" altLang="en-US" dirty="0"/>
              <a:t>NOT directly involved in event</a:t>
            </a:r>
          </a:p>
          <a:p>
            <a:pPr lvl="1">
              <a:lnSpc>
                <a:spcPct val="100000"/>
              </a:lnSpc>
              <a:spcBef>
                <a:spcPts val="0"/>
              </a:spcBef>
              <a:buFont typeface="Wingdings" panose="05000000000000000000" pitchFamily="2" charset="2"/>
              <a:buChar char="ü"/>
            </a:pPr>
            <a:r>
              <a:rPr lang="en-US" altLang="en-US" dirty="0"/>
              <a:t>No preconceived idea of causal factors</a:t>
            </a:r>
          </a:p>
          <a:p>
            <a:pPr lvl="1">
              <a:lnSpc>
                <a:spcPct val="100000"/>
              </a:lnSpc>
              <a:spcBef>
                <a:spcPts val="0"/>
              </a:spcBef>
              <a:buFont typeface="Wingdings" panose="05000000000000000000" pitchFamily="2" charset="2"/>
              <a:buChar char="ü"/>
            </a:pPr>
            <a:r>
              <a:rPr lang="en-US" altLang="en-US" dirty="0"/>
              <a:t>Knowledgeable of RCA purpose and process</a:t>
            </a:r>
          </a:p>
          <a:p>
            <a:pPr lvl="1">
              <a:lnSpc>
                <a:spcPct val="100000"/>
              </a:lnSpc>
              <a:spcBef>
                <a:spcPts val="0"/>
              </a:spcBef>
              <a:buFont typeface="Wingdings" panose="05000000000000000000" pitchFamily="2" charset="2"/>
              <a:buChar char="ü"/>
            </a:pPr>
            <a:r>
              <a:rPr lang="en-US" altLang="en-US" dirty="0"/>
              <a:t>Credibility within organization</a:t>
            </a:r>
          </a:p>
          <a:p>
            <a:pPr lvl="1">
              <a:lnSpc>
                <a:spcPct val="100000"/>
              </a:lnSpc>
              <a:spcBef>
                <a:spcPts val="0"/>
              </a:spcBef>
              <a:spcAft>
                <a:spcPts val="1200"/>
              </a:spcAft>
              <a:buFont typeface="Wingdings" panose="05000000000000000000" pitchFamily="2" charset="2"/>
              <a:buChar char="ü"/>
            </a:pPr>
            <a:r>
              <a:rPr lang="en-US" altLang="en-US" b="1" dirty="0"/>
              <a:t>Skills in patient safety, human factors, quality improvement, and implementation</a:t>
            </a:r>
          </a:p>
          <a:p>
            <a:pPr>
              <a:lnSpc>
                <a:spcPct val="110000"/>
              </a:lnSpc>
              <a:spcBef>
                <a:spcPts val="0"/>
              </a:spcBef>
            </a:pPr>
            <a:r>
              <a:rPr lang="en-US" altLang="en-US" dirty="0"/>
              <a:t>Facilitation Skills </a:t>
            </a:r>
            <a:r>
              <a:rPr lang="en-US" altLang="en-US" sz="1800" dirty="0"/>
              <a:t>(</a:t>
            </a:r>
            <a:r>
              <a:rPr lang="en-US" altLang="en-US" sz="1800" dirty="0" err="1"/>
              <a:t>Nicolini</a:t>
            </a:r>
            <a:r>
              <a:rPr lang="en-US" altLang="en-US" sz="1800" dirty="0"/>
              <a:t> et al., 2011)</a:t>
            </a:r>
          </a:p>
          <a:p>
            <a:pPr lvl="1">
              <a:spcBef>
                <a:spcPts val="0"/>
              </a:spcBef>
              <a:buFont typeface="Wingdings" panose="05000000000000000000" pitchFamily="2" charset="2"/>
              <a:buChar char="ü"/>
            </a:pPr>
            <a:r>
              <a:rPr lang="en-US" altLang="en-US" dirty="0"/>
              <a:t>Sets agenda, manages time, stays on task</a:t>
            </a:r>
          </a:p>
          <a:p>
            <a:pPr lvl="1">
              <a:spcBef>
                <a:spcPts val="0"/>
              </a:spcBef>
              <a:buFont typeface="Wingdings" panose="05000000000000000000" pitchFamily="2" charset="2"/>
              <a:buChar char="ü"/>
            </a:pPr>
            <a:r>
              <a:rPr lang="en-US" altLang="en-US" b="1" dirty="0"/>
              <a:t>Manages hierarchical and dominating behaviors </a:t>
            </a:r>
          </a:p>
          <a:p>
            <a:pPr lvl="2">
              <a:lnSpc>
                <a:spcPct val="100000"/>
              </a:lnSpc>
              <a:spcBef>
                <a:spcPts val="0"/>
              </a:spcBef>
            </a:pPr>
            <a:r>
              <a:rPr lang="en-US" altLang="en-US" dirty="0"/>
              <a:t>Non-verbal hand on shoulder</a:t>
            </a:r>
          </a:p>
          <a:p>
            <a:pPr lvl="2">
              <a:lnSpc>
                <a:spcPct val="100000"/>
              </a:lnSpc>
              <a:spcBef>
                <a:spcPts val="0"/>
              </a:spcBef>
            </a:pPr>
            <a:r>
              <a:rPr lang="en-US" altLang="en-US" dirty="0"/>
              <a:t>Verbal: request break</a:t>
            </a:r>
          </a:p>
          <a:p>
            <a:pPr lvl="1">
              <a:lnSpc>
                <a:spcPct val="100000"/>
              </a:lnSpc>
              <a:spcBef>
                <a:spcPts val="0"/>
              </a:spcBef>
              <a:buFont typeface="Wingdings" panose="05000000000000000000" pitchFamily="2" charset="2"/>
              <a:buChar char="ü"/>
            </a:pPr>
            <a:r>
              <a:rPr lang="en-US" altLang="en-US" dirty="0"/>
              <a:t>Acknowledges and validates emotions</a:t>
            </a:r>
          </a:p>
          <a:p>
            <a:pPr lvl="1">
              <a:lnSpc>
                <a:spcPct val="100000"/>
              </a:lnSpc>
              <a:spcBef>
                <a:spcPts val="0"/>
              </a:spcBef>
              <a:buFont typeface="Wingdings" panose="05000000000000000000" pitchFamily="2" charset="2"/>
              <a:buChar char="ü"/>
            </a:pPr>
            <a:r>
              <a:rPr lang="en-US" altLang="en-US" dirty="0"/>
              <a:t>Avoids focus on “when” at expense of “why”</a:t>
            </a:r>
          </a:p>
          <a:p>
            <a:pPr lvl="1">
              <a:lnSpc>
                <a:spcPct val="100000"/>
              </a:lnSpc>
              <a:spcBef>
                <a:spcPts val="0"/>
              </a:spcBef>
              <a:buFont typeface="Wingdings" panose="05000000000000000000" pitchFamily="2" charset="2"/>
              <a:buChar char="ü"/>
            </a:pPr>
            <a:r>
              <a:rPr lang="en-US" altLang="en-US" b="1" dirty="0"/>
              <a:t>Doesn’t value “done report” over learning and action planning</a:t>
            </a:r>
          </a:p>
        </p:txBody>
      </p:sp>
      <p:sp>
        <p:nvSpPr>
          <p:cNvPr id="21506" name="Slide Number Placeholder 5">
            <a:extLst>
              <a:ext uri="{FF2B5EF4-FFF2-40B4-BE49-F238E27FC236}">
                <a16:creationId xmlns:a16="http://schemas.microsoft.com/office/drawing/2014/main" id="{10F46772-97A0-4E72-B1E1-E9A227516E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174E6D92-1910-461B-94EF-5E15E6D7D2B1}" type="slidenum">
              <a:rPr lang="en-US" altLang="en-US" sz="1200">
                <a:latin typeface="Arial" panose="020B0604020202020204" pitchFamily="34" charset="0"/>
              </a:rPr>
              <a:pPr eaLnBrk="1" hangingPunct="1">
                <a:spcBef>
                  <a:spcPct val="0"/>
                </a:spcBef>
                <a:buFontTx/>
                <a:buNone/>
              </a:pPr>
              <a:t>143</a:t>
            </a:fld>
            <a:endParaRPr lang="en-US" altLang="en-US" sz="1200">
              <a:latin typeface="Arial" panose="020B0604020202020204" pitchFamily="34" charset="0"/>
            </a:endParaRPr>
          </a:p>
        </p:txBody>
      </p:sp>
      <p:pic>
        <p:nvPicPr>
          <p:cNvPr id="3" name="Picture 2">
            <a:extLst>
              <a:ext uri="{FF2B5EF4-FFF2-40B4-BE49-F238E27FC236}">
                <a16:creationId xmlns:a16="http://schemas.microsoft.com/office/drawing/2014/main" id="{ADB8CAA0-89F9-3515-0879-1759BF8177C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17800" y="812822"/>
            <a:ext cx="2057401" cy="1509985"/>
          </a:xfrm>
          <a:prstGeom prst="rect">
            <a:avLst/>
          </a:prstGeom>
        </p:spPr>
      </p:pic>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42907-BAA7-310D-98B9-299F810C48A3}"/>
              </a:ext>
            </a:extLst>
          </p:cNvPr>
          <p:cNvSpPr>
            <a:spLocks noGrp="1"/>
          </p:cNvSpPr>
          <p:nvPr>
            <p:ph type="title"/>
          </p:nvPr>
        </p:nvSpPr>
        <p:spPr>
          <a:xfrm>
            <a:off x="452628" y="136524"/>
            <a:ext cx="8238744" cy="639501"/>
          </a:xfrm>
        </p:spPr>
        <p:txBody>
          <a:bodyPr>
            <a:normAutofit fontScale="90000"/>
          </a:bodyPr>
          <a:lstStyle/>
          <a:p>
            <a:r>
              <a:rPr lang="en-US" b="1" spc="-50" dirty="0">
                <a:solidFill>
                  <a:srgbClr val="0070C0"/>
                </a:solidFill>
                <a:latin typeface="Arial" panose="020B0604020202020204" pitchFamily="34" charset="0"/>
                <a:cs typeface="Arial" panose="020B0604020202020204" pitchFamily="34" charset="0"/>
              </a:rPr>
              <a:t>Credible, Thorough, Acceptable RCA</a:t>
            </a:r>
          </a:p>
        </p:txBody>
      </p:sp>
      <p:sp>
        <p:nvSpPr>
          <p:cNvPr id="3" name="Content Placeholder 2">
            <a:extLst>
              <a:ext uri="{FF2B5EF4-FFF2-40B4-BE49-F238E27FC236}">
                <a16:creationId xmlns:a16="http://schemas.microsoft.com/office/drawing/2014/main" id="{26846A37-9D21-588B-727F-3DC7F435E4AC}"/>
              </a:ext>
            </a:extLst>
          </p:cNvPr>
          <p:cNvSpPr>
            <a:spLocks noGrp="1"/>
          </p:cNvSpPr>
          <p:nvPr>
            <p:ph idx="1"/>
          </p:nvPr>
        </p:nvSpPr>
        <p:spPr>
          <a:xfrm>
            <a:off x="484632" y="776328"/>
            <a:ext cx="8238744" cy="5147132"/>
          </a:xfrm>
        </p:spPr>
        <p:txBody>
          <a:bodyPr>
            <a:normAutofit lnSpcReduction="10000"/>
          </a:bodyPr>
          <a:lstStyle/>
          <a:p>
            <a:r>
              <a:rPr lang="en-US" dirty="0"/>
              <a:t>Credible (clear, complete, systematic, considers diverse perspectives)</a:t>
            </a:r>
          </a:p>
          <a:p>
            <a:pPr lvl="1">
              <a:buFont typeface="Wingdings" panose="05000000000000000000" pitchFamily="2" charset="2"/>
              <a:buChar char="ü"/>
            </a:pPr>
            <a:r>
              <a:rPr lang="en-US" sz="2000" dirty="0"/>
              <a:t>Based on a detailed timeline of the events originating from the medical record and initial interviews with those involved in the event (including patient/family as appropriate)</a:t>
            </a:r>
          </a:p>
          <a:p>
            <a:pPr lvl="1">
              <a:buFont typeface="Wingdings" panose="05000000000000000000" pitchFamily="2" charset="2"/>
              <a:buChar char="ü"/>
            </a:pPr>
            <a:r>
              <a:rPr lang="en-US" sz="2000" dirty="0"/>
              <a:t>Conducted by interdisciplinary team led by trained facilitator</a:t>
            </a:r>
          </a:p>
          <a:p>
            <a:pPr lvl="1">
              <a:buFont typeface="Wingdings" panose="05000000000000000000" pitchFamily="2" charset="2"/>
              <a:buChar char="ü"/>
            </a:pPr>
            <a:r>
              <a:rPr lang="en-US" sz="2000" dirty="0"/>
              <a:t>ID Team led by trained facilitator investigates key events in the timeline by asking why multiple times</a:t>
            </a:r>
          </a:p>
          <a:p>
            <a:r>
              <a:rPr lang="en-US" sz="2400" dirty="0"/>
              <a:t>Thorough (considers all possible systemic factors)</a:t>
            </a:r>
          </a:p>
          <a:p>
            <a:pPr lvl="1">
              <a:lnSpc>
                <a:spcPct val="100000"/>
              </a:lnSpc>
              <a:buFont typeface="Wingdings" panose="05000000000000000000" pitchFamily="2" charset="2"/>
              <a:buChar char="ü"/>
            </a:pPr>
            <a:r>
              <a:rPr lang="en-US" sz="2000" dirty="0"/>
              <a:t>Includes a causal map and causal statements</a:t>
            </a:r>
          </a:p>
          <a:p>
            <a:pPr lvl="1">
              <a:lnSpc>
                <a:spcPct val="100000"/>
              </a:lnSpc>
              <a:buFont typeface="Wingdings" panose="05000000000000000000" pitchFamily="2" charset="2"/>
              <a:buChar char="ü"/>
            </a:pPr>
            <a:r>
              <a:rPr lang="en-US" sz="2000" dirty="0"/>
              <a:t>Considers traditional RCA causal categories</a:t>
            </a:r>
          </a:p>
          <a:p>
            <a:r>
              <a:rPr lang="en-US" sz="2400" dirty="0"/>
              <a:t>Acceptable </a:t>
            </a:r>
          </a:p>
          <a:p>
            <a:pPr lvl="1">
              <a:lnSpc>
                <a:spcPct val="110000"/>
              </a:lnSpc>
              <a:buFont typeface="Wingdings" panose="05000000000000000000" pitchFamily="2" charset="2"/>
              <a:buChar char="ü"/>
            </a:pPr>
            <a:r>
              <a:rPr lang="en-US" sz="2000" dirty="0"/>
              <a:t>Action plan specifies interventions that will reduce risk of recurrence and includes stronger or intermediate actions</a:t>
            </a:r>
          </a:p>
          <a:p>
            <a:pPr lvl="1">
              <a:lnSpc>
                <a:spcPct val="110000"/>
              </a:lnSpc>
              <a:buFont typeface="Wingdings" panose="05000000000000000000" pitchFamily="2" charset="2"/>
              <a:buChar char="ü"/>
            </a:pPr>
            <a:r>
              <a:rPr lang="en-US" sz="2000" dirty="0"/>
              <a:t>Action plan specifies process and outcome measures</a:t>
            </a:r>
          </a:p>
        </p:txBody>
      </p:sp>
      <p:sp>
        <p:nvSpPr>
          <p:cNvPr id="4" name="Footer Placeholder 3">
            <a:extLst>
              <a:ext uri="{FF2B5EF4-FFF2-40B4-BE49-F238E27FC236}">
                <a16:creationId xmlns:a16="http://schemas.microsoft.com/office/drawing/2014/main" id="{C5F755FD-3F86-E5FA-44F3-1CC50EE38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C504B1-5079-F55D-4132-254364648634}"/>
              </a:ext>
            </a:extLst>
          </p:cNvPr>
          <p:cNvSpPr>
            <a:spLocks noGrp="1"/>
          </p:cNvSpPr>
          <p:nvPr>
            <p:ph type="sldNum" sz="quarter" idx="12"/>
          </p:nvPr>
        </p:nvSpPr>
        <p:spPr/>
        <p:txBody>
          <a:bodyPr/>
          <a:lstStyle/>
          <a:p>
            <a:fld id="{230CA272-42B7-469A-AB90-443C1983F09E}" type="slidenum">
              <a:rPr lang="en-US" smtClean="0"/>
              <a:t>144</a:t>
            </a:fld>
            <a:endParaRPr lang="en-US"/>
          </a:p>
        </p:txBody>
      </p:sp>
      <p:sp>
        <p:nvSpPr>
          <p:cNvPr id="6" name="TextBox 5">
            <a:extLst>
              <a:ext uri="{FF2B5EF4-FFF2-40B4-BE49-F238E27FC236}">
                <a16:creationId xmlns:a16="http://schemas.microsoft.com/office/drawing/2014/main" id="{D9FC11F5-1E2F-5EEA-36C5-018EDF1AD60B}"/>
              </a:ext>
            </a:extLst>
          </p:cNvPr>
          <p:cNvSpPr txBox="1"/>
          <p:nvPr/>
        </p:nvSpPr>
        <p:spPr>
          <a:xfrm>
            <a:off x="0" y="5897006"/>
            <a:ext cx="9234066" cy="369332"/>
          </a:xfrm>
          <a:prstGeom prst="rect">
            <a:avLst/>
          </a:prstGeom>
          <a:noFill/>
        </p:spPr>
        <p:txBody>
          <a:bodyPr wrap="none" rtlCol="0">
            <a:spAutoFit/>
          </a:bodyPr>
          <a:lstStyle/>
          <a:p>
            <a:r>
              <a:rPr lang="en-US" dirty="0"/>
              <a:t>(Joint Commission Sentinel Event Policy; VHA National Center for Patient Safety; Wu, et al., 2007)</a:t>
            </a:r>
          </a:p>
        </p:txBody>
      </p:sp>
    </p:spTree>
    <p:extLst>
      <p:ext uri="{BB962C8B-B14F-4D97-AF65-F5344CB8AC3E}">
        <p14:creationId xmlns:p14="http://schemas.microsoft.com/office/powerpoint/2010/main" val="21731979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93605" y="240670"/>
            <a:ext cx="3283267" cy="557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ADC only required 2 letters, defaulted to generic </a:t>
            </a:r>
          </a:p>
        </p:txBody>
      </p:sp>
      <p:sp>
        <p:nvSpPr>
          <p:cNvPr id="23" name="Rectangle 22"/>
          <p:cNvSpPr/>
          <p:nvPr/>
        </p:nvSpPr>
        <p:spPr>
          <a:xfrm>
            <a:off x="4135054" y="542514"/>
            <a:ext cx="2725002" cy="747633"/>
          </a:xfrm>
          <a:prstGeom prst="rect">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from unit chose drug based on VE</a:t>
            </a:r>
          </a:p>
        </p:txBody>
      </p:sp>
      <p:sp>
        <p:nvSpPr>
          <p:cNvPr id="27" name="Rectangle 26"/>
          <p:cNvSpPr/>
          <p:nvPr/>
        </p:nvSpPr>
        <p:spPr>
          <a:xfrm>
            <a:off x="4135054" y="1584033"/>
            <a:ext cx="2725002" cy="647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over-rode alert</a:t>
            </a:r>
          </a:p>
        </p:txBody>
      </p:sp>
      <p:sp>
        <p:nvSpPr>
          <p:cNvPr id="28" name="Rectangle 27"/>
          <p:cNvSpPr/>
          <p:nvPr/>
        </p:nvSpPr>
        <p:spPr>
          <a:xfrm>
            <a:off x="4116423" y="2313159"/>
            <a:ext cx="2725002" cy="703580"/>
          </a:xfrm>
          <a:prstGeom prst="rect">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did not look at vial</a:t>
            </a:r>
          </a:p>
        </p:txBody>
      </p:sp>
      <p:sp>
        <p:nvSpPr>
          <p:cNvPr id="29" name="Rectangle 28"/>
          <p:cNvSpPr/>
          <p:nvPr/>
        </p:nvSpPr>
        <p:spPr>
          <a:xfrm>
            <a:off x="7261193" y="2548441"/>
            <a:ext cx="1667577" cy="2218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Patient dies after receiving the wrong medication (a paralytic) in radiology</a:t>
            </a:r>
          </a:p>
        </p:txBody>
      </p:sp>
      <p:sp>
        <p:nvSpPr>
          <p:cNvPr id="38" name="Rectangle 37"/>
          <p:cNvSpPr/>
          <p:nvPr/>
        </p:nvSpPr>
        <p:spPr>
          <a:xfrm>
            <a:off x="303996" y="1493091"/>
            <a:ext cx="3283267" cy="82947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Over-rides were common, expected due to recent EHR-ADC update</a:t>
            </a:r>
          </a:p>
        </p:txBody>
      </p:sp>
      <p:sp>
        <p:nvSpPr>
          <p:cNvPr id="4" name="Slide Number Placeholder 3">
            <a:extLst>
              <a:ext uri="{FF2B5EF4-FFF2-40B4-BE49-F238E27FC236}">
                <a16:creationId xmlns:a16="http://schemas.microsoft.com/office/drawing/2014/main" id="{47A9B00F-4773-4E2F-BAF9-FCCA101894E7}"/>
              </a:ext>
            </a:extLst>
          </p:cNvPr>
          <p:cNvSpPr>
            <a:spLocks noGrp="1"/>
          </p:cNvSpPr>
          <p:nvPr>
            <p:ph type="sldNum" sz="quarter" idx="12"/>
          </p:nvPr>
        </p:nvSpPr>
        <p:spPr>
          <a:xfrm>
            <a:off x="6457950" y="647210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srgbClr val="000000">
                  <a:tint val="75000"/>
                </a:srgbClr>
              </a:solidFill>
              <a:effectLst/>
              <a:uLnTx/>
              <a:uFillTx/>
              <a:latin typeface="Arial" charset="0"/>
              <a:cs typeface="Arial" charset="0"/>
            </a:endParaRPr>
          </a:p>
        </p:txBody>
      </p:sp>
      <p:sp>
        <p:nvSpPr>
          <p:cNvPr id="11" name="Rectangle 10">
            <a:extLst>
              <a:ext uri="{FF2B5EF4-FFF2-40B4-BE49-F238E27FC236}">
                <a16:creationId xmlns:a16="http://schemas.microsoft.com/office/drawing/2014/main" id="{4F28F873-1BAE-DD3A-3D93-27153D9C3420}"/>
              </a:ext>
            </a:extLst>
          </p:cNvPr>
          <p:cNvSpPr/>
          <p:nvPr/>
        </p:nvSpPr>
        <p:spPr>
          <a:xfrm>
            <a:off x="4151223" y="3125693"/>
            <a:ext cx="2725002" cy="1063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administered medication without verifying 7 rights</a:t>
            </a:r>
          </a:p>
        </p:txBody>
      </p:sp>
      <p:sp>
        <p:nvSpPr>
          <p:cNvPr id="12" name="Rectangle 11">
            <a:extLst>
              <a:ext uri="{FF2B5EF4-FFF2-40B4-BE49-F238E27FC236}">
                <a16:creationId xmlns:a16="http://schemas.microsoft.com/office/drawing/2014/main" id="{511D3522-E363-72F8-8160-884960640A9C}"/>
              </a:ext>
            </a:extLst>
          </p:cNvPr>
          <p:cNvSpPr/>
          <p:nvPr/>
        </p:nvSpPr>
        <p:spPr>
          <a:xfrm>
            <a:off x="4151223" y="4549463"/>
            <a:ext cx="2725002" cy="889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did not monitor pt. after administering drug</a:t>
            </a:r>
          </a:p>
        </p:txBody>
      </p:sp>
      <p:sp>
        <p:nvSpPr>
          <p:cNvPr id="13" name="Rectangle 12">
            <a:extLst>
              <a:ext uri="{FF2B5EF4-FFF2-40B4-BE49-F238E27FC236}">
                <a16:creationId xmlns:a16="http://schemas.microsoft.com/office/drawing/2014/main" id="{88416131-2F3B-BBF4-02D8-079C14F86FB3}"/>
              </a:ext>
            </a:extLst>
          </p:cNvPr>
          <p:cNvSpPr/>
          <p:nvPr/>
        </p:nvSpPr>
        <p:spPr>
          <a:xfrm>
            <a:off x="293605" y="2440556"/>
            <a:ext cx="3283267" cy="448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Multitasking (precepting)</a:t>
            </a:r>
          </a:p>
        </p:txBody>
      </p:sp>
      <p:sp>
        <p:nvSpPr>
          <p:cNvPr id="14" name="Rectangle 13">
            <a:extLst>
              <a:ext uri="{FF2B5EF4-FFF2-40B4-BE49-F238E27FC236}">
                <a16:creationId xmlns:a16="http://schemas.microsoft.com/office/drawing/2014/main" id="{EE3C4552-156F-55F9-BCC8-9DEDDEE6E2E3}"/>
              </a:ext>
            </a:extLst>
          </p:cNvPr>
          <p:cNvSpPr/>
          <p:nvPr/>
        </p:nvSpPr>
        <p:spPr>
          <a:xfrm>
            <a:off x="282174" y="3144972"/>
            <a:ext cx="3283267" cy="60274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BCMA not available in radiology</a:t>
            </a:r>
          </a:p>
        </p:txBody>
      </p:sp>
      <p:sp>
        <p:nvSpPr>
          <p:cNvPr id="15" name="Rectangle 14">
            <a:extLst>
              <a:ext uri="{FF2B5EF4-FFF2-40B4-BE49-F238E27FC236}">
                <a16:creationId xmlns:a16="http://schemas.microsoft.com/office/drawing/2014/main" id="{063E9B76-41C4-F9AC-899E-12A16F967A44}"/>
              </a:ext>
            </a:extLst>
          </p:cNvPr>
          <p:cNvSpPr/>
          <p:nvPr/>
        </p:nvSpPr>
        <p:spPr>
          <a:xfrm>
            <a:off x="262889" y="3882757"/>
            <a:ext cx="3283267" cy="4147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Behavioral drift</a:t>
            </a:r>
          </a:p>
        </p:txBody>
      </p:sp>
      <p:sp>
        <p:nvSpPr>
          <p:cNvPr id="16" name="Rectangle 15">
            <a:extLst>
              <a:ext uri="{FF2B5EF4-FFF2-40B4-BE49-F238E27FC236}">
                <a16:creationId xmlns:a16="http://schemas.microsoft.com/office/drawing/2014/main" id="{313D48EF-79D2-4187-0049-1D9358A13689}"/>
              </a:ext>
            </a:extLst>
          </p:cNvPr>
          <p:cNvSpPr/>
          <p:nvPr/>
        </p:nvSpPr>
        <p:spPr>
          <a:xfrm>
            <a:off x="303996" y="4422278"/>
            <a:ext cx="3283267" cy="8242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Nurse needed back on the floor, was precepting</a:t>
            </a:r>
          </a:p>
        </p:txBody>
      </p:sp>
      <p:sp>
        <p:nvSpPr>
          <p:cNvPr id="17" name="Rectangle 16">
            <a:extLst>
              <a:ext uri="{FF2B5EF4-FFF2-40B4-BE49-F238E27FC236}">
                <a16:creationId xmlns:a16="http://schemas.microsoft.com/office/drawing/2014/main" id="{3E027D44-5AB0-90FF-4415-F00D7B02BA96}"/>
              </a:ext>
            </a:extLst>
          </p:cNvPr>
          <p:cNvSpPr/>
          <p:nvPr/>
        </p:nvSpPr>
        <p:spPr>
          <a:xfrm>
            <a:off x="303996" y="5336559"/>
            <a:ext cx="3283267" cy="43704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Thought drug was Versed</a:t>
            </a:r>
          </a:p>
        </p:txBody>
      </p:sp>
      <p:sp>
        <p:nvSpPr>
          <p:cNvPr id="18" name="Rectangle 17">
            <a:extLst>
              <a:ext uri="{FF2B5EF4-FFF2-40B4-BE49-F238E27FC236}">
                <a16:creationId xmlns:a16="http://schemas.microsoft.com/office/drawing/2014/main" id="{E8FF7AB9-67F4-DFB8-1A2F-D35761F60813}"/>
              </a:ext>
            </a:extLst>
          </p:cNvPr>
          <p:cNvSpPr/>
          <p:nvPr/>
        </p:nvSpPr>
        <p:spPr>
          <a:xfrm>
            <a:off x="4150712" y="5624842"/>
            <a:ext cx="2725002" cy="1176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Radiology did not notice change in pt. status for 25 minutes</a:t>
            </a:r>
          </a:p>
        </p:txBody>
      </p:sp>
      <p:sp>
        <p:nvSpPr>
          <p:cNvPr id="19" name="Rectangle 18">
            <a:extLst>
              <a:ext uri="{FF2B5EF4-FFF2-40B4-BE49-F238E27FC236}">
                <a16:creationId xmlns:a16="http://schemas.microsoft.com/office/drawing/2014/main" id="{5249A493-A805-EAB2-28B6-3D4C00D3DFA1}"/>
              </a:ext>
            </a:extLst>
          </p:cNvPr>
          <p:cNvSpPr/>
          <p:nvPr/>
        </p:nvSpPr>
        <p:spPr>
          <a:xfrm>
            <a:off x="303996" y="5907643"/>
            <a:ext cx="3283267" cy="6147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Relies on camera surveillance</a:t>
            </a:r>
          </a:p>
        </p:txBody>
      </p:sp>
      <p:sp>
        <p:nvSpPr>
          <p:cNvPr id="20" name="Rectangle 19">
            <a:extLst>
              <a:ext uri="{FF2B5EF4-FFF2-40B4-BE49-F238E27FC236}">
                <a16:creationId xmlns:a16="http://schemas.microsoft.com/office/drawing/2014/main" id="{E5840E6F-E719-6227-96BA-1F003EB9CE7D}"/>
              </a:ext>
            </a:extLst>
          </p:cNvPr>
          <p:cNvSpPr/>
          <p:nvPr/>
        </p:nvSpPr>
        <p:spPr>
          <a:xfrm>
            <a:off x="292566" y="830858"/>
            <a:ext cx="3283267" cy="58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Radiology did not want to give medication</a:t>
            </a:r>
          </a:p>
        </p:txBody>
      </p:sp>
      <p:cxnSp>
        <p:nvCxnSpPr>
          <p:cNvPr id="24" name="Connector: Elbow 23">
            <a:extLst>
              <a:ext uri="{FF2B5EF4-FFF2-40B4-BE49-F238E27FC236}">
                <a16:creationId xmlns:a16="http://schemas.microsoft.com/office/drawing/2014/main" id="{51B24E7D-C971-76C3-8798-C3B159EE37E6}"/>
              </a:ext>
            </a:extLst>
          </p:cNvPr>
          <p:cNvCxnSpPr>
            <a:stCxn id="22" idx="3"/>
            <a:endCxn id="23" idx="1"/>
          </p:cNvCxnSpPr>
          <p:nvPr/>
        </p:nvCxnSpPr>
        <p:spPr>
          <a:xfrm>
            <a:off x="3576872" y="519533"/>
            <a:ext cx="558182" cy="39679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nector: Elbow 25">
            <a:extLst>
              <a:ext uri="{FF2B5EF4-FFF2-40B4-BE49-F238E27FC236}">
                <a16:creationId xmlns:a16="http://schemas.microsoft.com/office/drawing/2014/main" id="{AF0492AD-9978-A403-BCEC-B42D82036873}"/>
              </a:ext>
            </a:extLst>
          </p:cNvPr>
          <p:cNvCxnSpPr>
            <a:stCxn id="20" idx="3"/>
            <a:endCxn id="23" idx="1"/>
          </p:cNvCxnSpPr>
          <p:nvPr/>
        </p:nvCxnSpPr>
        <p:spPr>
          <a:xfrm flipV="1">
            <a:off x="3575833" y="916331"/>
            <a:ext cx="559221" cy="20738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B11B2883-42E3-8E02-F773-0BA390587054}"/>
              </a:ext>
            </a:extLst>
          </p:cNvPr>
          <p:cNvCxnSpPr>
            <a:stCxn id="38" idx="3"/>
            <a:endCxn id="27" idx="1"/>
          </p:cNvCxnSpPr>
          <p:nvPr/>
        </p:nvCxnSpPr>
        <p:spPr>
          <a:xfrm flipV="1">
            <a:off x="3587263" y="1907830"/>
            <a:ext cx="54779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D02D897D-ABEC-1656-73DC-BC85376309ED}"/>
              </a:ext>
            </a:extLst>
          </p:cNvPr>
          <p:cNvCxnSpPr>
            <a:stCxn id="13" idx="3"/>
            <a:endCxn id="28" idx="1"/>
          </p:cNvCxnSpPr>
          <p:nvPr/>
        </p:nvCxnSpPr>
        <p:spPr>
          <a:xfrm>
            <a:off x="3576872" y="2664949"/>
            <a:ext cx="5395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Connector: Elbow 59">
            <a:extLst>
              <a:ext uri="{FF2B5EF4-FFF2-40B4-BE49-F238E27FC236}">
                <a16:creationId xmlns:a16="http://schemas.microsoft.com/office/drawing/2014/main" id="{2EE3D7ED-FFDD-7A68-B8FA-34A182E4F0E3}"/>
              </a:ext>
            </a:extLst>
          </p:cNvPr>
          <p:cNvCxnSpPr>
            <a:stCxn id="14" idx="3"/>
            <a:endCxn id="11" idx="1"/>
          </p:cNvCxnSpPr>
          <p:nvPr/>
        </p:nvCxnSpPr>
        <p:spPr>
          <a:xfrm>
            <a:off x="3565441" y="3446343"/>
            <a:ext cx="585782" cy="21129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2" name="Connector: Elbow 61">
            <a:extLst>
              <a:ext uri="{FF2B5EF4-FFF2-40B4-BE49-F238E27FC236}">
                <a16:creationId xmlns:a16="http://schemas.microsoft.com/office/drawing/2014/main" id="{2568F9AF-2844-F06A-D7CD-28557151606D}"/>
              </a:ext>
            </a:extLst>
          </p:cNvPr>
          <p:cNvCxnSpPr>
            <a:stCxn id="15" idx="3"/>
            <a:endCxn id="11" idx="1"/>
          </p:cNvCxnSpPr>
          <p:nvPr/>
        </p:nvCxnSpPr>
        <p:spPr>
          <a:xfrm flipV="1">
            <a:off x="3546156" y="3657641"/>
            <a:ext cx="605067" cy="432486"/>
          </a:xfrm>
          <a:prstGeom prst="bentConnector3">
            <a:avLst>
              <a:gd name="adj1" fmla="val 51889"/>
            </a:avLst>
          </a:prstGeom>
          <a:ln>
            <a:tailEnd type="triangle"/>
          </a:ln>
        </p:spPr>
        <p:style>
          <a:lnRef idx="1">
            <a:schemeClr val="dk1"/>
          </a:lnRef>
          <a:fillRef idx="0">
            <a:schemeClr val="dk1"/>
          </a:fillRef>
          <a:effectRef idx="0">
            <a:schemeClr val="dk1"/>
          </a:effectRef>
          <a:fontRef idx="minor">
            <a:schemeClr val="tx1"/>
          </a:fontRef>
        </p:style>
      </p:cxnSp>
      <p:cxnSp>
        <p:nvCxnSpPr>
          <p:cNvPr id="65" name="Connector: Elbow 64">
            <a:extLst>
              <a:ext uri="{FF2B5EF4-FFF2-40B4-BE49-F238E27FC236}">
                <a16:creationId xmlns:a16="http://schemas.microsoft.com/office/drawing/2014/main" id="{34E6E4F7-3DEE-0C22-7D18-EDD05250EB58}"/>
              </a:ext>
            </a:extLst>
          </p:cNvPr>
          <p:cNvCxnSpPr>
            <a:endCxn id="12" idx="1"/>
          </p:cNvCxnSpPr>
          <p:nvPr/>
        </p:nvCxnSpPr>
        <p:spPr>
          <a:xfrm>
            <a:off x="3587263" y="4833690"/>
            <a:ext cx="563960" cy="16071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7" name="Connector: Elbow 66">
            <a:extLst>
              <a:ext uri="{FF2B5EF4-FFF2-40B4-BE49-F238E27FC236}">
                <a16:creationId xmlns:a16="http://schemas.microsoft.com/office/drawing/2014/main" id="{2BCB1576-6568-379F-5C71-780818304BA4}"/>
              </a:ext>
            </a:extLst>
          </p:cNvPr>
          <p:cNvCxnSpPr>
            <a:stCxn id="17" idx="3"/>
            <a:endCxn id="12" idx="1"/>
          </p:cNvCxnSpPr>
          <p:nvPr/>
        </p:nvCxnSpPr>
        <p:spPr>
          <a:xfrm flipV="1">
            <a:off x="3587263" y="4994408"/>
            <a:ext cx="563960" cy="56067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110299EF-4B99-D5EC-1E9E-68736AE1B0F1}"/>
              </a:ext>
            </a:extLst>
          </p:cNvPr>
          <p:cNvCxnSpPr>
            <a:cxnSpLocks/>
            <a:stCxn id="19" idx="3"/>
            <a:endCxn id="18" idx="1"/>
          </p:cNvCxnSpPr>
          <p:nvPr/>
        </p:nvCxnSpPr>
        <p:spPr>
          <a:xfrm flipV="1">
            <a:off x="3587263" y="6213128"/>
            <a:ext cx="563449" cy="19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Connector: Elbow 70">
            <a:extLst>
              <a:ext uri="{FF2B5EF4-FFF2-40B4-BE49-F238E27FC236}">
                <a16:creationId xmlns:a16="http://schemas.microsoft.com/office/drawing/2014/main" id="{72EAA205-316E-CE59-00E1-96960CCC549F}"/>
              </a:ext>
            </a:extLst>
          </p:cNvPr>
          <p:cNvCxnSpPr>
            <a:cxnSpLocks/>
            <a:stCxn id="23" idx="3"/>
            <a:endCxn id="29" idx="1"/>
          </p:cNvCxnSpPr>
          <p:nvPr/>
        </p:nvCxnSpPr>
        <p:spPr>
          <a:xfrm>
            <a:off x="6860056" y="916331"/>
            <a:ext cx="401137" cy="274131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3" name="Connector: Elbow 72">
            <a:extLst>
              <a:ext uri="{FF2B5EF4-FFF2-40B4-BE49-F238E27FC236}">
                <a16:creationId xmlns:a16="http://schemas.microsoft.com/office/drawing/2014/main" id="{6F7D613F-6557-60EC-8DC7-01A082AF2A0F}"/>
              </a:ext>
            </a:extLst>
          </p:cNvPr>
          <p:cNvCxnSpPr>
            <a:cxnSpLocks/>
            <a:stCxn id="27" idx="3"/>
            <a:endCxn id="29" idx="1"/>
          </p:cNvCxnSpPr>
          <p:nvPr/>
        </p:nvCxnSpPr>
        <p:spPr>
          <a:xfrm>
            <a:off x="6860056" y="1907830"/>
            <a:ext cx="401137" cy="174981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7" name="Connector: Elbow 76">
            <a:extLst>
              <a:ext uri="{FF2B5EF4-FFF2-40B4-BE49-F238E27FC236}">
                <a16:creationId xmlns:a16="http://schemas.microsoft.com/office/drawing/2014/main" id="{D0257E1D-DCFD-461B-A71D-6C430E4ADC46}"/>
              </a:ext>
            </a:extLst>
          </p:cNvPr>
          <p:cNvCxnSpPr>
            <a:cxnSpLocks/>
            <a:stCxn id="11" idx="3"/>
            <a:endCxn id="29" idx="1"/>
          </p:cNvCxnSpPr>
          <p:nvPr/>
        </p:nvCxnSpPr>
        <p:spPr>
          <a:xfrm>
            <a:off x="6876225" y="3657641"/>
            <a:ext cx="384968" cy="127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9" name="Connector: Elbow 78">
            <a:extLst>
              <a:ext uri="{FF2B5EF4-FFF2-40B4-BE49-F238E27FC236}">
                <a16:creationId xmlns:a16="http://schemas.microsoft.com/office/drawing/2014/main" id="{EE987030-A7BA-E2AF-34D2-B1E10004DB96}"/>
              </a:ext>
            </a:extLst>
          </p:cNvPr>
          <p:cNvCxnSpPr>
            <a:cxnSpLocks/>
            <a:stCxn id="12" idx="3"/>
            <a:endCxn id="29" idx="1"/>
          </p:cNvCxnSpPr>
          <p:nvPr/>
        </p:nvCxnSpPr>
        <p:spPr>
          <a:xfrm flipV="1">
            <a:off x="6876225" y="3657641"/>
            <a:ext cx="384968" cy="133676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1" name="Connector: Elbow 80">
            <a:extLst>
              <a:ext uri="{FF2B5EF4-FFF2-40B4-BE49-F238E27FC236}">
                <a16:creationId xmlns:a16="http://schemas.microsoft.com/office/drawing/2014/main" id="{C0C76935-0E5C-8B8C-040D-16C763B6B1E7}"/>
              </a:ext>
            </a:extLst>
          </p:cNvPr>
          <p:cNvCxnSpPr>
            <a:cxnSpLocks/>
            <a:stCxn id="18" idx="3"/>
            <a:endCxn id="29" idx="1"/>
          </p:cNvCxnSpPr>
          <p:nvPr/>
        </p:nvCxnSpPr>
        <p:spPr>
          <a:xfrm flipV="1">
            <a:off x="6875714" y="3657641"/>
            <a:ext cx="385479" cy="255548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3" name="Connector: Elbow 82">
            <a:extLst>
              <a:ext uri="{FF2B5EF4-FFF2-40B4-BE49-F238E27FC236}">
                <a16:creationId xmlns:a16="http://schemas.microsoft.com/office/drawing/2014/main" id="{9DE3DAE7-654E-7E07-BC84-846C123D58CC}"/>
              </a:ext>
            </a:extLst>
          </p:cNvPr>
          <p:cNvCxnSpPr>
            <a:cxnSpLocks/>
            <a:stCxn id="28" idx="3"/>
            <a:endCxn id="29" idx="1"/>
          </p:cNvCxnSpPr>
          <p:nvPr/>
        </p:nvCxnSpPr>
        <p:spPr>
          <a:xfrm>
            <a:off x="6841425" y="2664949"/>
            <a:ext cx="419768" cy="99269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36C78F8-E821-A535-731C-014FBDF54870}"/>
              </a:ext>
            </a:extLst>
          </p:cNvPr>
          <p:cNvSpPr txBox="1"/>
          <p:nvPr/>
        </p:nvSpPr>
        <p:spPr>
          <a:xfrm>
            <a:off x="7484814" y="2148331"/>
            <a:ext cx="1220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Outcome </a:t>
            </a:r>
          </a:p>
        </p:txBody>
      </p:sp>
      <p:sp>
        <p:nvSpPr>
          <p:cNvPr id="35" name="TextBox 34">
            <a:extLst>
              <a:ext uri="{FF2B5EF4-FFF2-40B4-BE49-F238E27FC236}">
                <a16:creationId xmlns:a16="http://schemas.microsoft.com/office/drawing/2014/main" id="{44C317C2-F635-535E-D0D5-DB01B9C2B86E}"/>
              </a:ext>
            </a:extLst>
          </p:cNvPr>
          <p:cNvSpPr txBox="1"/>
          <p:nvPr/>
        </p:nvSpPr>
        <p:spPr>
          <a:xfrm>
            <a:off x="4899088" y="117977"/>
            <a:ext cx="11624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Timeline </a:t>
            </a:r>
          </a:p>
        </p:txBody>
      </p:sp>
      <p:sp>
        <p:nvSpPr>
          <p:cNvPr id="36" name="TextBox 35">
            <a:extLst>
              <a:ext uri="{FF2B5EF4-FFF2-40B4-BE49-F238E27FC236}">
                <a16:creationId xmlns:a16="http://schemas.microsoft.com/office/drawing/2014/main" id="{5155422E-85A2-A9E3-6F1B-BC18A1A6F9BF}"/>
              </a:ext>
            </a:extLst>
          </p:cNvPr>
          <p:cNvSpPr txBox="1"/>
          <p:nvPr/>
        </p:nvSpPr>
        <p:spPr>
          <a:xfrm>
            <a:off x="1364380" y="-72873"/>
            <a:ext cx="7697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WHY </a:t>
            </a:r>
          </a:p>
        </p:txBody>
      </p:sp>
    </p:spTree>
    <p:extLst>
      <p:ext uri="{BB962C8B-B14F-4D97-AF65-F5344CB8AC3E}">
        <p14:creationId xmlns:p14="http://schemas.microsoft.com/office/powerpoint/2010/main" val="130651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a:extLst>
              <a:ext uri="{FF2B5EF4-FFF2-40B4-BE49-F238E27FC236}">
                <a16:creationId xmlns:a16="http://schemas.microsoft.com/office/drawing/2014/main" id="{2831FE11-D793-4AEF-8B8F-464BA92CCF9D}"/>
              </a:ext>
            </a:extLst>
          </p:cNvPr>
          <p:cNvSpPr/>
          <p:nvPr/>
        </p:nvSpPr>
        <p:spPr>
          <a:xfrm>
            <a:off x="7311463" y="2472798"/>
            <a:ext cx="1415531" cy="1912405"/>
          </a:xfrm>
          <a:prstGeom prst="flowChartProcess">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6867"/>
            <a:endParaRPr lang="en-US" sz="971" dirty="0">
              <a:solidFill>
                <a:srgbClr val="000000"/>
              </a:solidFill>
              <a:latin typeface="Calibri" panose="020F0502020204030204"/>
            </a:endParaRPr>
          </a:p>
        </p:txBody>
      </p:sp>
      <p:sp>
        <p:nvSpPr>
          <p:cNvPr id="5" name="Text Box 4">
            <a:extLst>
              <a:ext uri="{FF2B5EF4-FFF2-40B4-BE49-F238E27FC236}">
                <a16:creationId xmlns:a16="http://schemas.microsoft.com/office/drawing/2014/main" id="{A9701D50-07A1-4CCE-9162-0532A5C21CB2}"/>
              </a:ext>
            </a:extLst>
          </p:cNvPr>
          <p:cNvSpPr txBox="1">
            <a:spLocks noChangeArrowheads="1"/>
          </p:cNvSpPr>
          <p:nvPr/>
        </p:nvSpPr>
        <p:spPr bwMode="auto">
          <a:xfrm>
            <a:off x="7253061" y="1519445"/>
            <a:ext cx="1548246" cy="228192"/>
          </a:xfrm>
          <a:prstGeom prst="rect">
            <a:avLst/>
          </a:prstGeom>
          <a:solidFill>
            <a:schemeClr val="bg1"/>
          </a:solidFill>
          <a:ln w="31750">
            <a:solidFill>
              <a:schemeClr val="tx1"/>
            </a:solidFill>
            <a:miter lim="800000"/>
            <a:headEnd type="none" w="sm" len="sm"/>
            <a:tailEnd type="none" w="sm" len="sm"/>
          </a:ln>
        </p:spPr>
        <p:txBody>
          <a:bodyPr wrap="square" lIns="64568" tIns="32284" rIns="64568" bIns="32284">
            <a:spAutoFit/>
          </a:bodyPr>
          <a:lstStyle/>
          <a:p>
            <a:pPr algn="ctr" defTabSz="806867">
              <a:spcBef>
                <a:spcPct val="50000"/>
              </a:spcBef>
            </a:pPr>
            <a:r>
              <a:rPr lang="en-US" sz="1059" b="1" dirty="0">
                <a:solidFill>
                  <a:srgbClr val="000000"/>
                </a:solidFill>
                <a:latin typeface="Calibri" panose="020F0502020204030204"/>
                <a:cs typeface="Arial" charset="0"/>
              </a:rPr>
              <a:t>1. Undesired outcome </a:t>
            </a:r>
            <a:endParaRPr lang="en-US" sz="1059" b="1" baseline="30000" dirty="0">
              <a:solidFill>
                <a:srgbClr val="000000"/>
              </a:solidFill>
              <a:latin typeface="Calibri" panose="020F0502020204030204"/>
              <a:cs typeface="Arial" charset="0"/>
            </a:endParaRPr>
          </a:p>
        </p:txBody>
      </p:sp>
      <p:sp>
        <p:nvSpPr>
          <p:cNvPr id="6" name="Text Box 4">
            <a:extLst>
              <a:ext uri="{FF2B5EF4-FFF2-40B4-BE49-F238E27FC236}">
                <a16:creationId xmlns:a16="http://schemas.microsoft.com/office/drawing/2014/main" id="{17B588E3-48C0-4A19-AC3A-A135CC48B30E}"/>
              </a:ext>
            </a:extLst>
          </p:cNvPr>
          <p:cNvSpPr txBox="1">
            <a:spLocks noChangeArrowheads="1"/>
          </p:cNvSpPr>
          <p:nvPr/>
        </p:nvSpPr>
        <p:spPr bwMode="auto">
          <a:xfrm>
            <a:off x="4787780" y="1330605"/>
            <a:ext cx="1909479" cy="228192"/>
          </a:xfrm>
          <a:prstGeom prst="rect">
            <a:avLst/>
          </a:prstGeom>
          <a:solidFill>
            <a:schemeClr val="bg1"/>
          </a:solidFill>
          <a:ln w="31750">
            <a:solidFill>
              <a:schemeClr val="tx1"/>
            </a:solidFill>
            <a:miter lim="800000"/>
            <a:headEnd type="none" w="sm" len="sm"/>
            <a:tailEnd type="none" w="sm" len="sm"/>
          </a:ln>
        </p:spPr>
        <p:txBody>
          <a:bodyPr wrap="square" lIns="64568" tIns="32284" rIns="64568" bIns="32284">
            <a:spAutoFit/>
          </a:bodyPr>
          <a:lstStyle/>
          <a:p>
            <a:pPr algn="ctr" defTabSz="806867">
              <a:spcBef>
                <a:spcPct val="50000"/>
              </a:spcBef>
            </a:pPr>
            <a:r>
              <a:rPr lang="en-US" sz="1059" b="1" dirty="0">
                <a:solidFill>
                  <a:srgbClr val="000000"/>
                </a:solidFill>
                <a:latin typeface="Calibri" panose="020F0502020204030204"/>
                <a:cs typeface="Arial" charset="0"/>
              </a:rPr>
              <a:t>2. Identify causes in Timeline*</a:t>
            </a:r>
            <a:endParaRPr lang="en-US" sz="1059" b="1" baseline="30000" dirty="0">
              <a:solidFill>
                <a:srgbClr val="000000"/>
              </a:solidFill>
              <a:latin typeface="Calibri" panose="020F0502020204030204"/>
              <a:cs typeface="Arial" charset="0"/>
            </a:endParaRPr>
          </a:p>
        </p:txBody>
      </p:sp>
      <p:sp>
        <p:nvSpPr>
          <p:cNvPr id="8" name="Text Box 7">
            <a:extLst>
              <a:ext uri="{FF2B5EF4-FFF2-40B4-BE49-F238E27FC236}">
                <a16:creationId xmlns:a16="http://schemas.microsoft.com/office/drawing/2014/main" id="{46F4E3DF-677B-4D49-BED0-E37E71DF97C6}"/>
              </a:ext>
            </a:extLst>
          </p:cNvPr>
          <p:cNvSpPr txBox="1">
            <a:spLocks noChangeArrowheads="1"/>
          </p:cNvSpPr>
          <p:nvPr/>
        </p:nvSpPr>
        <p:spPr bwMode="auto">
          <a:xfrm>
            <a:off x="4586057" y="2530253"/>
            <a:ext cx="2434716" cy="8121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r>
              <a:rPr lang="en-US" sz="971" dirty="0">
                <a:solidFill>
                  <a:srgbClr val="000000"/>
                </a:solidFill>
                <a:latin typeface="Calibri" panose="020F0502020204030204"/>
                <a:cs typeface="Arial" charset="0"/>
              </a:rPr>
              <a:t>Day ___    Time ___</a:t>
            </a: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p:txBody>
      </p:sp>
      <p:sp>
        <p:nvSpPr>
          <p:cNvPr id="9" name="Text Box 7">
            <a:extLst>
              <a:ext uri="{FF2B5EF4-FFF2-40B4-BE49-F238E27FC236}">
                <a16:creationId xmlns:a16="http://schemas.microsoft.com/office/drawing/2014/main" id="{FF9ABF24-86E4-4DA0-BB4E-B5AE6123510C}"/>
              </a:ext>
            </a:extLst>
          </p:cNvPr>
          <p:cNvSpPr txBox="1">
            <a:spLocks noChangeArrowheads="1"/>
          </p:cNvSpPr>
          <p:nvPr/>
        </p:nvSpPr>
        <p:spPr bwMode="auto">
          <a:xfrm>
            <a:off x="4598206" y="3446966"/>
            <a:ext cx="2434716" cy="8121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r>
              <a:rPr lang="en-US" sz="971" dirty="0">
                <a:solidFill>
                  <a:srgbClr val="000000"/>
                </a:solidFill>
                <a:latin typeface="Calibri" panose="020F0502020204030204"/>
                <a:cs typeface="Arial" charset="0"/>
              </a:rPr>
              <a:t>Day ___    Time ___</a:t>
            </a: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p:txBody>
      </p:sp>
      <p:sp>
        <p:nvSpPr>
          <p:cNvPr id="10" name="Text Box 7">
            <a:extLst>
              <a:ext uri="{FF2B5EF4-FFF2-40B4-BE49-F238E27FC236}">
                <a16:creationId xmlns:a16="http://schemas.microsoft.com/office/drawing/2014/main" id="{6A37A53E-0091-406B-B163-F588F5093123}"/>
              </a:ext>
            </a:extLst>
          </p:cNvPr>
          <p:cNvSpPr txBox="1">
            <a:spLocks noChangeArrowheads="1"/>
          </p:cNvSpPr>
          <p:nvPr/>
        </p:nvSpPr>
        <p:spPr bwMode="auto">
          <a:xfrm>
            <a:off x="4570967" y="1688096"/>
            <a:ext cx="2434715"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r>
              <a:rPr lang="en-US" sz="971" dirty="0">
                <a:solidFill>
                  <a:srgbClr val="000000"/>
                </a:solidFill>
                <a:latin typeface="Calibri" panose="020F0502020204030204"/>
                <a:cs typeface="Arial" charset="0"/>
              </a:rPr>
              <a:t>Day ___    Time ___</a:t>
            </a: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p:txBody>
      </p:sp>
      <p:sp>
        <p:nvSpPr>
          <p:cNvPr id="11" name="Text Box 4">
            <a:extLst>
              <a:ext uri="{FF2B5EF4-FFF2-40B4-BE49-F238E27FC236}">
                <a16:creationId xmlns:a16="http://schemas.microsoft.com/office/drawing/2014/main" id="{EC40163F-7D24-47C2-9D7D-BD3253F5DFC0}"/>
              </a:ext>
            </a:extLst>
          </p:cNvPr>
          <p:cNvSpPr txBox="1">
            <a:spLocks noChangeArrowheads="1"/>
          </p:cNvSpPr>
          <p:nvPr/>
        </p:nvSpPr>
        <p:spPr bwMode="auto">
          <a:xfrm>
            <a:off x="434684" y="86155"/>
            <a:ext cx="6598237" cy="11109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spAutoFit/>
          </a:bodyPr>
          <a:lstStyle/>
          <a:p>
            <a:pPr algn="ctr" defTabSz="806867">
              <a:spcBef>
                <a:spcPct val="50000"/>
              </a:spcBef>
            </a:pPr>
            <a:r>
              <a:rPr lang="en-US" sz="971" b="1" dirty="0">
                <a:solidFill>
                  <a:srgbClr val="000000"/>
                </a:solidFill>
                <a:latin typeface="Calibri" panose="020F0502020204030204"/>
                <a:cs typeface="Arial" charset="0"/>
              </a:rPr>
              <a:t>Patient/Resident Factors</a:t>
            </a:r>
          </a:p>
          <a:p>
            <a:pPr defTabSz="806867"/>
            <a:r>
              <a:rPr lang="en-US" sz="971" dirty="0">
                <a:solidFill>
                  <a:srgbClr val="000000"/>
                </a:solidFill>
                <a:latin typeface="Calibri" panose="020F0502020204030204"/>
                <a:cs typeface="Arial" charset="0"/>
              </a:rPr>
              <a:t>Age:  </a:t>
            </a:r>
          </a:p>
          <a:p>
            <a:pPr defTabSz="806867"/>
            <a:r>
              <a:rPr lang="en-US" sz="971" dirty="0">
                <a:solidFill>
                  <a:srgbClr val="000000"/>
                </a:solidFill>
                <a:latin typeface="Calibri" panose="020F0502020204030204"/>
                <a:cs typeface="Arial" charset="0"/>
              </a:rPr>
              <a:t>Primary Dx:  </a:t>
            </a:r>
          </a:p>
          <a:p>
            <a:pPr defTabSz="806867"/>
            <a:r>
              <a:rPr lang="en-US" sz="971" dirty="0">
                <a:solidFill>
                  <a:srgbClr val="000000"/>
                </a:solidFill>
                <a:latin typeface="Calibri" panose="020F0502020204030204"/>
                <a:cs typeface="Arial" charset="0"/>
              </a:rPr>
              <a:t>Comorbidities: </a:t>
            </a:r>
          </a:p>
          <a:p>
            <a:pPr defTabSz="806867"/>
            <a:r>
              <a:rPr lang="en-US" sz="971" dirty="0">
                <a:solidFill>
                  <a:srgbClr val="000000"/>
                </a:solidFill>
                <a:latin typeface="Calibri" panose="020F0502020204030204"/>
                <a:cs typeface="Arial" charset="0"/>
              </a:rPr>
              <a:t>Relevant Lab Values:</a:t>
            </a:r>
          </a:p>
          <a:p>
            <a:pPr defTabSz="806867"/>
            <a:r>
              <a:rPr lang="en-US" sz="971" dirty="0">
                <a:solidFill>
                  <a:srgbClr val="000000"/>
                </a:solidFill>
                <a:latin typeface="Calibri" panose="020F0502020204030204"/>
                <a:cs typeface="Arial" charset="0"/>
              </a:rPr>
              <a:t>Other: </a:t>
            </a:r>
          </a:p>
          <a:p>
            <a:pPr defTabSz="806867"/>
            <a:endParaRPr lang="en-US" sz="971" dirty="0">
              <a:solidFill>
                <a:srgbClr val="000000"/>
              </a:solidFill>
              <a:latin typeface="Calibri" panose="020F0502020204030204"/>
              <a:cs typeface="Arial" charset="0"/>
            </a:endParaRPr>
          </a:p>
        </p:txBody>
      </p:sp>
      <p:sp>
        <p:nvSpPr>
          <p:cNvPr id="31" name="Text Box 7">
            <a:extLst>
              <a:ext uri="{FF2B5EF4-FFF2-40B4-BE49-F238E27FC236}">
                <a16:creationId xmlns:a16="http://schemas.microsoft.com/office/drawing/2014/main" id="{5346BC29-9F35-4095-BB79-BD17827897F0}"/>
              </a:ext>
            </a:extLst>
          </p:cNvPr>
          <p:cNvSpPr txBox="1">
            <a:spLocks noChangeArrowheads="1"/>
          </p:cNvSpPr>
          <p:nvPr/>
        </p:nvSpPr>
        <p:spPr bwMode="auto">
          <a:xfrm>
            <a:off x="2763098" y="1688239"/>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sp>
        <p:nvSpPr>
          <p:cNvPr id="32" name="Text Box 7">
            <a:extLst>
              <a:ext uri="{FF2B5EF4-FFF2-40B4-BE49-F238E27FC236}">
                <a16:creationId xmlns:a16="http://schemas.microsoft.com/office/drawing/2014/main" id="{EE91A8B7-C28B-4046-9798-21BA54E235D4}"/>
              </a:ext>
            </a:extLst>
          </p:cNvPr>
          <p:cNvSpPr txBox="1">
            <a:spLocks noChangeArrowheads="1"/>
          </p:cNvSpPr>
          <p:nvPr/>
        </p:nvSpPr>
        <p:spPr bwMode="auto">
          <a:xfrm>
            <a:off x="2763098" y="2604952"/>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sp>
        <p:nvSpPr>
          <p:cNvPr id="33" name="Text Box 7">
            <a:extLst>
              <a:ext uri="{FF2B5EF4-FFF2-40B4-BE49-F238E27FC236}">
                <a16:creationId xmlns:a16="http://schemas.microsoft.com/office/drawing/2014/main" id="{EFF1FA5E-BF55-4AF9-8827-B977A2F21146}"/>
              </a:ext>
            </a:extLst>
          </p:cNvPr>
          <p:cNvSpPr txBox="1">
            <a:spLocks noChangeArrowheads="1"/>
          </p:cNvSpPr>
          <p:nvPr/>
        </p:nvSpPr>
        <p:spPr bwMode="auto">
          <a:xfrm>
            <a:off x="2763098" y="3521665"/>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sp>
        <p:nvSpPr>
          <p:cNvPr id="34" name="Text Box 7">
            <a:extLst>
              <a:ext uri="{FF2B5EF4-FFF2-40B4-BE49-F238E27FC236}">
                <a16:creationId xmlns:a16="http://schemas.microsoft.com/office/drawing/2014/main" id="{CF9EA3C8-9337-4712-8156-37B5D99D881D}"/>
              </a:ext>
            </a:extLst>
          </p:cNvPr>
          <p:cNvSpPr txBox="1">
            <a:spLocks noChangeArrowheads="1"/>
          </p:cNvSpPr>
          <p:nvPr/>
        </p:nvSpPr>
        <p:spPr bwMode="auto">
          <a:xfrm>
            <a:off x="4598206" y="4363678"/>
            <a:ext cx="2434716" cy="8121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r>
              <a:rPr lang="en-US" sz="971" dirty="0">
                <a:solidFill>
                  <a:srgbClr val="000000"/>
                </a:solidFill>
                <a:latin typeface="Calibri" panose="020F0502020204030204"/>
                <a:cs typeface="Arial" charset="0"/>
              </a:rPr>
              <a:t>Day ___    Time ___</a:t>
            </a: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p:txBody>
      </p:sp>
      <p:sp>
        <p:nvSpPr>
          <p:cNvPr id="59" name="Text Box 7">
            <a:extLst>
              <a:ext uri="{FF2B5EF4-FFF2-40B4-BE49-F238E27FC236}">
                <a16:creationId xmlns:a16="http://schemas.microsoft.com/office/drawing/2014/main" id="{889A27A5-EB1F-4A0D-91E1-DB8EE60B7B8A}"/>
              </a:ext>
            </a:extLst>
          </p:cNvPr>
          <p:cNvSpPr txBox="1">
            <a:spLocks noChangeArrowheads="1"/>
          </p:cNvSpPr>
          <p:nvPr/>
        </p:nvSpPr>
        <p:spPr bwMode="auto">
          <a:xfrm>
            <a:off x="4598206" y="5280392"/>
            <a:ext cx="2434716" cy="8121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r>
              <a:rPr lang="en-US" sz="971" dirty="0">
                <a:solidFill>
                  <a:srgbClr val="000000"/>
                </a:solidFill>
                <a:latin typeface="Calibri" panose="020F0502020204030204"/>
                <a:cs typeface="Arial" charset="0"/>
              </a:rPr>
              <a:t>Day ___    Time ___</a:t>
            </a: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a:p>
            <a:pPr algn="ctr" defTabSz="806867"/>
            <a:endParaRPr lang="en-US" sz="971" dirty="0">
              <a:solidFill>
                <a:srgbClr val="000000"/>
              </a:solidFill>
              <a:latin typeface="Calibri" panose="020F0502020204030204"/>
              <a:cs typeface="Arial" charset="0"/>
            </a:endParaRPr>
          </a:p>
        </p:txBody>
      </p:sp>
      <p:sp>
        <p:nvSpPr>
          <p:cNvPr id="60" name="Text Box 7">
            <a:extLst>
              <a:ext uri="{FF2B5EF4-FFF2-40B4-BE49-F238E27FC236}">
                <a16:creationId xmlns:a16="http://schemas.microsoft.com/office/drawing/2014/main" id="{644BD5C6-CB88-411D-ADA2-8BF162EE2DC9}"/>
              </a:ext>
            </a:extLst>
          </p:cNvPr>
          <p:cNvSpPr txBox="1">
            <a:spLocks noChangeArrowheads="1"/>
          </p:cNvSpPr>
          <p:nvPr/>
        </p:nvSpPr>
        <p:spPr bwMode="auto">
          <a:xfrm>
            <a:off x="2763098" y="4438377"/>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sp>
        <p:nvSpPr>
          <p:cNvPr id="61" name="Text Box 7">
            <a:extLst>
              <a:ext uri="{FF2B5EF4-FFF2-40B4-BE49-F238E27FC236}">
                <a16:creationId xmlns:a16="http://schemas.microsoft.com/office/drawing/2014/main" id="{D4E4D044-0F36-4447-A93D-E8B2F8661ED6}"/>
              </a:ext>
            </a:extLst>
          </p:cNvPr>
          <p:cNvSpPr txBox="1">
            <a:spLocks noChangeArrowheads="1"/>
          </p:cNvSpPr>
          <p:nvPr/>
        </p:nvSpPr>
        <p:spPr bwMode="auto">
          <a:xfrm>
            <a:off x="2792298" y="5355090"/>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sp>
        <p:nvSpPr>
          <p:cNvPr id="63" name="Text Box 7">
            <a:extLst>
              <a:ext uri="{FF2B5EF4-FFF2-40B4-BE49-F238E27FC236}">
                <a16:creationId xmlns:a16="http://schemas.microsoft.com/office/drawing/2014/main" id="{3DD13217-E242-4C4E-86AB-CBD59CD9E1A9}"/>
              </a:ext>
            </a:extLst>
          </p:cNvPr>
          <p:cNvSpPr txBox="1">
            <a:spLocks noChangeArrowheads="1"/>
          </p:cNvSpPr>
          <p:nvPr/>
        </p:nvSpPr>
        <p:spPr bwMode="auto">
          <a:xfrm>
            <a:off x="950903" y="1688240"/>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sp>
        <p:nvSpPr>
          <p:cNvPr id="64" name="Text Box 7">
            <a:extLst>
              <a:ext uri="{FF2B5EF4-FFF2-40B4-BE49-F238E27FC236}">
                <a16:creationId xmlns:a16="http://schemas.microsoft.com/office/drawing/2014/main" id="{A1A8F9FD-7F64-4AFB-A6DD-50596250F186}"/>
              </a:ext>
            </a:extLst>
          </p:cNvPr>
          <p:cNvSpPr txBox="1">
            <a:spLocks noChangeArrowheads="1"/>
          </p:cNvSpPr>
          <p:nvPr/>
        </p:nvSpPr>
        <p:spPr bwMode="auto">
          <a:xfrm>
            <a:off x="950903" y="2602106"/>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cxnSp>
        <p:nvCxnSpPr>
          <p:cNvPr id="68" name="Connector: Elbow 67">
            <a:extLst>
              <a:ext uri="{FF2B5EF4-FFF2-40B4-BE49-F238E27FC236}">
                <a16:creationId xmlns:a16="http://schemas.microsoft.com/office/drawing/2014/main" id="{B3469028-83BE-4442-99B5-BF9F4157D8D9}"/>
              </a:ext>
            </a:extLst>
          </p:cNvPr>
          <p:cNvCxnSpPr>
            <a:cxnSpLocks/>
            <a:stCxn id="10" idx="3"/>
            <a:endCxn id="4" idx="1"/>
          </p:cNvCxnSpPr>
          <p:nvPr/>
        </p:nvCxnSpPr>
        <p:spPr>
          <a:xfrm>
            <a:off x="7005682" y="2019495"/>
            <a:ext cx="305781" cy="140950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FD1D34C2-1191-48C3-A206-A7A31A6945B1}"/>
              </a:ext>
            </a:extLst>
          </p:cNvPr>
          <p:cNvCxnSpPr>
            <a:cxnSpLocks/>
            <a:stCxn id="8" idx="3"/>
            <a:endCxn id="4" idx="1"/>
          </p:cNvCxnSpPr>
          <p:nvPr/>
        </p:nvCxnSpPr>
        <p:spPr>
          <a:xfrm>
            <a:off x="7020773" y="2936352"/>
            <a:ext cx="290690" cy="49264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DE14B9F1-7595-4BD4-BFA5-DC43C06955D1}"/>
              </a:ext>
            </a:extLst>
          </p:cNvPr>
          <p:cNvCxnSpPr>
            <a:cxnSpLocks/>
            <a:stCxn id="9" idx="3"/>
            <a:endCxn id="4" idx="1"/>
          </p:cNvCxnSpPr>
          <p:nvPr/>
        </p:nvCxnSpPr>
        <p:spPr>
          <a:xfrm flipV="1">
            <a:off x="7032922" y="3429001"/>
            <a:ext cx="278541" cy="42406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2BC448F8-E30D-4BF1-B969-3E016B3965FB}"/>
              </a:ext>
            </a:extLst>
          </p:cNvPr>
          <p:cNvCxnSpPr>
            <a:cxnSpLocks/>
            <a:stCxn id="34" idx="3"/>
            <a:endCxn id="4" idx="1"/>
          </p:cNvCxnSpPr>
          <p:nvPr/>
        </p:nvCxnSpPr>
        <p:spPr>
          <a:xfrm flipV="1">
            <a:off x="7032922" y="3429001"/>
            <a:ext cx="278541" cy="1340776"/>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75D61CCA-9F52-4565-96D1-C9A1D26C1195}"/>
              </a:ext>
            </a:extLst>
          </p:cNvPr>
          <p:cNvCxnSpPr>
            <a:cxnSpLocks/>
            <a:stCxn id="59" idx="3"/>
            <a:endCxn id="4" idx="1"/>
          </p:cNvCxnSpPr>
          <p:nvPr/>
        </p:nvCxnSpPr>
        <p:spPr>
          <a:xfrm flipV="1">
            <a:off x="7032922" y="3429001"/>
            <a:ext cx="278541" cy="225749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7318707E-42DC-4360-9F68-1DFF3AC76638}"/>
              </a:ext>
            </a:extLst>
          </p:cNvPr>
          <p:cNvCxnSpPr>
            <a:cxnSpLocks/>
            <a:stCxn id="31" idx="3"/>
            <a:endCxn id="10" idx="1"/>
          </p:cNvCxnSpPr>
          <p:nvPr/>
        </p:nvCxnSpPr>
        <p:spPr>
          <a:xfrm flipV="1">
            <a:off x="4319664" y="2019495"/>
            <a:ext cx="251303" cy="1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B6EEC98-0726-4504-8640-AEB665824244}"/>
              </a:ext>
            </a:extLst>
          </p:cNvPr>
          <p:cNvCxnSpPr>
            <a:cxnSpLocks/>
            <a:stCxn id="32" idx="3"/>
            <a:endCxn id="8" idx="1"/>
          </p:cNvCxnSpPr>
          <p:nvPr/>
        </p:nvCxnSpPr>
        <p:spPr>
          <a:xfrm>
            <a:off x="4319664" y="2936351"/>
            <a:ext cx="266393"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17B6151-970D-4892-AC96-E8E45C6B9C44}"/>
              </a:ext>
            </a:extLst>
          </p:cNvPr>
          <p:cNvCxnSpPr>
            <a:cxnSpLocks/>
            <a:stCxn id="33" idx="3"/>
            <a:endCxn id="9" idx="1"/>
          </p:cNvCxnSpPr>
          <p:nvPr/>
        </p:nvCxnSpPr>
        <p:spPr>
          <a:xfrm>
            <a:off x="4319664" y="3853064"/>
            <a:ext cx="27854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53429249-D85E-4D53-8C42-588FA20C8010}"/>
              </a:ext>
            </a:extLst>
          </p:cNvPr>
          <p:cNvCxnSpPr>
            <a:cxnSpLocks/>
            <a:stCxn id="60" idx="3"/>
            <a:endCxn id="34" idx="1"/>
          </p:cNvCxnSpPr>
          <p:nvPr/>
        </p:nvCxnSpPr>
        <p:spPr>
          <a:xfrm>
            <a:off x="4319664" y="4769776"/>
            <a:ext cx="27854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55D06D81-97F7-4390-9A76-D67168362278}"/>
              </a:ext>
            </a:extLst>
          </p:cNvPr>
          <p:cNvCxnSpPr>
            <a:cxnSpLocks/>
            <a:stCxn id="61" idx="3"/>
            <a:endCxn id="59" idx="1"/>
          </p:cNvCxnSpPr>
          <p:nvPr/>
        </p:nvCxnSpPr>
        <p:spPr>
          <a:xfrm>
            <a:off x="4348864" y="5686489"/>
            <a:ext cx="249342"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2AB8FF7-B26D-48AB-90A2-EB8C40CA8D1C}"/>
              </a:ext>
            </a:extLst>
          </p:cNvPr>
          <p:cNvCxnSpPr>
            <a:stCxn id="63" idx="3"/>
            <a:endCxn id="31" idx="1"/>
          </p:cNvCxnSpPr>
          <p:nvPr/>
        </p:nvCxnSpPr>
        <p:spPr>
          <a:xfrm flipV="1">
            <a:off x="2507469" y="2019638"/>
            <a:ext cx="25562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F572578-816E-4C80-A51B-203743E31453}"/>
              </a:ext>
            </a:extLst>
          </p:cNvPr>
          <p:cNvCxnSpPr>
            <a:stCxn id="64" idx="3"/>
            <a:endCxn id="32" idx="1"/>
          </p:cNvCxnSpPr>
          <p:nvPr/>
        </p:nvCxnSpPr>
        <p:spPr>
          <a:xfrm>
            <a:off x="2507469" y="2933505"/>
            <a:ext cx="255629" cy="2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 Box 4">
            <a:extLst>
              <a:ext uri="{FF2B5EF4-FFF2-40B4-BE49-F238E27FC236}">
                <a16:creationId xmlns:a16="http://schemas.microsoft.com/office/drawing/2014/main" id="{B77EC3E0-EEE7-436A-A32A-D74D97A400FD}"/>
              </a:ext>
            </a:extLst>
          </p:cNvPr>
          <p:cNvSpPr txBox="1">
            <a:spLocks noChangeArrowheads="1"/>
          </p:cNvSpPr>
          <p:nvPr/>
        </p:nvSpPr>
        <p:spPr bwMode="auto">
          <a:xfrm>
            <a:off x="1948976" y="1278283"/>
            <a:ext cx="1500859" cy="228192"/>
          </a:xfrm>
          <a:prstGeom prst="rect">
            <a:avLst/>
          </a:prstGeom>
          <a:solidFill>
            <a:schemeClr val="bg1"/>
          </a:solidFill>
          <a:ln w="31750">
            <a:solidFill>
              <a:schemeClr val="tx1"/>
            </a:solidFill>
            <a:miter lim="800000"/>
            <a:headEnd type="none" w="sm" len="sm"/>
            <a:tailEnd type="none" w="sm" len="sm"/>
          </a:ln>
        </p:spPr>
        <p:txBody>
          <a:bodyPr wrap="square" lIns="64568" tIns="32284" rIns="64568" bIns="32284">
            <a:spAutoFit/>
          </a:bodyPr>
          <a:lstStyle/>
          <a:p>
            <a:pPr defTabSz="806867">
              <a:spcBef>
                <a:spcPct val="50000"/>
              </a:spcBef>
            </a:pPr>
            <a:r>
              <a:rPr lang="en-US" sz="1059" b="1" dirty="0">
                <a:solidFill>
                  <a:srgbClr val="000000"/>
                </a:solidFill>
                <a:latin typeface="Calibri" panose="020F0502020204030204"/>
                <a:cs typeface="Arial" charset="0"/>
              </a:rPr>
              <a:t>3. Why, why, why?</a:t>
            </a:r>
            <a:endParaRPr lang="en-US" sz="1059" b="1" baseline="30000" dirty="0">
              <a:solidFill>
                <a:srgbClr val="000000"/>
              </a:solidFill>
              <a:latin typeface="Calibri" panose="020F0502020204030204"/>
              <a:cs typeface="Arial" charset="0"/>
            </a:endParaRPr>
          </a:p>
        </p:txBody>
      </p:sp>
      <p:sp>
        <p:nvSpPr>
          <p:cNvPr id="86" name="Text Box 7">
            <a:extLst>
              <a:ext uri="{FF2B5EF4-FFF2-40B4-BE49-F238E27FC236}">
                <a16:creationId xmlns:a16="http://schemas.microsoft.com/office/drawing/2014/main" id="{6282805C-DAE1-4334-ADB4-E6368E61D383}"/>
              </a:ext>
            </a:extLst>
          </p:cNvPr>
          <p:cNvSpPr txBox="1">
            <a:spLocks noChangeArrowheads="1"/>
          </p:cNvSpPr>
          <p:nvPr/>
        </p:nvSpPr>
        <p:spPr bwMode="auto">
          <a:xfrm>
            <a:off x="950903" y="3515971"/>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sp>
        <p:nvSpPr>
          <p:cNvPr id="90" name="Text Box 7">
            <a:extLst>
              <a:ext uri="{FF2B5EF4-FFF2-40B4-BE49-F238E27FC236}">
                <a16:creationId xmlns:a16="http://schemas.microsoft.com/office/drawing/2014/main" id="{80BB7B1A-8DFB-4365-B6E3-466DF88463FC}"/>
              </a:ext>
            </a:extLst>
          </p:cNvPr>
          <p:cNvSpPr txBox="1">
            <a:spLocks noChangeArrowheads="1"/>
          </p:cNvSpPr>
          <p:nvPr/>
        </p:nvSpPr>
        <p:spPr bwMode="auto">
          <a:xfrm>
            <a:off x="950903" y="4429836"/>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sp>
        <p:nvSpPr>
          <p:cNvPr id="92" name="Text Box 7">
            <a:extLst>
              <a:ext uri="{FF2B5EF4-FFF2-40B4-BE49-F238E27FC236}">
                <a16:creationId xmlns:a16="http://schemas.microsoft.com/office/drawing/2014/main" id="{62B9D957-EB77-4759-9AE7-912823877655}"/>
              </a:ext>
            </a:extLst>
          </p:cNvPr>
          <p:cNvSpPr txBox="1">
            <a:spLocks noChangeArrowheads="1"/>
          </p:cNvSpPr>
          <p:nvPr/>
        </p:nvSpPr>
        <p:spPr bwMode="auto">
          <a:xfrm>
            <a:off x="950903" y="5353084"/>
            <a:ext cx="1556566" cy="6627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nchor="ctr">
            <a:spAutoFit/>
          </a:bodyPr>
          <a:lstStyle/>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a:p>
            <a:pPr algn="ctr" defTabSz="806867">
              <a:spcBef>
                <a:spcPct val="50000"/>
              </a:spcBef>
            </a:pPr>
            <a:endParaRPr lang="en-US" sz="971" dirty="0">
              <a:solidFill>
                <a:srgbClr val="000000"/>
              </a:solidFill>
              <a:latin typeface="Calibri" panose="020F0502020204030204"/>
              <a:cs typeface="Arial" charset="0"/>
            </a:endParaRPr>
          </a:p>
        </p:txBody>
      </p:sp>
      <p:cxnSp>
        <p:nvCxnSpPr>
          <p:cNvPr id="94" name="Straight Arrow Connector 93">
            <a:extLst>
              <a:ext uri="{FF2B5EF4-FFF2-40B4-BE49-F238E27FC236}">
                <a16:creationId xmlns:a16="http://schemas.microsoft.com/office/drawing/2014/main" id="{6E187624-760A-4840-AF4B-A9CF6BEBEF27}"/>
              </a:ext>
            </a:extLst>
          </p:cNvPr>
          <p:cNvCxnSpPr>
            <a:cxnSpLocks/>
            <a:stCxn id="86" idx="3"/>
            <a:endCxn id="33" idx="1"/>
          </p:cNvCxnSpPr>
          <p:nvPr/>
        </p:nvCxnSpPr>
        <p:spPr>
          <a:xfrm>
            <a:off x="2507469" y="3847370"/>
            <a:ext cx="255629" cy="56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A0FF6DC4-44F7-43BC-9B5C-2F947FCBF034}"/>
              </a:ext>
            </a:extLst>
          </p:cNvPr>
          <p:cNvCxnSpPr>
            <a:cxnSpLocks/>
            <a:stCxn id="90" idx="3"/>
            <a:endCxn id="60" idx="1"/>
          </p:cNvCxnSpPr>
          <p:nvPr/>
        </p:nvCxnSpPr>
        <p:spPr>
          <a:xfrm>
            <a:off x="2507469" y="4761235"/>
            <a:ext cx="255629" cy="85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5DEEE85-9C31-4E75-9296-3B5DF5E4A8D3}"/>
              </a:ext>
            </a:extLst>
          </p:cNvPr>
          <p:cNvCxnSpPr>
            <a:cxnSpLocks/>
            <a:stCxn id="92" idx="3"/>
            <a:endCxn id="61" idx="1"/>
          </p:cNvCxnSpPr>
          <p:nvPr/>
        </p:nvCxnSpPr>
        <p:spPr>
          <a:xfrm>
            <a:off x="2507469" y="5684483"/>
            <a:ext cx="284829" cy="2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9C84AA1D-7B15-4FC2-9117-0D4F0E921FE9}"/>
              </a:ext>
            </a:extLst>
          </p:cNvPr>
          <p:cNvSpPr txBox="1"/>
          <p:nvPr/>
        </p:nvSpPr>
        <p:spPr>
          <a:xfrm>
            <a:off x="226601" y="6357348"/>
            <a:ext cx="8782929" cy="418320"/>
          </a:xfrm>
          <a:prstGeom prst="rect">
            <a:avLst/>
          </a:prstGeom>
          <a:noFill/>
        </p:spPr>
        <p:txBody>
          <a:bodyPr wrap="square" rtlCol="0">
            <a:spAutoFit/>
          </a:bodyPr>
          <a:lstStyle/>
          <a:p>
            <a:pPr defTabSz="806867"/>
            <a:r>
              <a:rPr lang="en-US" sz="1059" dirty="0">
                <a:solidFill>
                  <a:srgbClr val="000000"/>
                </a:solidFill>
                <a:latin typeface="Calibri" panose="020F0502020204030204"/>
              </a:rPr>
              <a:t>*Events/causes in the timeline may be human errors or behavioral choices; each human error or behavioral choice should have a preceding cause that answers the question “why?”</a:t>
            </a:r>
          </a:p>
        </p:txBody>
      </p:sp>
      <p:sp>
        <p:nvSpPr>
          <p:cNvPr id="123" name="Text Box 4">
            <a:extLst>
              <a:ext uri="{FF2B5EF4-FFF2-40B4-BE49-F238E27FC236}">
                <a16:creationId xmlns:a16="http://schemas.microsoft.com/office/drawing/2014/main" id="{78BCCFD6-6BA7-42B8-B3B0-3A641F48BC00}"/>
              </a:ext>
            </a:extLst>
          </p:cNvPr>
          <p:cNvSpPr txBox="1">
            <a:spLocks noChangeArrowheads="1"/>
          </p:cNvSpPr>
          <p:nvPr/>
        </p:nvSpPr>
        <p:spPr bwMode="auto">
          <a:xfrm>
            <a:off x="7253062" y="86155"/>
            <a:ext cx="1657474" cy="961598"/>
          </a:xfrm>
          <a:prstGeom prst="rect">
            <a:avLst/>
          </a:prstGeom>
          <a:solidFill>
            <a:schemeClr val="bg1"/>
          </a:solidFill>
          <a:ln w="12700">
            <a:solidFill>
              <a:schemeClr val="tx1"/>
            </a:solidFill>
            <a:miter lim="800000"/>
            <a:headEnd type="none" w="sm" len="sm"/>
            <a:tailEnd type="none" w="sm" len="sm"/>
          </a:ln>
          <a:effectLst/>
        </p:spPr>
        <p:txBody>
          <a:bodyPr wrap="square" lIns="64568" tIns="32284" rIns="64568" bIns="32284">
            <a:spAutoFit/>
          </a:bodyPr>
          <a:lstStyle/>
          <a:p>
            <a:pPr algn="ctr" defTabSz="806867">
              <a:spcBef>
                <a:spcPct val="50000"/>
              </a:spcBef>
            </a:pPr>
            <a:r>
              <a:rPr lang="en-US" sz="971" b="1" dirty="0">
                <a:solidFill>
                  <a:srgbClr val="000000"/>
                </a:solidFill>
                <a:latin typeface="Calibri" panose="020F0502020204030204"/>
                <a:cs typeface="Arial" charset="0"/>
              </a:rPr>
              <a:t>Environmental Factors</a:t>
            </a:r>
          </a:p>
          <a:p>
            <a:pPr defTabSz="806867"/>
            <a:endParaRPr lang="en-US" sz="971" dirty="0">
              <a:solidFill>
                <a:srgbClr val="000000"/>
              </a:solidFill>
              <a:latin typeface="Calibri" panose="020F0502020204030204"/>
              <a:cs typeface="Arial" charset="0"/>
            </a:endParaRPr>
          </a:p>
          <a:p>
            <a:pPr defTabSz="806867"/>
            <a:endParaRPr lang="en-US" sz="971" dirty="0">
              <a:solidFill>
                <a:srgbClr val="000000"/>
              </a:solidFill>
              <a:latin typeface="Calibri" panose="020F0502020204030204"/>
              <a:cs typeface="Arial" charset="0"/>
            </a:endParaRPr>
          </a:p>
          <a:p>
            <a:pPr defTabSz="806867"/>
            <a:endParaRPr lang="en-US" sz="971" dirty="0">
              <a:solidFill>
                <a:srgbClr val="000000"/>
              </a:solidFill>
              <a:latin typeface="Calibri" panose="020F0502020204030204"/>
              <a:cs typeface="Arial" charset="0"/>
            </a:endParaRPr>
          </a:p>
          <a:p>
            <a:pPr defTabSz="806867"/>
            <a:endParaRPr lang="en-US" sz="971" dirty="0">
              <a:solidFill>
                <a:srgbClr val="000000"/>
              </a:solidFill>
              <a:latin typeface="Calibri" panose="020F0502020204030204"/>
              <a:cs typeface="Arial" charset="0"/>
            </a:endParaRPr>
          </a:p>
          <a:p>
            <a:pPr defTabSz="806867"/>
            <a:endParaRPr lang="en-US" sz="971" dirty="0">
              <a:solidFill>
                <a:srgbClr val="000000"/>
              </a:solidFill>
              <a:latin typeface="Calibri" panose="020F0502020204030204"/>
              <a:cs typeface="Arial" charset="0"/>
            </a:endParaRPr>
          </a:p>
        </p:txBody>
      </p:sp>
      <p:cxnSp>
        <p:nvCxnSpPr>
          <p:cNvPr id="125" name="Connector: Elbow 124">
            <a:extLst>
              <a:ext uri="{FF2B5EF4-FFF2-40B4-BE49-F238E27FC236}">
                <a16:creationId xmlns:a16="http://schemas.microsoft.com/office/drawing/2014/main" id="{795BBDBA-7A92-48F3-B5F5-CA01607821A2}"/>
              </a:ext>
            </a:extLst>
          </p:cNvPr>
          <p:cNvCxnSpPr>
            <a:cxnSpLocks/>
            <a:stCxn id="11" idx="3"/>
            <a:endCxn id="4" idx="1"/>
          </p:cNvCxnSpPr>
          <p:nvPr/>
        </p:nvCxnSpPr>
        <p:spPr>
          <a:xfrm>
            <a:off x="7032921" y="641654"/>
            <a:ext cx="278542" cy="2787347"/>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3774950"/>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a:extLst>
              <a:ext uri="{FF2B5EF4-FFF2-40B4-BE49-F238E27FC236}">
                <a16:creationId xmlns:a16="http://schemas.microsoft.com/office/drawing/2014/main" id="{043CD590-F2EB-4321-8AC7-AB4BE5C006D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E141B74D-0D7C-42CA-8C21-F36FAEE6875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147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867" name="Rectangle 2">
            <a:extLst>
              <a:ext uri="{FF2B5EF4-FFF2-40B4-BE49-F238E27FC236}">
                <a16:creationId xmlns:a16="http://schemas.microsoft.com/office/drawing/2014/main" id="{591BF86C-515F-45C8-A741-477BF2EAF2D4}"/>
              </a:ext>
            </a:extLst>
          </p:cNvPr>
          <p:cNvSpPr>
            <a:spLocks noGrp="1" noChangeArrowheads="1"/>
          </p:cNvSpPr>
          <p:nvPr>
            <p:ph type="title" idx="4294967295"/>
          </p:nvPr>
        </p:nvSpPr>
        <p:spPr>
          <a:xfrm>
            <a:off x="531813" y="322263"/>
            <a:ext cx="7927975" cy="912812"/>
          </a:xfrm>
        </p:spPr>
        <p:txBody>
          <a:bodyPr>
            <a:normAutofit/>
          </a:bodyPr>
          <a:lstStyle/>
          <a:p>
            <a:r>
              <a:rPr lang="en-US" altLang="en-US" sz="3600" b="1" spc="-50" dirty="0">
                <a:solidFill>
                  <a:srgbClr val="0070C0"/>
                </a:solidFill>
                <a:latin typeface="Arial" panose="020B0604020202020204" pitchFamily="34" charset="0"/>
                <a:cs typeface="Arial" panose="020B0604020202020204" pitchFamily="34" charset="0"/>
              </a:rPr>
              <a:t>Five Rules for Causal Statements</a:t>
            </a:r>
          </a:p>
        </p:txBody>
      </p:sp>
      <p:sp>
        <p:nvSpPr>
          <p:cNvPr id="36868" name="Rectangle 3">
            <a:extLst>
              <a:ext uri="{FF2B5EF4-FFF2-40B4-BE49-F238E27FC236}">
                <a16:creationId xmlns:a16="http://schemas.microsoft.com/office/drawing/2014/main" id="{7BBF6A4A-1563-489C-91A6-E1FB3275533F}"/>
              </a:ext>
            </a:extLst>
          </p:cNvPr>
          <p:cNvSpPr>
            <a:spLocks noGrp="1" noChangeArrowheads="1"/>
          </p:cNvSpPr>
          <p:nvPr>
            <p:ph type="body" idx="4294967295"/>
          </p:nvPr>
        </p:nvSpPr>
        <p:spPr>
          <a:xfrm>
            <a:off x="304800" y="1395413"/>
            <a:ext cx="8458200" cy="4800600"/>
          </a:xfrm>
        </p:spPr>
        <p:txBody>
          <a:bodyPr/>
          <a:lstStyle/>
          <a:p>
            <a:pPr marL="609600" indent="-609600" eaLnBrk="1" hangingPunct="1">
              <a:buFontTx/>
              <a:buAutoNum type="arabicPeriod"/>
            </a:pPr>
            <a:r>
              <a:rPr lang="en-US" altLang="en-US" dirty="0"/>
              <a:t>Clearly show cause and effect relationship</a:t>
            </a:r>
          </a:p>
          <a:p>
            <a:pPr marL="609600" indent="-609600" eaLnBrk="1" hangingPunct="1">
              <a:buFontTx/>
              <a:buAutoNum type="arabicPeriod"/>
            </a:pPr>
            <a:r>
              <a:rPr lang="en-US" altLang="en-US" dirty="0"/>
              <a:t>Use specific and accurate descriptions</a:t>
            </a:r>
          </a:p>
          <a:p>
            <a:pPr marL="609600" indent="-609600" eaLnBrk="1" hangingPunct="1">
              <a:buFontTx/>
              <a:buAutoNum type="arabicPeriod"/>
            </a:pPr>
            <a:r>
              <a:rPr lang="en-US" altLang="en-US" dirty="0"/>
              <a:t>Identify the system cause of the error</a:t>
            </a:r>
          </a:p>
          <a:p>
            <a:pPr marL="609600" indent="-609600" eaLnBrk="1" hangingPunct="1">
              <a:buFontTx/>
              <a:buAutoNum type="arabicPeriod"/>
            </a:pPr>
            <a:r>
              <a:rPr lang="en-US" altLang="en-US" dirty="0"/>
              <a:t>Identify preceding cause of policy or procedure violation</a:t>
            </a:r>
          </a:p>
          <a:p>
            <a:pPr marL="609600" indent="-609600" eaLnBrk="1" hangingPunct="1">
              <a:buFontTx/>
              <a:buAutoNum type="arabicPeriod"/>
            </a:pPr>
            <a:r>
              <a:rPr lang="en-US" altLang="en-US" dirty="0"/>
              <a:t>Acknowledge: failure to act is only causal when there is a preceding duty to act based on known policy/procedure</a:t>
            </a:r>
          </a:p>
          <a:p>
            <a:pPr marL="609600" indent="-609600" eaLnBrk="1" hangingPunct="1">
              <a:buFontTx/>
              <a:buAutoNum type="arabicPeriod"/>
            </a:pPr>
            <a:endParaRPr lang="en-US" altLang="en-US" dirty="0"/>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4C292233-74D2-483B-A773-B9D84142225A}"/>
              </a:ext>
            </a:extLst>
          </p:cNvPr>
          <p:cNvSpPr>
            <a:spLocks noGrp="1"/>
          </p:cNvSpPr>
          <p:nvPr>
            <p:ph type="title"/>
          </p:nvPr>
        </p:nvSpPr>
        <p:spPr>
          <a:xfrm>
            <a:off x="457200" y="38100"/>
            <a:ext cx="8229600" cy="1143000"/>
          </a:xfrm>
        </p:spPr>
        <p:txBody>
          <a:bodyPr>
            <a:normAutofit/>
          </a:bodyPr>
          <a:lstStyle/>
          <a:p>
            <a:r>
              <a:rPr lang="en-US" altLang="en-US" sz="3600" b="1" spc="-50" dirty="0">
                <a:solidFill>
                  <a:srgbClr val="0070C0"/>
                </a:solidFill>
                <a:latin typeface="Arial" panose="020B0604020202020204" pitchFamily="34" charset="0"/>
                <a:cs typeface="Arial" panose="020B0604020202020204" pitchFamily="34" charset="0"/>
              </a:rPr>
              <a:t>Fill in the blanks…</a:t>
            </a:r>
          </a:p>
        </p:txBody>
      </p:sp>
      <p:sp>
        <p:nvSpPr>
          <p:cNvPr id="37891" name="Content Placeholder 2">
            <a:extLst>
              <a:ext uri="{FF2B5EF4-FFF2-40B4-BE49-F238E27FC236}">
                <a16:creationId xmlns:a16="http://schemas.microsoft.com/office/drawing/2014/main" id="{C267B710-81EE-4E1B-AC74-B58EAE250768}"/>
              </a:ext>
            </a:extLst>
          </p:cNvPr>
          <p:cNvSpPr>
            <a:spLocks noGrp="1"/>
          </p:cNvSpPr>
          <p:nvPr>
            <p:ph idx="1"/>
          </p:nvPr>
        </p:nvSpPr>
        <p:spPr>
          <a:xfrm>
            <a:off x="457200" y="1143000"/>
            <a:ext cx="8229600" cy="4983163"/>
          </a:xfrm>
        </p:spPr>
        <p:txBody>
          <a:bodyPr/>
          <a:lstStyle/>
          <a:p>
            <a:pPr marL="0" indent="0">
              <a:buFont typeface="Arial" panose="020B0604020202020204" pitchFamily="34" charset="0"/>
              <a:buNone/>
            </a:pPr>
            <a:r>
              <a:rPr lang="en-US" altLang="en-US" sz="4000"/>
              <a:t>The lack of______________________   resulted in______________________, which  increased the likelihood that____________________________.</a:t>
            </a:r>
          </a:p>
          <a:p>
            <a:pPr marL="0" indent="0">
              <a:buFont typeface="Arial" panose="020B0604020202020204" pitchFamily="34" charset="0"/>
              <a:buNone/>
            </a:pPr>
            <a:endParaRPr lang="en-US" altLang="en-US" sz="4000"/>
          </a:p>
          <a:p>
            <a:pPr marL="0" indent="0">
              <a:buFont typeface="Arial" panose="020B0604020202020204" pitchFamily="34" charset="0"/>
              <a:buNone/>
            </a:pPr>
            <a:r>
              <a:rPr lang="en-US" altLang="en-US" sz="4000"/>
              <a:t>If it doesn’t fit…use the parking lot.</a:t>
            </a:r>
          </a:p>
        </p:txBody>
      </p:sp>
      <p:sp>
        <p:nvSpPr>
          <p:cNvPr id="2" name="Slide Number Placeholder 1">
            <a:extLst>
              <a:ext uri="{FF2B5EF4-FFF2-40B4-BE49-F238E27FC236}">
                <a16:creationId xmlns:a16="http://schemas.microsoft.com/office/drawing/2014/main" id="{EA8F850B-A7C9-4A59-900D-BAFC831EE8F1}"/>
              </a:ext>
            </a:extLst>
          </p:cNvPr>
          <p:cNvSpPr>
            <a:spLocks noGrp="1"/>
          </p:cNvSpPr>
          <p:nvPr>
            <p:ph type="sldNum" sz="quarter" idx="12"/>
          </p:nvPr>
        </p:nvSpPr>
        <p:spPr/>
        <p:txBody>
          <a:bodyPr/>
          <a:lstStyle>
            <a:lvl1pPr eaLnBrk="0" hangingPunct="0">
              <a:defRPr sz="1000">
                <a:solidFill>
                  <a:schemeClr val="bg1"/>
                </a:solidFill>
                <a:latin typeface="Arial" panose="020B0604020202020204" pitchFamily="34" charset="0"/>
              </a:defRPr>
            </a:lvl1pPr>
            <a:lvl2pPr marL="742950" indent="-285750" eaLnBrk="0" hangingPunct="0">
              <a:defRPr sz="1000">
                <a:solidFill>
                  <a:schemeClr val="bg1"/>
                </a:solidFill>
                <a:latin typeface="Arial" panose="020B0604020202020204" pitchFamily="34" charset="0"/>
              </a:defRPr>
            </a:lvl2pPr>
            <a:lvl3pPr marL="1143000" indent="-228600" eaLnBrk="0" hangingPunct="0">
              <a:defRPr sz="1000">
                <a:solidFill>
                  <a:schemeClr val="bg1"/>
                </a:solidFill>
                <a:latin typeface="Arial" panose="020B0604020202020204" pitchFamily="34" charset="0"/>
              </a:defRPr>
            </a:lvl3pPr>
            <a:lvl4pPr marL="1600200" indent="-228600" eaLnBrk="0" hangingPunct="0">
              <a:defRPr sz="1000">
                <a:solidFill>
                  <a:schemeClr val="bg1"/>
                </a:solidFill>
                <a:latin typeface="Arial" panose="020B0604020202020204" pitchFamily="34" charset="0"/>
              </a:defRPr>
            </a:lvl4pPr>
            <a:lvl5pPr marL="2057400" indent="-228600" eaLnBrk="0" hangingPunct="0">
              <a:defRPr sz="1000">
                <a:solidFill>
                  <a:schemeClr val="bg1"/>
                </a:solidFill>
                <a:latin typeface="Arial" panose="020B0604020202020204" pitchFamily="34" charset="0"/>
              </a:defRPr>
            </a:lvl5pPr>
            <a:lvl6pPr marL="2514600" indent="-228600" eaLnBrk="0" fontAlgn="base" hangingPunct="0">
              <a:spcBef>
                <a:spcPct val="0"/>
              </a:spcBef>
              <a:spcAft>
                <a:spcPct val="0"/>
              </a:spcAft>
              <a:defRPr sz="1000">
                <a:solidFill>
                  <a:schemeClr val="bg1"/>
                </a:solidFill>
                <a:latin typeface="Arial" panose="020B0604020202020204" pitchFamily="34" charset="0"/>
              </a:defRPr>
            </a:lvl6pPr>
            <a:lvl7pPr marL="2971800" indent="-228600" eaLnBrk="0" fontAlgn="base" hangingPunct="0">
              <a:spcBef>
                <a:spcPct val="0"/>
              </a:spcBef>
              <a:spcAft>
                <a:spcPct val="0"/>
              </a:spcAft>
              <a:defRPr sz="1000">
                <a:solidFill>
                  <a:schemeClr val="bg1"/>
                </a:solidFill>
                <a:latin typeface="Arial" panose="020B0604020202020204" pitchFamily="34" charset="0"/>
              </a:defRPr>
            </a:lvl7pPr>
            <a:lvl8pPr marL="3429000" indent="-228600" eaLnBrk="0" fontAlgn="base" hangingPunct="0">
              <a:spcBef>
                <a:spcPct val="0"/>
              </a:spcBef>
              <a:spcAft>
                <a:spcPct val="0"/>
              </a:spcAft>
              <a:defRPr sz="1000">
                <a:solidFill>
                  <a:schemeClr val="bg1"/>
                </a:solidFill>
                <a:latin typeface="Arial" panose="020B0604020202020204" pitchFamily="34" charset="0"/>
              </a:defRPr>
            </a:lvl8pPr>
            <a:lvl9pPr marL="3886200" indent="-228600" eaLnBrk="0" fontAlgn="base" hangingPunct="0">
              <a:spcBef>
                <a:spcPct val="0"/>
              </a:spcBef>
              <a:spcAft>
                <a:spcPct val="0"/>
              </a:spcAft>
              <a:defRPr sz="1000">
                <a:solidFill>
                  <a:schemeClr val="bg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A2DF64-A629-45DD-8686-A0CD9F5E903A}"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4C292233-74D2-483B-A773-B9D84142225A}"/>
              </a:ext>
            </a:extLst>
          </p:cNvPr>
          <p:cNvSpPr>
            <a:spLocks noGrp="1"/>
          </p:cNvSpPr>
          <p:nvPr>
            <p:ph type="title"/>
          </p:nvPr>
        </p:nvSpPr>
        <p:spPr>
          <a:xfrm>
            <a:off x="457200" y="38100"/>
            <a:ext cx="8229600" cy="1143000"/>
          </a:xfrm>
        </p:spPr>
        <p:txBody>
          <a:bodyPr>
            <a:normAutofit/>
          </a:bodyPr>
          <a:lstStyle/>
          <a:p>
            <a:r>
              <a:rPr lang="en-US" altLang="en-US" sz="3600" b="1" spc="-50" dirty="0">
                <a:solidFill>
                  <a:srgbClr val="0070C0"/>
                </a:solidFill>
                <a:latin typeface="Arial" panose="020B0604020202020204" pitchFamily="34" charset="0"/>
                <a:cs typeface="Arial" panose="020B0604020202020204" pitchFamily="34" charset="0"/>
              </a:rPr>
              <a:t>Fill in the blanks…</a:t>
            </a:r>
          </a:p>
        </p:txBody>
      </p:sp>
      <p:sp>
        <p:nvSpPr>
          <p:cNvPr id="37891" name="Content Placeholder 2">
            <a:extLst>
              <a:ext uri="{FF2B5EF4-FFF2-40B4-BE49-F238E27FC236}">
                <a16:creationId xmlns:a16="http://schemas.microsoft.com/office/drawing/2014/main" id="{C267B710-81EE-4E1B-AC74-B58EAE250768}"/>
              </a:ext>
            </a:extLst>
          </p:cNvPr>
          <p:cNvSpPr>
            <a:spLocks noGrp="1"/>
          </p:cNvSpPr>
          <p:nvPr>
            <p:ph idx="1"/>
          </p:nvPr>
        </p:nvSpPr>
        <p:spPr>
          <a:xfrm>
            <a:off x="457200" y="1143000"/>
            <a:ext cx="8229600" cy="4983163"/>
          </a:xfrm>
        </p:spPr>
        <p:txBody>
          <a:bodyPr/>
          <a:lstStyle/>
          <a:p>
            <a:pPr marL="0" indent="0">
              <a:buFont typeface="Arial" panose="020B0604020202020204" pitchFamily="34" charset="0"/>
              <a:buNone/>
            </a:pPr>
            <a:r>
              <a:rPr lang="en-US" altLang="en-US" sz="4000" dirty="0"/>
              <a:t>The lack of </a:t>
            </a:r>
            <a:r>
              <a:rPr lang="en-US" altLang="en-US" sz="4000" u="sng" dirty="0"/>
              <a:t>timely review of medication orders by pharmacy   </a:t>
            </a:r>
            <a:r>
              <a:rPr lang="en-US" altLang="en-US" sz="4000" dirty="0"/>
              <a:t>resulted in </a:t>
            </a:r>
            <a:r>
              <a:rPr lang="en-US" altLang="en-US" sz="4000" u="sng" dirty="0"/>
              <a:t>RaDonda over-riding the alert</a:t>
            </a:r>
            <a:r>
              <a:rPr lang="en-US" altLang="en-US" sz="4000" dirty="0"/>
              <a:t>, which increased the likelihood that </a:t>
            </a:r>
            <a:r>
              <a:rPr lang="en-US" altLang="en-US" sz="4000" u="sng" dirty="0"/>
              <a:t>the patient would receive a paralytic by mistake and die</a:t>
            </a:r>
            <a:r>
              <a:rPr lang="en-US" altLang="en-US" sz="4000" dirty="0"/>
              <a:t>.</a:t>
            </a:r>
          </a:p>
          <a:p>
            <a:pPr marL="0" indent="0">
              <a:buFont typeface="Arial" panose="020B0604020202020204" pitchFamily="34" charset="0"/>
              <a:buNone/>
            </a:pPr>
            <a:endParaRPr lang="en-US" altLang="en-US" sz="4000" dirty="0"/>
          </a:p>
          <a:p>
            <a:pPr marL="0" indent="0">
              <a:buFont typeface="Arial" panose="020B0604020202020204" pitchFamily="34" charset="0"/>
              <a:buNone/>
            </a:pPr>
            <a:r>
              <a:rPr lang="en-US" altLang="en-US" sz="4000" dirty="0"/>
              <a:t>If it doesn’t fit…use the parking lot.</a:t>
            </a:r>
          </a:p>
        </p:txBody>
      </p:sp>
      <p:sp>
        <p:nvSpPr>
          <p:cNvPr id="2" name="Slide Number Placeholder 1">
            <a:extLst>
              <a:ext uri="{FF2B5EF4-FFF2-40B4-BE49-F238E27FC236}">
                <a16:creationId xmlns:a16="http://schemas.microsoft.com/office/drawing/2014/main" id="{EA8F850B-A7C9-4A59-900D-BAFC831EE8F1}"/>
              </a:ext>
            </a:extLst>
          </p:cNvPr>
          <p:cNvSpPr>
            <a:spLocks noGrp="1"/>
          </p:cNvSpPr>
          <p:nvPr>
            <p:ph type="sldNum" sz="quarter" idx="12"/>
          </p:nvPr>
        </p:nvSpPr>
        <p:spPr/>
        <p:txBody>
          <a:bodyPr/>
          <a:lstStyle>
            <a:lvl1pPr eaLnBrk="0" hangingPunct="0">
              <a:defRPr sz="1000">
                <a:solidFill>
                  <a:schemeClr val="bg1"/>
                </a:solidFill>
                <a:latin typeface="Arial" panose="020B0604020202020204" pitchFamily="34" charset="0"/>
              </a:defRPr>
            </a:lvl1pPr>
            <a:lvl2pPr marL="742950" indent="-285750" eaLnBrk="0" hangingPunct="0">
              <a:defRPr sz="1000">
                <a:solidFill>
                  <a:schemeClr val="bg1"/>
                </a:solidFill>
                <a:latin typeface="Arial" panose="020B0604020202020204" pitchFamily="34" charset="0"/>
              </a:defRPr>
            </a:lvl2pPr>
            <a:lvl3pPr marL="1143000" indent="-228600" eaLnBrk="0" hangingPunct="0">
              <a:defRPr sz="1000">
                <a:solidFill>
                  <a:schemeClr val="bg1"/>
                </a:solidFill>
                <a:latin typeface="Arial" panose="020B0604020202020204" pitchFamily="34" charset="0"/>
              </a:defRPr>
            </a:lvl3pPr>
            <a:lvl4pPr marL="1600200" indent="-228600" eaLnBrk="0" hangingPunct="0">
              <a:defRPr sz="1000">
                <a:solidFill>
                  <a:schemeClr val="bg1"/>
                </a:solidFill>
                <a:latin typeface="Arial" panose="020B0604020202020204" pitchFamily="34" charset="0"/>
              </a:defRPr>
            </a:lvl4pPr>
            <a:lvl5pPr marL="2057400" indent="-228600" eaLnBrk="0" hangingPunct="0">
              <a:defRPr sz="1000">
                <a:solidFill>
                  <a:schemeClr val="bg1"/>
                </a:solidFill>
                <a:latin typeface="Arial" panose="020B0604020202020204" pitchFamily="34" charset="0"/>
              </a:defRPr>
            </a:lvl5pPr>
            <a:lvl6pPr marL="2514600" indent="-228600" eaLnBrk="0" fontAlgn="base" hangingPunct="0">
              <a:spcBef>
                <a:spcPct val="0"/>
              </a:spcBef>
              <a:spcAft>
                <a:spcPct val="0"/>
              </a:spcAft>
              <a:defRPr sz="1000">
                <a:solidFill>
                  <a:schemeClr val="bg1"/>
                </a:solidFill>
                <a:latin typeface="Arial" panose="020B0604020202020204" pitchFamily="34" charset="0"/>
              </a:defRPr>
            </a:lvl6pPr>
            <a:lvl7pPr marL="2971800" indent="-228600" eaLnBrk="0" fontAlgn="base" hangingPunct="0">
              <a:spcBef>
                <a:spcPct val="0"/>
              </a:spcBef>
              <a:spcAft>
                <a:spcPct val="0"/>
              </a:spcAft>
              <a:defRPr sz="1000">
                <a:solidFill>
                  <a:schemeClr val="bg1"/>
                </a:solidFill>
                <a:latin typeface="Arial" panose="020B0604020202020204" pitchFamily="34" charset="0"/>
              </a:defRPr>
            </a:lvl7pPr>
            <a:lvl8pPr marL="3429000" indent="-228600" eaLnBrk="0" fontAlgn="base" hangingPunct="0">
              <a:spcBef>
                <a:spcPct val="0"/>
              </a:spcBef>
              <a:spcAft>
                <a:spcPct val="0"/>
              </a:spcAft>
              <a:defRPr sz="1000">
                <a:solidFill>
                  <a:schemeClr val="bg1"/>
                </a:solidFill>
                <a:latin typeface="Arial" panose="020B0604020202020204" pitchFamily="34" charset="0"/>
              </a:defRPr>
            </a:lvl8pPr>
            <a:lvl9pPr marL="3886200" indent="-228600" eaLnBrk="0" fontAlgn="base" hangingPunct="0">
              <a:spcBef>
                <a:spcPct val="0"/>
              </a:spcBef>
              <a:spcAft>
                <a:spcPct val="0"/>
              </a:spcAft>
              <a:defRPr sz="1000">
                <a:solidFill>
                  <a:schemeClr val="bg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A2DF64-A629-45DD-8686-A0CD9F5E903A}"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943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3</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742950" y="3815542"/>
            <a:ext cx="7772400" cy="1780040"/>
          </a:xfrm>
        </p:spPr>
        <p:txBody>
          <a:bodyPr>
            <a:normAutofit fontScale="92500" lnSpcReduction="10000"/>
          </a:bodyPr>
          <a:lstStyle/>
          <a:p>
            <a:r>
              <a:rPr lang="en-US" sz="3600" dirty="0"/>
              <a:t>Use results from your 2022 Hospital Survey on Patient Safety Culture (HSOPS) to identify opportunities for improvement in Just Culture.</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08578113"/>
      </p:ext>
    </p:extLst>
  </p:cSld>
  <p:clrMapOvr>
    <a:masterClrMapping/>
  </p:clrMapOvr>
  <p:transition spd="slow">
    <p:push dir="u"/>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4C292233-74D2-483B-A773-B9D84142225A}"/>
              </a:ext>
            </a:extLst>
          </p:cNvPr>
          <p:cNvSpPr>
            <a:spLocks noGrp="1"/>
          </p:cNvSpPr>
          <p:nvPr>
            <p:ph type="title"/>
          </p:nvPr>
        </p:nvSpPr>
        <p:spPr>
          <a:xfrm>
            <a:off x="457200" y="38100"/>
            <a:ext cx="8229600" cy="1143000"/>
          </a:xfrm>
        </p:spPr>
        <p:txBody>
          <a:bodyPr>
            <a:normAutofit/>
          </a:bodyPr>
          <a:lstStyle/>
          <a:p>
            <a:r>
              <a:rPr lang="en-US" altLang="en-US" sz="3600" b="1" spc="-50" dirty="0">
                <a:solidFill>
                  <a:srgbClr val="0070C0"/>
                </a:solidFill>
                <a:latin typeface="Arial" panose="020B0604020202020204" pitchFamily="34" charset="0"/>
                <a:cs typeface="Arial" panose="020B0604020202020204" pitchFamily="34" charset="0"/>
              </a:rPr>
              <a:t>Fill in the blanks…</a:t>
            </a:r>
          </a:p>
        </p:txBody>
      </p:sp>
      <p:sp>
        <p:nvSpPr>
          <p:cNvPr id="37891" name="Content Placeholder 2">
            <a:extLst>
              <a:ext uri="{FF2B5EF4-FFF2-40B4-BE49-F238E27FC236}">
                <a16:creationId xmlns:a16="http://schemas.microsoft.com/office/drawing/2014/main" id="{C267B710-81EE-4E1B-AC74-B58EAE250768}"/>
              </a:ext>
            </a:extLst>
          </p:cNvPr>
          <p:cNvSpPr>
            <a:spLocks noGrp="1"/>
          </p:cNvSpPr>
          <p:nvPr>
            <p:ph idx="1"/>
          </p:nvPr>
        </p:nvSpPr>
        <p:spPr>
          <a:xfrm>
            <a:off x="457200" y="1143000"/>
            <a:ext cx="8229600" cy="4983163"/>
          </a:xfrm>
        </p:spPr>
        <p:txBody>
          <a:bodyPr>
            <a:normAutofit/>
          </a:bodyPr>
          <a:lstStyle/>
          <a:p>
            <a:pPr marL="0" indent="0">
              <a:buFont typeface="Arial" panose="020B0604020202020204" pitchFamily="34" charset="0"/>
              <a:buNone/>
            </a:pPr>
            <a:r>
              <a:rPr lang="en-US" altLang="en-US" sz="4000" dirty="0"/>
              <a:t>The lack of </a:t>
            </a:r>
            <a:r>
              <a:rPr lang="en-US" altLang="en-US" sz="4000" u="sng" dirty="0"/>
              <a:t>dry shoes, grab bars, carpeted floor,</a:t>
            </a:r>
            <a:r>
              <a:rPr lang="en-US" altLang="en-US" sz="4000" dirty="0"/>
              <a:t>  resulted in ______________________________, which  increased the likelihood that </a:t>
            </a:r>
            <a:r>
              <a:rPr lang="en-US" altLang="en-US" sz="4000" u="sng" dirty="0"/>
              <a:t>she would trip over her cane and fall sustaining rib fractures. </a:t>
            </a:r>
          </a:p>
          <a:p>
            <a:pPr marL="0" indent="0">
              <a:buFont typeface="Arial" panose="020B0604020202020204" pitchFamily="34" charset="0"/>
              <a:buNone/>
            </a:pPr>
            <a:endParaRPr lang="en-US" altLang="en-US" sz="4000" dirty="0"/>
          </a:p>
          <a:p>
            <a:pPr marL="0" indent="0">
              <a:buFont typeface="Arial" panose="020B0604020202020204" pitchFamily="34" charset="0"/>
              <a:buNone/>
            </a:pPr>
            <a:r>
              <a:rPr lang="en-US" altLang="en-US" sz="4000" dirty="0"/>
              <a:t>If it doesn’t fit…use the parking lot.</a:t>
            </a:r>
          </a:p>
        </p:txBody>
      </p:sp>
      <p:sp>
        <p:nvSpPr>
          <p:cNvPr id="2" name="Slide Number Placeholder 1">
            <a:extLst>
              <a:ext uri="{FF2B5EF4-FFF2-40B4-BE49-F238E27FC236}">
                <a16:creationId xmlns:a16="http://schemas.microsoft.com/office/drawing/2014/main" id="{EA8F850B-A7C9-4A59-900D-BAFC831EE8F1}"/>
              </a:ext>
            </a:extLst>
          </p:cNvPr>
          <p:cNvSpPr>
            <a:spLocks noGrp="1"/>
          </p:cNvSpPr>
          <p:nvPr>
            <p:ph type="sldNum" sz="quarter" idx="12"/>
          </p:nvPr>
        </p:nvSpPr>
        <p:spPr/>
        <p:txBody>
          <a:bodyPr/>
          <a:lstStyle>
            <a:lvl1pPr eaLnBrk="0" hangingPunct="0">
              <a:defRPr sz="1000">
                <a:solidFill>
                  <a:schemeClr val="bg1"/>
                </a:solidFill>
                <a:latin typeface="Arial" panose="020B0604020202020204" pitchFamily="34" charset="0"/>
              </a:defRPr>
            </a:lvl1pPr>
            <a:lvl2pPr marL="742950" indent="-285750" eaLnBrk="0" hangingPunct="0">
              <a:defRPr sz="1000">
                <a:solidFill>
                  <a:schemeClr val="bg1"/>
                </a:solidFill>
                <a:latin typeface="Arial" panose="020B0604020202020204" pitchFamily="34" charset="0"/>
              </a:defRPr>
            </a:lvl2pPr>
            <a:lvl3pPr marL="1143000" indent="-228600" eaLnBrk="0" hangingPunct="0">
              <a:defRPr sz="1000">
                <a:solidFill>
                  <a:schemeClr val="bg1"/>
                </a:solidFill>
                <a:latin typeface="Arial" panose="020B0604020202020204" pitchFamily="34" charset="0"/>
              </a:defRPr>
            </a:lvl3pPr>
            <a:lvl4pPr marL="1600200" indent="-228600" eaLnBrk="0" hangingPunct="0">
              <a:defRPr sz="1000">
                <a:solidFill>
                  <a:schemeClr val="bg1"/>
                </a:solidFill>
                <a:latin typeface="Arial" panose="020B0604020202020204" pitchFamily="34" charset="0"/>
              </a:defRPr>
            </a:lvl4pPr>
            <a:lvl5pPr marL="2057400" indent="-228600" eaLnBrk="0" hangingPunct="0">
              <a:defRPr sz="1000">
                <a:solidFill>
                  <a:schemeClr val="bg1"/>
                </a:solidFill>
                <a:latin typeface="Arial" panose="020B0604020202020204" pitchFamily="34" charset="0"/>
              </a:defRPr>
            </a:lvl5pPr>
            <a:lvl6pPr marL="2514600" indent="-228600" eaLnBrk="0" fontAlgn="base" hangingPunct="0">
              <a:spcBef>
                <a:spcPct val="0"/>
              </a:spcBef>
              <a:spcAft>
                <a:spcPct val="0"/>
              </a:spcAft>
              <a:defRPr sz="1000">
                <a:solidFill>
                  <a:schemeClr val="bg1"/>
                </a:solidFill>
                <a:latin typeface="Arial" panose="020B0604020202020204" pitchFamily="34" charset="0"/>
              </a:defRPr>
            </a:lvl6pPr>
            <a:lvl7pPr marL="2971800" indent="-228600" eaLnBrk="0" fontAlgn="base" hangingPunct="0">
              <a:spcBef>
                <a:spcPct val="0"/>
              </a:spcBef>
              <a:spcAft>
                <a:spcPct val="0"/>
              </a:spcAft>
              <a:defRPr sz="1000">
                <a:solidFill>
                  <a:schemeClr val="bg1"/>
                </a:solidFill>
                <a:latin typeface="Arial" panose="020B0604020202020204" pitchFamily="34" charset="0"/>
              </a:defRPr>
            </a:lvl7pPr>
            <a:lvl8pPr marL="3429000" indent="-228600" eaLnBrk="0" fontAlgn="base" hangingPunct="0">
              <a:spcBef>
                <a:spcPct val="0"/>
              </a:spcBef>
              <a:spcAft>
                <a:spcPct val="0"/>
              </a:spcAft>
              <a:defRPr sz="1000">
                <a:solidFill>
                  <a:schemeClr val="bg1"/>
                </a:solidFill>
                <a:latin typeface="Arial" panose="020B0604020202020204" pitchFamily="34" charset="0"/>
              </a:defRPr>
            </a:lvl8pPr>
            <a:lvl9pPr marL="3886200" indent="-228600" eaLnBrk="0" fontAlgn="base" hangingPunct="0">
              <a:spcBef>
                <a:spcPct val="0"/>
              </a:spcBef>
              <a:spcAft>
                <a:spcPct val="0"/>
              </a:spcAft>
              <a:defRPr sz="1000">
                <a:solidFill>
                  <a:schemeClr val="bg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A2DF64-A629-45DD-8686-A0CD9F5E903A}"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64902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4C292233-74D2-483B-A773-B9D84142225A}"/>
              </a:ext>
            </a:extLst>
          </p:cNvPr>
          <p:cNvSpPr>
            <a:spLocks noGrp="1"/>
          </p:cNvSpPr>
          <p:nvPr>
            <p:ph type="title"/>
          </p:nvPr>
        </p:nvSpPr>
        <p:spPr>
          <a:xfrm>
            <a:off x="457200" y="38100"/>
            <a:ext cx="8229600" cy="1143000"/>
          </a:xfrm>
        </p:spPr>
        <p:txBody>
          <a:bodyPr>
            <a:normAutofit/>
          </a:bodyPr>
          <a:lstStyle/>
          <a:p>
            <a:r>
              <a:rPr lang="en-US" altLang="en-US" sz="3600" b="1" spc="-50" dirty="0">
                <a:solidFill>
                  <a:srgbClr val="0070C0"/>
                </a:solidFill>
                <a:latin typeface="Arial" panose="020B0604020202020204" pitchFamily="34" charset="0"/>
                <a:cs typeface="Arial" panose="020B0604020202020204" pitchFamily="34" charset="0"/>
              </a:rPr>
              <a:t>Fill in the blanks…</a:t>
            </a:r>
          </a:p>
        </p:txBody>
      </p:sp>
      <p:sp>
        <p:nvSpPr>
          <p:cNvPr id="37891" name="Content Placeholder 2">
            <a:extLst>
              <a:ext uri="{FF2B5EF4-FFF2-40B4-BE49-F238E27FC236}">
                <a16:creationId xmlns:a16="http://schemas.microsoft.com/office/drawing/2014/main" id="{C267B710-81EE-4E1B-AC74-B58EAE250768}"/>
              </a:ext>
            </a:extLst>
          </p:cNvPr>
          <p:cNvSpPr>
            <a:spLocks noGrp="1"/>
          </p:cNvSpPr>
          <p:nvPr>
            <p:ph idx="1"/>
          </p:nvPr>
        </p:nvSpPr>
        <p:spPr>
          <a:xfrm>
            <a:off x="457200" y="1143000"/>
            <a:ext cx="8229600" cy="4983163"/>
          </a:xfrm>
        </p:spPr>
        <p:txBody>
          <a:bodyPr>
            <a:normAutofit fontScale="92500"/>
          </a:bodyPr>
          <a:lstStyle/>
          <a:p>
            <a:pPr marL="0" indent="0">
              <a:buFont typeface="Arial" panose="020B0604020202020204" pitchFamily="34" charset="0"/>
              <a:buNone/>
            </a:pPr>
            <a:r>
              <a:rPr lang="en-US" altLang="en-US" sz="4000" u="sng" dirty="0"/>
              <a:t>The lack of a policy to not leave patients at high risk for falls unattended in the pool locker room</a:t>
            </a:r>
            <a:r>
              <a:rPr lang="en-US" altLang="en-US" sz="4000" dirty="0"/>
              <a:t>,  resulted in </a:t>
            </a:r>
            <a:r>
              <a:rPr lang="en-US" altLang="en-US" sz="4000" u="sng" dirty="0"/>
              <a:t>the patient being left unattended to change in the pool locker room</a:t>
            </a:r>
            <a:r>
              <a:rPr lang="en-US" altLang="en-US" sz="4000" dirty="0"/>
              <a:t>, which  increased the likelihood that </a:t>
            </a:r>
            <a:r>
              <a:rPr lang="en-US" altLang="en-US" sz="4000" u="sng" dirty="0"/>
              <a:t>she would trip over her cane and fall sustaining rib fractures. </a:t>
            </a:r>
          </a:p>
          <a:p>
            <a:pPr marL="0" indent="0">
              <a:buFont typeface="Arial" panose="020B0604020202020204" pitchFamily="34" charset="0"/>
              <a:buNone/>
            </a:pPr>
            <a:endParaRPr lang="en-US" altLang="en-US" sz="4000" dirty="0"/>
          </a:p>
          <a:p>
            <a:pPr marL="0" indent="0">
              <a:buFont typeface="Arial" panose="020B0604020202020204" pitchFamily="34" charset="0"/>
              <a:buNone/>
            </a:pPr>
            <a:r>
              <a:rPr lang="en-US" altLang="en-US" sz="4000" dirty="0"/>
              <a:t>If it doesn’t fit…use the parking lot.</a:t>
            </a:r>
          </a:p>
        </p:txBody>
      </p:sp>
      <p:sp>
        <p:nvSpPr>
          <p:cNvPr id="2" name="Slide Number Placeholder 1">
            <a:extLst>
              <a:ext uri="{FF2B5EF4-FFF2-40B4-BE49-F238E27FC236}">
                <a16:creationId xmlns:a16="http://schemas.microsoft.com/office/drawing/2014/main" id="{EA8F850B-A7C9-4A59-900D-BAFC831EE8F1}"/>
              </a:ext>
            </a:extLst>
          </p:cNvPr>
          <p:cNvSpPr>
            <a:spLocks noGrp="1"/>
          </p:cNvSpPr>
          <p:nvPr>
            <p:ph type="sldNum" sz="quarter" idx="12"/>
          </p:nvPr>
        </p:nvSpPr>
        <p:spPr/>
        <p:txBody>
          <a:bodyPr/>
          <a:lstStyle>
            <a:lvl1pPr eaLnBrk="0" hangingPunct="0">
              <a:defRPr sz="1000">
                <a:solidFill>
                  <a:schemeClr val="bg1"/>
                </a:solidFill>
                <a:latin typeface="Arial" panose="020B0604020202020204" pitchFamily="34" charset="0"/>
              </a:defRPr>
            </a:lvl1pPr>
            <a:lvl2pPr marL="742950" indent="-285750" eaLnBrk="0" hangingPunct="0">
              <a:defRPr sz="1000">
                <a:solidFill>
                  <a:schemeClr val="bg1"/>
                </a:solidFill>
                <a:latin typeface="Arial" panose="020B0604020202020204" pitchFamily="34" charset="0"/>
              </a:defRPr>
            </a:lvl2pPr>
            <a:lvl3pPr marL="1143000" indent="-228600" eaLnBrk="0" hangingPunct="0">
              <a:defRPr sz="1000">
                <a:solidFill>
                  <a:schemeClr val="bg1"/>
                </a:solidFill>
                <a:latin typeface="Arial" panose="020B0604020202020204" pitchFamily="34" charset="0"/>
              </a:defRPr>
            </a:lvl3pPr>
            <a:lvl4pPr marL="1600200" indent="-228600" eaLnBrk="0" hangingPunct="0">
              <a:defRPr sz="1000">
                <a:solidFill>
                  <a:schemeClr val="bg1"/>
                </a:solidFill>
                <a:latin typeface="Arial" panose="020B0604020202020204" pitchFamily="34" charset="0"/>
              </a:defRPr>
            </a:lvl4pPr>
            <a:lvl5pPr marL="2057400" indent="-228600" eaLnBrk="0" hangingPunct="0">
              <a:defRPr sz="1000">
                <a:solidFill>
                  <a:schemeClr val="bg1"/>
                </a:solidFill>
                <a:latin typeface="Arial" panose="020B0604020202020204" pitchFamily="34" charset="0"/>
              </a:defRPr>
            </a:lvl5pPr>
            <a:lvl6pPr marL="2514600" indent="-228600" eaLnBrk="0" fontAlgn="base" hangingPunct="0">
              <a:spcBef>
                <a:spcPct val="0"/>
              </a:spcBef>
              <a:spcAft>
                <a:spcPct val="0"/>
              </a:spcAft>
              <a:defRPr sz="1000">
                <a:solidFill>
                  <a:schemeClr val="bg1"/>
                </a:solidFill>
                <a:latin typeface="Arial" panose="020B0604020202020204" pitchFamily="34" charset="0"/>
              </a:defRPr>
            </a:lvl6pPr>
            <a:lvl7pPr marL="2971800" indent="-228600" eaLnBrk="0" fontAlgn="base" hangingPunct="0">
              <a:spcBef>
                <a:spcPct val="0"/>
              </a:spcBef>
              <a:spcAft>
                <a:spcPct val="0"/>
              </a:spcAft>
              <a:defRPr sz="1000">
                <a:solidFill>
                  <a:schemeClr val="bg1"/>
                </a:solidFill>
                <a:latin typeface="Arial" panose="020B0604020202020204" pitchFamily="34" charset="0"/>
              </a:defRPr>
            </a:lvl7pPr>
            <a:lvl8pPr marL="3429000" indent="-228600" eaLnBrk="0" fontAlgn="base" hangingPunct="0">
              <a:spcBef>
                <a:spcPct val="0"/>
              </a:spcBef>
              <a:spcAft>
                <a:spcPct val="0"/>
              </a:spcAft>
              <a:defRPr sz="1000">
                <a:solidFill>
                  <a:schemeClr val="bg1"/>
                </a:solidFill>
                <a:latin typeface="Arial" panose="020B0604020202020204" pitchFamily="34" charset="0"/>
              </a:defRPr>
            </a:lvl8pPr>
            <a:lvl9pPr marL="3886200" indent="-228600" eaLnBrk="0" fontAlgn="base" hangingPunct="0">
              <a:spcBef>
                <a:spcPct val="0"/>
              </a:spcBef>
              <a:spcAft>
                <a:spcPct val="0"/>
              </a:spcAft>
              <a:defRPr sz="1000">
                <a:solidFill>
                  <a:schemeClr val="bg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A2DF64-A629-45DD-8686-A0CD9F5E903A}"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238931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41ABF2-5276-84B6-3146-063C53ABF6DA}"/>
              </a:ext>
            </a:extLst>
          </p:cNvPr>
          <p:cNvSpPr>
            <a:spLocks noGrp="1"/>
          </p:cNvSpPr>
          <p:nvPr>
            <p:ph type="sldNum" sz="quarter" idx="12"/>
          </p:nvPr>
        </p:nvSpPr>
        <p:spPr/>
        <p:txBody>
          <a:bodyPr/>
          <a:lstStyle/>
          <a:p>
            <a:fld id="{230CA272-42B7-469A-AB90-443C1983F09E}" type="slidenum">
              <a:rPr lang="en-US" smtClean="0"/>
              <a:t>152</a:t>
            </a:fld>
            <a:endParaRPr lang="en-US"/>
          </a:p>
        </p:txBody>
      </p:sp>
      <p:sp>
        <p:nvSpPr>
          <p:cNvPr id="6" name="Rectangle 5">
            <a:extLst>
              <a:ext uri="{FF2B5EF4-FFF2-40B4-BE49-F238E27FC236}">
                <a16:creationId xmlns:a16="http://schemas.microsoft.com/office/drawing/2014/main" id="{CD6CAA87-4904-EF69-332C-D27C52442A60}"/>
              </a:ext>
            </a:extLst>
          </p:cNvPr>
          <p:cNvSpPr/>
          <p:nvPr/>
        </p:nvSpPr>
        <p:spPr>
          <a:xfrm>
            <a:off x="261257" y="380995"/>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Communication &amp; Team Factors</a:t>
            </a:r>
          </a:p>
        </p:txBody>
      </p:sp>
      <p:sp>
        <p:nvSpPr>
          <p:cNvPr id="7" name="Rectangle 6">
            <a:extLst>
              <a:ext uri="{FF2B5EF4-FFF2-40B4-BE49-F238E27FC236}">
                <a16:creationId xmlns:a16="http://schemas.microsoft.com/office/drawing/2014/main" id="{39F14A3C-2487-FF03-3397-36D0062FB367}"/>
              </a:ext>
            </a:extLst>
          </p:cNvPr>
          <p:cNvSpPr/>
          <p:nvPr/>
        </p:nvSpPr>
        <p:spPr>
          <a:xfrm>
            <a:off x="1752599" y="380995"/>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Culture/ Organizational Factors</a:t>
            </a:r>
          </a:p>
        </p:txBody>
      </p:sp>
      <p:sp>
        <p:nvSpPr>
          <p:cNvPr id="8" name="Rectangle 7">
            <a:extLst>
              <a:ext uri="{FF2B5EF4-FFF2-40B4-BE49-F238E27FC236}">
                <a16:creationId xmlns:a16="http://schemas.microsoft.com/office/drawing/2014/main" id="{A3EEAD03-2111-E022-8D87-27078723C543}"/>
              </a:ext>
            </a:extLst>
          </p:cNvPr>
          <p:cNvSpPr/>
          <p:nvPr/>
        </p:nvSpPr>
        <p:spPr>
          <a:xfrm>
            <a:off x="3265714" y="380995"/>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Environment/ Equipment</a:t>
            </a:r>
          </a:p>
        </p:txBody>
      </p:sp>
      <p:sp>
        <p:nvSpPr>
          <p:cNvPr id="9" name="Rectangle 8">
            <a:extLst>
              <a:ext uri="{FF2B5EF4-FFF2-40B4-BE49-F238E27FC236}">
                <a16:creationId xmlns:a16="http://schemas.microsoft.com/office/drawing/2014/main" id="{F8E225A6-E166-48B1-D2AD-0A6AB0AEFD03}"/>
              </a:ext>
            </a:extLst>
          </p:cNvPr>
          <p:cNvSpPr/>
          <p:nvPr/>
        </p:nvSpPr>
        <p:spPr>
          <a:xfrm>
            <a:off x="4773384" y="359223"/>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Human Factors</a:t>
            </a:r>
          </a:p>
        </p:txBody>
      </p:sp>
      <p:sp>
        <p:nvSpPr>
          <p:cNvPr id="10" name="Rectangle 9">
            <a:extLst>
              <a:ext uri="{FF2B5EF4-FFF2-40B4-BE49-F238E27FC236}">
                <a16:creationId xmlns:a16="http://schemas.microsoft.com/office/drawing/2014/main" id="{FA088EB7-20D8-4FCA-B746-CE461F86EFFA}"/>
              </a:ext>
            </a:extLst>
          </p:cNvPr>
          <p:cNvSpPr/>
          <p:nvPr/>
        </p:nvSpPr>
        <p:spPr>
          <a:xfrm>
            <a:off x="6264726" y="380995"/>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Information Management</a:t>
            </a:r>
          </a:p>
        </p:txBody>
      </p:sp>
      <p:cxnSp>
        <p:nvCxnSpPr>
          <p:cNvPr id="12" name="Straight Arrow Connector 11">
            <a:extLst>
              <a:ext uri="{FF2B5EF4-FFF2-40B4-BE49-F238E27FC236}">
                <a16:creationId xmlns:a16="http://schemas.microsoft.com/office/drawing/2014/main" id="{0F445AB4-C6E9-E66B-6F23-2486DB0B773B}"/>
              </a:ext>
            </a:extLst>
          </p:cNvPr>
          <p:cNvCxnSpPr>
            <a:cxnSpLocks/>
          </p:cNvCxnSpPr>
          <p:nvPr/>
        </p:nvCxnSpPr>
        <p:spPr>
          <a:xfrm>
            <a:off x="163286" y="3461653"/>
            <a:ext cx="7620000" cy="190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EA9BD2B-2A75-D476-7CC8-E715381149AC}"/>
              </a:ext>
            </a:extLst>
          </p:cNvPr>
          <p:cNvSpPr/>
          <p:nvPr/>
        </p:nvSpPr>
        <p:spPr>
          <a:xfrm>
            <a:off x="413657" y="6161310"/>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Rules/Policies/ Procedures</a:t>
            </a:r>
          </a:p>
        </p:txBody>
      </p:sp>
      <p:sp>
        <p:nvSpPr>
          <p:cNvPr id="14" name="Rectangle 13">
            <a:extLst>
              <a:ext uri="{FF2B5EF4-FFF2-40B4-BE49-F238E27FC236}">
                <a16:creationId xmlns:a16="http://schemas.microsoft.com/office/drawing/2014/main" id="{A9746A43-2F22-E339-AA9F-DE8FC325615E}"/>
              </a:ext>
            </a:extLst>
          </p:cNvPr>
          <p:cNvSpPr/>
          <p:nvPr/>
        </p:nvSpPr>
        <p:spPr>
          <a:xfrm>
            <a:off x="1904999" y="6161310"/>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Safeguards (Barriers &amp; Controls)</a:t>
            </a:r>
          </a:p>
        </p:txBody>
      </p:sp>
      <p:sp>
        <p:nvSpPr>
          <p:cNvPr id="15" name="Rectangle 14">
            <a:extLst>
              <a:ext uri="{FF2B5EF4-FFF2-40B4-BE49-F238E27FC236}">
                <a16:creationId xmlns:a16="http://schemas.microsoft.com/office/drawing/2014/main" id="{10DCED83-25F6-743B-5F52-D63832D1C390}"/>
              </a:ext>
            </a:extLst>
          </p:cNvPr>
          <p:cNvSpPr/>
          <p:nvPr/>
        </p:nvSpPr>
        <p:spPr>
          <a:xfrm>
            <a:off x="3418114" y="6161310"/>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Staffing Factors</a:t>
            </a:r>
          </a:p>
        </p:txBody>
      </p:sp>
      <p:sp>
        <p:nvSpPr>
          <p:cNvPr id="16" name="Rectangle 15">
            <a:extLst>
              <a:ext uri="{FF2B5EF4-FFF2-40B4-BE49-F238E27FC236}">
                <a16:creationId xmlns:a16="http://schemas.microsoft.com/office/drawing/2014/main" id="{476E6A9F-23C3-9598-56EC-2BECE2BA60DC}"/>
              </a:ext>
            </a:extLst>
          </p:cNvPr>
          <p:cNvSpPr/>
          <p:nvPr/>
        </p:nvSpPr>
        <p:spPr>
          <a:xfrm>
            <a:off x="4925784" y="6139538"/>
            <a:ext cx="1208315"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Task Factors &amp; Training</a:t>
            </a:r>
          </a:p>
        </p:txBody>
      </p:sp>
      <p:cxnSp>
        <p:nvCxnSpPr>
          <p:cNvPr id="18" name="Straight Arrow Connector 17">
            <a:extLst>
              <a:ext uri="{FF2B5EF4-FFF2-40B4-BE49-F238E27FC236}">
                <a16:creationId xmlns:a16="http://schemas.microsoft.com/office/drawing/2014/main" id="{3F6989CF-CB68-E6E4-E1DA-DCBD4E801A9B}"/>
              </a:ext>
            </a:extLst>
          </p:cNvPr>
          <p:cNvCxnSpPr>
            <a:cxnSpLocks/>
            <a:stCxn id="6" idx="2"/>
          </p:cNvCxnSpPr>
          <p:nvPr/>
        </p:nvCxnSpPr>
        <p:spPr>
          <a:xfrm>
            <a:off x="865415" y="849081"/>
            <a:ext cx="611638" cy="2593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AAACE6-CC7C-680D-E82C-B0F241E66C8E}"/>
              </a:ext>
            </a:extLst>
          </p:cNvPr>
          <p:cNvCxnSpPr>
            <a:cxnSpLocks/>
          </p:cNvCxnSpPr>
          <p:nvPr/>
        </p:nvCxnSpPr>
        <p:spPr>
          <a:xfrm>
            <a:off x="2356756" y="887178"/>
            <a:ext cx="533399" cy="25309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EEED259-5859-CF9A-45BF-640E75296019}"/>
              </a:ext>
            </a:extLst>
          </p:cNvPr>
          <p:cNvCxnSpPr>
            <a:cxnSpLocks/>
          </p:cNvCxnSpPr>
          <p:nvPr/>
        </p:nvCxnSpPr>
        <p:spPr>
          <a:xfrm>
            <a:off x="3848100" y="838195"/>
            <a:ext cx="560614" cy="26234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02B1967-ECE9-DF02-8349-1C06070153F0}"/>
              </a:ext>
            </a:extLst>
          </p:cNvPr>
          <p:cNvCxnSpPr>
            <a:cxnSpLocks/>
            <a:stCxn id="9" idx="2"/>
          </p:cNvCxnSpPr>
          <p:nvPr/>
        </p:nvCxnSpPr>
        <p:spPr>
          <a:xfrm>
            <a:off x="5377542" y="827309"/>
            <a:ext cx="532722" cy="26343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3629343-473F-4EC5-0F02-02B65068FE56}"/>
              </a:ext>
            </a:extLst>
          </p:cNvPr>
          <p:cNvCxnSpPr>
            <a:cxnSpLocks/>
          </p:cNvCxnSpPr>
          <p:nvPr/>
        </p:nvCxnSpPr>
        <p:spPr>
          <a:xfrm>
            <a:off x="6852557" y="849081"/>
            <a:ext cx="495300" cy="25908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2E260D1-3D5E-17DA-4A4A-67DD28295755}"/>
              </a:ext>
            </a:extLst>
          </p:cNvPr>
          <p:cNvCxnSpPr>
            <a:stCxn id="13" idx="0"/>
          </p:cNvCxnSpPr>
          <p:nvPr/>
        </p:nvCxnSpPr>
        <p:spPr>
          <a:xfrm flipV="1">
            <a:off x="1017815" y="3467097"/>
            <a:ext cx="938892" cy="26942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6EFED2-8AAC-D22D-95D6-FD86542C54EB}"/>
              </a:ext>
            </a:extLst>
          </p:cNvPr>
          <p:cNvCxnSpPr/>
          <p:nvPr/>
        </p:nvCxnSpPr>
        <p:spPr>
          <a:xfrm flipV="1">
            <a:off x="2643868" y="3448049"/>
            <a:ext cx="938892" cy="26942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BE69CC4-CA3C-46BD-581C-817DF655DEFB}"/>
              </a:ext>
            </a:extLst>
          </p:cNvPr>
          <p:cNvCxnSpPr/>
          <p:nvPr/>
        </p:nvCxnSpPr>
        <p:spPr>
          <a:xfrm flipV="1">
            <a:off x="4022271" y="3499750"/>
            <a:ext cx="938892" cy="26942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CB2F04F-B4FA-26DB-98FE-B808E0B5F0AF}"/>
              </a:ext>
            </a:extLst>
          </p:cNvPr>
          <p:cNvCxnSpPr/>
          <p:nvPr/>
        </p:nvCxnSpPr>
        <p:spPr>
          <a:xfrm flipV="1">
            <a:off x="5617028" y="3445325"/>
            <a:ext cx="938892" cy="26942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F9FB5A1-9DAA-E9EE-CD52-1A87A07DEA51}"/>
              </a:ext>
            </a:extLst>
          </p:cNvPr>
          <p:cNvSpPr/>
          <p:nvPr/>
        </p:nvSpPr>
        <p:spPr>
          <a:xfrm>
            <a:off x="7798255" y="1970315"/>
            <a:ext cx="1208315" cy="29826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Describe Patient Outcome</a:t>
            </a:r>
          </a:p>
        </p:txBody>
      </p:sp>
      <p:sp>
        <p:nvSpPr>
          <p:cNvPr id="40" name="Rectangle 39">
            <a:extLst>
              <a:ext uri="{FF2B5EF4-FFF2-40B4-BE49-F238E27FC236}">
                <a16:creationId xmlns:a16="http://schemas.microsoft.com/office/drawing/2014/main" id="{24DFD85F-132C-C97A-9F31-50A8ED522495}"/>
              </a:ext>
            </a:extLst>
          </p:cNvPr>
          <p:cNvSpPr/>
          <p:nvPr/>
        </p:nvSpPr>
        <p:spPr>
          <a:xfrm>
            <a:off x="166019" y="1200146"/>
            <a:ext cx="743629"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32121DA-A3EC-868D-AA68-FC2F41786C6B}"/>
              </a:ext>
            </a:extLst>
          </p:cNvPr>
          <p:cNvSpPr/>
          <p:nvPr/>
        </p:nvSpPr>
        <p:spPr>
          <a:xfrm>
            <a:off x="305167" y="1944456"/>
            <a:ext cx="795342"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30F4072-10E7-8483-59C2-AC963542622E}"/>
              </a:ext>
            </a:extLst>
          </p:cNvPr>
          <p:cNvSpPr/>
          <p:nvPr/>
        </p:nvSpPr>
        <p:spPr>
          <a:xfrm>
            <a:off x="469474" y="2737755"/>
            <a:ext cx="795342"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6637FC7-B946-103E-BD96-3019E732E62A}"/>
              </a:ext>
            </a:extLst>
          </p:cNvPr>
          <p:cNvSpPr/>
          <p:nvPr/>
        </p:nvSpPr>
        <p:spPr>
          <a:xfrm>
            <a:off x="1269638" y="1162725"/>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B1E4801-F1DD-5FB9-8E75-BF03660315EC}"/>
              </a:ext>
            </a:extLst>
          </p:cNvPr>
          <p:cNvSpPr/>
          <p:nvPr/>
        </p:nvSpPr>
        <p:spPr>
          <a:xfrm>
            <a:off x="1439699" y="1970315"/>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E28F1ED-6807-7704-784C-0A2475E26455}"/>
              </a:ext>
            </a:extLst>
          </p:cNvPr>
          <p:cNvSpPr/>
          <p:nvPr/>
        </p:nvSpPr>
        <p:spPr>
          <a:xfrm>
            <a:off x="1632570" y="2721425"/>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759D1D7-6CF2-3A82-49B5-E76F4AC8FA41}"/>
              </a:ext>
            </a:extLst>
          </p:cNvPr>
          <p:cNvSpPr/>
          <p:nvPr/>
        </p:nvSpPr>
        <p:spPr>
          <a:xfrm>
            <a:off x="2852533" y="1083802"/>
            <a:ext cx="1016796" cy="5034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8E86A91-054A-45CD-CF38-CC97B10C8C54}"/>
              </a:ext>
            </a:extLst>
          </p:cNvPr>
          <p:cNvSpPr/>
          <p:nvPr/>
        </p:nvSpPr>
        <p:spPr>
          <a:xfrm>
            <a:off x="3018460" y="1891392"/>
            <a:ext cx="1016796" cy="5034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3E06D91-ACC5-5D37-F1D5-91B4507834E4}"/>
              </a:ext>
            </a:extLst>
          </p:cNvPr>
          <p:cNvSpPr/>
          <p:nvPr/>
        </p:nvSpPr>
        <p:spPr>
          <a:xfrm>
            <a:off x="3189559" y="2642502"/>
            <a:ext cx="1016796" cy="50346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D18EEF-A2A2-AB3D-E301-3E26A25AFE11}"/>
              </a:ext>
            </a:extLst>
          </p:cNvPr>
          <p:cNvSpPr/>
          <p:nvPr/>
        </p:nvSpPr>
        <p:spPr>
          <a:xfrm>
            <a:off x="4392757" y="1130063"/>
            <a:ext cx="1026333"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E8C9AF6-D999-9A77-0AC7-DD7B1CA127EA}"/>
              </a:ext>
            </a:extLst>
          </p:cNvPr>
          <p:cNvSpPr/>
          <p:nvPr/>
        </p:nvSpPr>
        <p:spPr>
          <a:xfrm>
            <a:off x="4553654" y="1944456"/>
            <a:ext cx="1026333"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46C52BC-589A-EA8A-D438-650C77E85089}"/>
              </a:ext>
            </a:extLst>
          </p:cNvPr>
          <p:cNvSpPr/>
          <p:nvPr/>
        </p:nvSpPr>
        <p:spPr>
          <a:xfrm>
            <a:off x="4693139" y="2688763"/>
            <a:ext cx="1026333"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78C3C0E-2435-2256-98ED-3A3E07B62895}"/>
              </a:ext>
            </a:extLst>
          </p:cNvPr>
          <p:cNvSpPr/>
          <p:nvPr/>
        </p:nvSpPr>
        <p:spPr>
          <a:xfrm>
            <a:off x="5774954" y="1119173"/>
            <a:ext cx="1072930"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837CA95-0189-E5FB-35B8-C8C601E60193}"/>
              </a:ext>
            </a:extLst>
          </p:cNvPr>
          <p:cNvSpPr/>
          <p:nvPr/>
        </p:nvSpPr>
        <p:spPr>
          <a:xfrm>
            <a:off x="5947087" y="1926763"/>
            <a:ext cx="1072930"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BC78AF66-AA4C-C123-0050-343B577A476E}"/>
              </a:ext>
            </a:extLst>
          </p:cNvPr>
          <p:cNvSpPr/>
          <p:nvPr/>
        </p:nvSpPr>
        <p:spPr>
          <a:xfrm>
            <a:off x="6105922" y="2677873"/>
            <a:ext cx="1072930"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374795C-5FCF-8D22-3DB6-78040FEFF16F}"/>
              </a:ext>
            </a:extLst>
          </p:cNvPr>
          <p:cNvSpPr/>
          <p:nvPr/>
        </p:nvSpPr>
        <p:spPr>
          <a:xfrm>
            <a:off x="559253" y="3647392"/>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0D1EDEE-84E0-A609-084A-CF60C1757C60}"/>
              </a:ext>
            </a:extLst>
          </p:cNvPr>
          <p:cNvSpPr/>
          <p:nvPr/>
        </p:nvSpPr>
        <p:spPr>
          <a:xfrm>
            <a:off x="372152" y="4371522"/>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4C8D2FC-29CA-B6F1-85A9-0CB0EA40A954}"/>
              </a:ext>
            </a:extLst>
          </p:cNvPr>
          <p:cNvSpPr/>
          <p:nvPr/>
        </p:nvSpPr>
        <p:spPr>
          <a:xfrm>
            <a:off x="31296" y="5223781"/>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D1B830F-DF74-0474-85B8-78B8FEFB8709}"/>
              </a:ext>
            </a:extLst>
          </p:cNvPr>
          <p:cNvSpPr/>
          <p:nvPr/>
        </p:nvSpPr>
        <p:spPr>
          <a:xfrm>
            <a:off x="2170338" y="3658274"/>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1BD0C99-0E85-8DEF-39B8-5AF1677E8370}"/>
              </a:ext>
            </a:extLst>
          </p:cNvPr>
          <p:cNvSpPr/>
          <p:nvPr/>
        </p:nvSpPr>
        <p:spPr>
          <a:xfrm>
            <a:off x="1983237" y="4382404"/>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CB26201-5AF2-E3F1-1284-51A308908A00}"/>
              </a:ext>
            </a:extLst>
          </p:cNvPr>
          <p:cNvSpPr/>
          <p:nvPr/>
        </p:nvSpPr>
        <p:spPr>
          <a:xfrm>
            <a:off x="1642381" y="5234663"/>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200D6F2-9C2A-AED2-A631-3B5C9FA2F53B}"/>
              </a:ext>
            </a:extLst>
          </p:cNvPr>
          <p:cNvSpPr/>
          <p:nvPr/>
        </p:nvSpPr>
        <p:spPr>
          <a:xfrm>
            <a:off x="3590307" y="3658270"/>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9A393DD-E2C9-4139-537C-2A37454D4925}"/>
              </a:ext>
            </a:extLst>
          </p:cNvPr>
          <p:cNvSpPr/>
          <p:nvPr/>
        </p:nvSpPr>
        <p:spPr>
          <a:xfrm>
            <a:off x="3368481" y="4382400"/>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5BA9A1C-CEE2-5438-951D-2C608C29058B}"/>
              </a:ext>
            </a:extLst>
          </p:cNvPr>
          <p:cNvSpPr/>
          <p:nvPr/>
        </p:nvSpPr>
        <p:spPr>
          <a:xfrm>
            <a:off x="3039200" y="5234659"/>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8405C16-CD3D-4ED4-96D4-815A47182E35}"/>
              </a:ext>
            </a:extLst>
          </p:cNvPr>
          <p:cNvSpPr/>
          <p:nvPr/>
        </p:nvSpPr>
        <p:spPr>
          <a:xfrm>
            <a:off x="5166672" y="3669152"/>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1616154-BE88-2499-6C7A-B555415117DF}"/>
              </a:ext>
            </a:extLst>
          </p:cNvPr>
          <p:cNvSpPr/>
          <p:nvPr/>
        </p:nvSpPr>
        <p:spPr>
          <a:xfrm>
            <a:off x="4933271" y="4393282"/>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FB41068-523A-53A3-D966-870BAABC72B8}"/>
              </a:ext>
            </a:extLst>
          </p:cNvPr>
          <p:cNvSpPr/>
          <p:nvPr/>
        </p:nvSpPr>
        <p:spPr>
          <a:xfrm>
            <a:off x="4615565" y="5245541"/>
            <a:ext cx="1115787" cy="468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7304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lide Number Placeholder 5"/>
          <p:cNvSpPr txBox="1">
            <a:spLocks noGrp="1"/>
          </p:cNvSpPr>
          <p:nvPr/>
        </p:nvSpPr>
        <p:spPr bwMode="auto">
          <a:xfrm>
            <a:off x="6760750" y="6176716"/>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000">
                <a:solidFill>
                  <a:schemeClr val="bg1"/>
                </a:solidFill>
                <a:latin typeface="Arial" pitchFamily="34" charset="0"/>
              </a:defRPr>
            </a:lvl1pPr>
            <a:lvl2pPr marL="742950" indent="-285750" eaLnBrk="0" hangingPunct="0">
              <a:defRPr sz="1000">
                <a:solidFill>
                  <a:schemeClr val="bg1"/>
                </a:solidFill>
                <a:latin typeface="Arial" pitchFamily="34" charset="0"/>
              </a:defRPr>
            </a:lvl2pPr>
            <a:lvl3pPr marL="1143000" indent="-228600" eaLnBrk="0" hangingPunct="0">
              <a:defRPr sz="1000">
                <a:solidFill>
                  <a:schemeClr val="bg1"/>
                </a:solidFill>
                <a:latin typeface="Arial" pitchFamily="34" charset="0"/>
              </a:defRPr>
            </a:lvl3pPr>
            <a:lvl4pPr marL="1600200" indent="-228600" eaLnBrk="0" hangingPunct="0">
              <a:defRPr sz="1000">
                <a:solidFill>
                  <a:schemeClr val="bg1"/>
                </a:solidFill>
                <a:latin typeface="Arial" pitchFamily="34" charset="0"/>
              </a:defRPr>
            </a:lvl4pPr>
            <a:lvl5pPr marL="2057400" indent="-228600" eaLnBrk="0" hangingPunct="0">
              <a:defRPr sz="1000">
                <a:solidFill>
                  <a:schemeClr val="bg1"/>
                </a:solidFill>
                <a:latin typeface="Arial" pitchFamily="34" charset="0"/>
              </a:defRPr>
            </a:lvl5pPr>
            <a:lvl6pPr marL="2514600" indent="-228600" eaLnBrk="0" fontAlgn="base" hangingPunct="0">
              <a:spcBef>
                <a:spcPct val="0"/>
              </a:spcBef>
              <a:spcAft>
                <a:spcPct val="0"/>
              </a:spcAft>
              <a:defRPr sz="1000">
                <a:solidFill>
                  <a:schemeClr val="bg1"/>
                </a:solidFill>
                <a:latin typeface="Arial" pitchFamily="34" charset="0"/>
              </a:defRPr>
            </a:lvl6pPr>
            <a:lvl7pPr marL="2971800" indent="-228600" eaLnBrk="0" fontAlgn="base" hangingPunct="0">
              <a:spcBef>
                <a:spcPct val="0"/>
              </a:spcBef>
              <a:spcAft>
                <a:spcPct val="0"/>
              </a:spcAft>
              <a:defRPr sz="1000">
                <a:solidFill>
                  <a:schemeClr val="bg1"/>
                </a:solidFill>
                <a:latin typeface="Arial" pitchFamily="34" charset="0"/>
              </a:defRPr>
            </a:lvl7pPr>
            <a:lvl8pPr marL="3429000" indent="-228600" eaLnBrk="0" fontAlgn="base" hangingPunct="0">
              <a:spcBef>
                <a:spcPct val="0"/>
              </a:spcBef>
              <a:spcAft>
                <a:spcPct val="0"/>
              </a:spcAft>
              <a:defRPr sz="1000">
                <a:solidFill>
                  <a:schemeClr val="bg1"/>
                </a:solidFill>
                <a:latin typeface="Arial" pitchFamily="34" charset="0"/>
              </a:defRPr>
            </a:lvl8pPr>
            <a:lvl9pPr marL="3886200" indent="-228600" eaLnBrk="0" fontAlgn="base" hangingPunct="0">
              <a:spcBef>
                <a:spcPct val="0"/>
              </a:spcBef>
              <a:spcAft>
                <a:spcPct val="0"/>
              </a:spcAft>
              <a:defRPr sz="1000">
                <a:solidFill>
                  <a:schemeClr val="bg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A370D7-2880-456D-A12D-FEFF121CD601}"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38" name="Rectangle 16"/>
          <p:cNvSpPr>
            <a:spLocks noGrp="1" noRot="1" noChangeArrowheads="1"/>
          </p:cNvSpPr>
          <p:nvPr>
            <p:ph type="title" idx="4294967295"/>
          </p:nvPr>
        </p:nvSpPr>
        <p:spPr>
          <a:xfrm>
            <a:off x="74430" y="80152"/>
            <a:ext cx="5744990" cy="774363"/>
          </a:xfrm>
        </p:spPr>
        <p:txBody>
          <a:bodyPr>
            <a:noAutofit/>
          </a:bodyPr>
          <a:lstStyle/>
          <a:p>
            <a:pPr algn="ctr"/>
            <a:r>
              <a:rPr lang="en-US" altLang="en-US" sz="3600" kern="1200" spc="-50" dirty="0">
                <a:solidFill>
                  <a:srgbClr val="0070C0"/>
                </a:solidFill>
                <a:latin typeface="Arial" panose="020B0604020202020204" pitchFamily="34" charset="0"/>
                <a:ea typeface="+mj-ea"/>
                <a:cs typeface="Arial" panose="020B0604020202020204" pitchFamily="34" charset="0"/>
              </a:rPr>
              <a:t>Summary</a:t>
            </a:r>
          </a:p>
        </p:txBody>
      </p:sp>
      <p:sp>
        <p:nvSpPr>
          <p:cNvPr id="1039" name="Rectangle 17"/>
          <p:cNvSpPr>
            <a:spLocks noGrp="1" noChangeArrowheads="1"/>
          </p:cNvSpPr>
          <p:nvPr>
            <p:ph type="body" sz="half" idx="4294967295"/>
          </p:nvPr>
        </p:nvSpPr>
        <p:spPr>
          <a:xfrm>
            <a:off x="74430" y="841221"/>
            <a:ext cx="3914474" cy="5696363"/>
          </a:xfrm>
        </p:spPr>
        <p:txBody>
          <a:bodyPr>
            <a:normAutofit/>
          </a:bodyPr>
          <a:lstStyle/>
          <a:p>
            <a:pPr eaLnBrk="1" hangingPunct="1">
              <a:lnSpc>
                <a:spcPct val="120000"/>
              </a:lnSpc>
              <a:spcBef>
                <a:spcPts val="600"/>
              </a:spcBef>
            </a:pPr>
            <a:r>
              <a:rPr lang="en-US" altLang="en-US" sz="1800" kern="100" dirty="0"/>
              <a:t>Just – reporting is rewarded in an atmosphere of trust; clear line between acceptable &amp; unacceptable behavior; shared accountability between management and staff to address root causes of events</a:t>
            </a:r>
          </a:p>
          <a:p>
            <a:pPr>
              <a:lnSpc>
                <a:spcPct val="120000"/>
              </a:lnSpc>
              <a:spcBef>
                <a:spcPts val="600"/>
              </a:spcBef>
            </a:pPr>
            <a:r>
              <a:rPr lang="en-US" altLang="en-US" sz="1800" kern="100" dirty="0"/>
              <a:t>Reporting – staff report their errors</a:t>
            </a:r>
          </a:p>
          <a:p>
            <a:pPr eaLnBrk="1" hangingPunct="1">
              <a:lnSpc>
                <a:spcPct val="120000"/>
              </a:lnSpc>
              <a:spcBef>
                <a:spcPts val="600"/>
              </a:spcBef>
            </a:pPr>
            <a:r>
              <a:rPr lang="en-US" altLang="en-US" sz="1800" kern="100" dirty="0"/>
              <a:t>Flexible (Teamwork)– authority gradients relax when safety information is exchanged; there is psychological safety to speak up about safety related information</a:t>
            </a:r>
          </a:p>
          <a:p>
            <a:pPr eaLnBrk="1" hangingPunct="1">
              <a:lnSpc>
                <a:spcPct val="120000"/>
              </a:lnSpc>
              <a:spcBef>
                <a:spcPts val="600"/>
              </a:spcBef>
            </a:pPr>
            <a:r>
              <a:rPr lang="en-US" altLang="en-US" sz="1800" kern="100" dirty="0"/>
              <a:t>Learning – action is taken based on safety information systems and sensemaking conversations</a:t>
            </a:r>
          </a:p>
        </p:txBody>
      </p:sp>
      <p:sp>
        <p:nvSpPr>
          <p:cNvPr id="1040" name="Text Box 15"/>
          <p:cNvSpPr txBox="1">
            <a:spLocks noChangeArrowheads="1"/>
          </p:cNvSpPr>
          <p:nvPr/>
        </p:nvSpPr>
        <p:spPr bwMode="auto">
          <a:xfrm>
            <a:off x="3988905" y="6089213"/>
            <a:ext cx="5155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000">
                <a:solidFill>
                  <a:schemeClr val="bg1"/>
                </a:solidFill>
                <a:latin typeface="Arial" pitchFamily="34" charset="0"/>
              </a:defRPr>
            </a:lvl1pPr>
            <a:lvl2pPr marL="742950" indent="-285750" eaLnBrk="0" hangingPunct="0">
              <a:defRPr sz="1000">
                <a:solidFill>
                  <a:schemeClr val="bg1"/>
                </a:solidFill>
                <a:latin typeface="Arial" pitchFamily="34" charset="0"/>
              </a:defRPr>
            </a:lvl2pPr>
            <a:lvl3pPr marL="1143000" indent="-228600" eaLnBrk="0" hangingPunct="0">
              <a:defRPr sz="1000">
                <a:solidFill>
                  <a:schemeClr val="bg1"/>
                </a:solidFill>
                <a:latin typeface="Arial" pitchFamily="34" charset="0"/>
              </a:defRPr>
            </a:lvl3pPr>
            <a:lvl4pPr marL="1600200" indent="-228600" eaLnBrk="0" hangingPunct="0">
              <a:defRPr sz="1000">
                <a:solidFill>
                  <a:schemeClr val="bg1"/>
                </a:solidFill>
                <a:latin typeface="Arial" pitchFamily="34" charset="0"/>
              </a:defRPr>
            </a:lvl4pPr>
            <a:lvl5pPr marL="2057400" indent="-228600" eaLnBrk="0" hangingPunct="0">
              <a:defRPr sz="1000">
                <a:solidFill>
                  <a:schemeClr val="bg1"/>
                </a:solidFill>
                <a:latin typeface="Arial" pitchFamily="34" charset="0"/>
              </a:defRPr>
            </a:lvl5pPr>
            <a:lvl6pPr marL="2514600" indent="-228600" eaLnBrk="0" fontAlgn="base" hangingPunct="0">
              <a:spcBef>
                <a:spcPct val="0"/>
              </a:spcBef>
              <a:spcAft>
                <a:spcPct val="0"/>
              </a:spcAft>
              <a:defRPr sz="1000">
                <a:solidFill>
                  <a:schemeClr val="bg1"/>
                </a:solidFill>
                <a:latin typeface="Arial" pitchFamily="34" charset="0"/>
              </a:defRPr>
            </a:lvl6pPr>
            <a:lvl7pPr marL="2971800" indent="-228600" eaLnBrk="0" fontAlgn="base" hangingPunct="0">
              <a:spcBef>
                <a:spcPct val="0"/>
              </a:spcBef>
              <a:spcAft>
                <a:spcPct val="0"/>
              </a:spcAft>
              <a:defRPr sz="1000">
                <a:solidFill>
                  <a:schemeClr val="bg1"/>
                </a:solidFill>
                <a:latin typeface="Arial" pitchFamily="34" charset="0"/>
              </a:defRPr>
            </a:lvl7pPr>
            <a:lvl8pPr marL="3429000" indent="-228600" eaLnBrk="0" fontAlgn="base" hangingPunct="0">
              <a:spcBef>
                <a:spcPct val="0"/>
              </a:spcBef>
              <a:spcAft>
                <a:spcPct val="0"/>
              </a:spcAft>
              <a:defRPr sz="1000">
                <a:solidFill>
                  <a:schemeClr val="bg1"/>
                </a:solidFill>
                <a:latin typeface="Arial" pitchFamily="34" charset="0"/>
              </a:defRPr>
            </a:lvl8pPr>
            <a:lvl9pPr marL="3886200" indent="-228600" eaLnBrk="0" fontAlgn="base" hangingPunct="0">
              <a:spcBef>
                <a:spcPct val="0"/>
              </a:spcBef>
              <a:spcAft>
                <a:spcPct val="0"/>
              </a:spcAft>
              <a:defRPr sz="1000">
                <a:solidFill>
                  <a:schemeClr val="bg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mn-cs"/>
              </a:rPr>
              <a:t>Reason, J. </a:t>
            </a:r>
            <a:r>
              <a:rPr kumimoji="0" lang="en-US" altLang="en-US" sz="1200" b="0" i="1" u="none" strike="noStrike" kern="1200" cap="none" spc="0" normalizeH="0" baseline="0" noProof="0" dirty="0">
                <a:ln>
                  <a:noFill/>
                </a:ln>
                <a:solidFill>
                  <a:srgbClr val="000000"/>
                </a:solidFill>
                <a:effectLst/>
                <a:uLnTx/>
                <a:uFillTx/>
                <a:latin typeface="Arial" pitchFamily="34" charset="0"/>
                <a:ea typeface="+mn-ea"/>
                <a:cs typeface="+mn-cs"/>
              </a:rPr>
              <a:t>Managing the Risks of Organizational Accidents. </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mn-cs"/>
              </a:rPr>
              <a:t>Hampshire, England: </a:t>
            </a:r>
            <a:r>
              <a:rPr kumimoji="0" lang="en-US" altLang="en-US" sz="1200" b="0" i="0" u="none" strike="noStrike" kern="1200" cap="none" spc="0" normalizeH="0" baseline="0" noProof="0" dirty="0" err="1">
                <a:ln>
                  <a:noFill/>
                </a:ln>
                <a:solidFill>
                  <a:srgbClr val="000000"/>
                </a:solidFill>
                <a:effectLst/>
                <a:uLnTx/>
                <a:uFillTx/>
                <a:latin typeface="Arial" pitchFamily="34" charset="0"/>
                <a:ea typeface="+mn-ea"/>
                <a:cs typeface="+mn-cs"/>
              </a:rPr>
              <a:t>Ashgate</a:t>
            </a:r>
            <a:r>
              <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mn-cs"/>
              </a:rPr>
              <a:t> Publishing Limited; 1997. </a:t>
            </a:r>
          </a:p>
        </p:txBody>
      </p:sp>
      <p:sp>
        <p:nvSpPr>
          <p:cNvPr id="9" name="TextBox 8"/>
          <p:cNvSpPr txBox="1"/>
          <p:nvPr/>
        </p:nvSpPr>
        <p:spPr>
          <a:xfrm>
            <a:off x="4525947" y="33200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Box 15">
            <a:extLst>
              <a:ext uri="{FF2B5EF4-FFF2-40B4-BE49-F238E27FC236}">
                <a16:creationId xmlns:a16="http://schemas.microsoft.com/office/drawing/2014/main" id="{8FA5CAB6-D962-FAD6-FC9C-FBFEA6B17489}"/>
              </a:ext>
            </a:extLst>
          </p:cNvPr>
          <p:cNvSpPr txBox="1">
            <a:spLocks noChangeArrowheads="1"/>
          </p:cNvSpPr>
          <p:nvPr/>
        </p:nvSpPr>
        <p:spPr bwMode="auto">
          <a:xfrm>
            <a:off x="3988906" y="5776515"/>
            <a:ext cx="5155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000">
                <a:solidFill>
                  <a:schemeClr val="bg1"/>
                </a:solidFill>
                <a:latin typeface="Arial" pitchFamily="34" charset="0"/>
              </a:defRPr>
            </a:lvl1pPr>
            <a:lvl2pPr marL="742950" indent="-285750" eaLnBrk="0" hangingPunct="0">
              <a:defRPr sz="1000">
                <a:solidFill>
                  <a:schemeClr val="bg1"/>
                </a:solidFill>
                <a:latin typeface="Arial" pitchFamily="34" charset="0"/>
              </a:defRPr>
            </a:lvl2pPr>
            <a:lvl3pPr marL="1143000" indent="-228600" eaLnBrk="0" hangingPunct="0">
              <a:defRPr sz="1000">
                <a:solidFill>
                  <a:schemeClr val="bg1"/>
                </a:solidFill>
                <a:latin typeface="Arial" pitchFamily="34" charset="0"/>
              </a:defRPr>
            </a:lvl3pPr>
            <a:lvl4pPr marL="1600200" indent="-228600" eaLnBrk="0" hangingPunct="0">
              <a:defRPr sz="1000">
                <a:solidFill>
                  <a:schemeClr val="bg1"/>
                </a:solidFill>
                <a:latin typeface="Arial" pitchFamily="34" charset="0"/>
              </a:defRPr>
            </a:lvl4pPr>
            <a:lvl5pPr marL="2057400" indent="-228600" eaLnBrk="0" hangingPunct="0">
              <a:defRPr sz="1000">
                <a:solidFill>
                  <a:schemeClr val="bg1"/>
                </a:solidFill>
                <a:latin typeface="Arial" pitchFamily="34" charset="0"/>
              </a:defRPr>
            </a:lvl5pPr>
            <a:lvl6pPr marL="2514600" indent="-228600" eaLnBrk="0" fontAlgn="base" hangingPunct="0">
              <a:spcBef>
                <a:spcPct val="0"/>
              </a:spcBef>
              <a:spcAft>
                <a:spcPct val="0"/>
              </a:spcAft>
              <a:defRPr sz="1000">
                <a:solidFill>
                  <a:schemeClr val="bg1"/>
                </a:solidFill>
                <a:latin typeface="Arial" pitchFamily="34" charset="0"/>
              </a:defRPr>
            </a:lvl6pPr>
            <a:lvl7pPr marL="2971800" indent="-228600" eaLnBrk="0" fontAlgn="base" hangingPunct="0">
              <a:spcBef>
                <a:spcPct val="0"/>
              </a:spcBef>
              <a:spcAft>
                <a:spcPct val="0"/>
              </a:spcAft>
              <a:defRPr sz="1000">
                <a:solidFill>
                  <a:schemeClr val="bg1"/>
                </a:solidFill>
                <a:latin typeface="Arial" pitchFamily="34" charset="0"/>
              </a:defRPr>
            </a:lvl7pPr>
            <a:lvl8pPr marL="3429000" indent="-228600" eaLnBrk="0" fontAlgn="base" hangingPunct="0">
              <a:spcBef>
                <a:spcPct val="0"/>
              </a:spcBef>
              <a:spcAft>
                <a:spcPct val="0"/>
              </a:spcAft>
              <a:defRPr sz="1000">
                <a:solidFill>
                  <a:schemeClr val="bg1"/>
                </a:solidFill>
                <a:latin typeface="Arial" pitchFamily="34" charset="0"/>
              </a:defRPr>
            </a:lvl8pPr>
            <a:lvl9pPr marL="3886200" indent="-228600" eaLnBrk="0" fontAlgn="base" hangingPunct="0">
              <a:spcBef>
                <a:spcPct val="0"/>
              </a:spcBef>
              <a:spcAft>
                <a:spcPct val="0"/>
              </a:spcAft>
              <a:defRPr sz="1000">
                <a:solidFill>
                  <a:schemeClr val="bg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mn-cs"/>
              </a:rPr>
              <a:t>Four Key Components of a Culture of Safety  </a:t>
            </a:r>
          </a:p>
        </p:txBody>
      </p:sp>
      <p:graphicFrame>
        <p:nvGraphicFramePr>
          <p:cNvPr id="18" name="Diagram 17">
            <a:extLst>
              <a:ext uri="{FF2B5EF4-FFF2-40B4-BE49-F238E27FC236}">
                <a16:creationId xmlns:a16="http://schemas.microsoft.com/office/drawing/2014/main" id="{A14B04A5-06C9-54BA-6DED-6C318CAB0CC2}"/>
              </a:ext>
            </a:extLst>
          </p:cNvPr>
          <p:cNvGraphicFramePr/>
          <p:nvPr/>
        </p:nvGraphicFramePr>
        <p:xfrm>
          <a:off x="3617843" y="540481"/>
          <a:ext cx="5401971" cy="5236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72A9518C-CE7F-3241-98C2-053CA7E12CF1}"/>
              </a:ext>
            </a:extLst>
          </p:cNvPr>
          <p:cNvSpPr txBox="1"/>
          <p:nvPr/>
        </p:nvSpPr>
        <p:spPr>
          <a:xfrm>
            <a:off x="5536081" y="685013"/>
            <a:ext cx="156549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Safe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Informed</a:t>
            </a:r>
          </a:p>
        </p:txBody>
      </p:sp>
    </p:spTree>
    <p:extLst>
      <p:ext uri="{BB962C8B-B14F-4D97-AF65-F5344CB8AC3E}">
        <p14:creationId xmlns:p14="http://schemas.microsoft.com/office/powerpoint/2010/main" val="2456476647"/>
      </p:ext>
    </p:extLst>
  </p:cSld>
  <p:clrMapOvr>
    <a:masterClrMapping/>
  </p:clrMapOvr>
  <p:transition spd="slow">
    <p:push di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0416" y="312986"/>
            <a:ext cx="8677852" cy="692734"/>
          </a:xfrm>
        </p:spPr>
        <p:txBody>
          <a:bodyPr anchor="t" anchorCtr="0">
            <a:noAutofit/>
          </a:bodyPr>
          <a:lstStyle/>
          <a:p>
            <a:r>
              <a:rPr lang="en-US" sz="3200" spc="0" dirty="0"/>
              <a:t>Five Skills Support Just Culture</a:t>
            </a:r>
          </a:p>
        </p:txBody>
      </p:sp>
      <p:grpSp>
        <p:nvGrpSpPr>
          <p:cNvPr id="13" name="Group 12">
            <a:extLst>
              <a:ext uri="{FF2B5EF4-FFF2-40B4-BE49-F238E27FC236}">
                <a16:creationId xmlns:a16="http://schemas.microsoft.com/office/drawing/2014/main" id="{98B4C876-56FF-4A98-A090-FA49067B269C}"/>
              </a:ext>
            </a:extLst>
          </p:cNvPr>
          <p:cNvGrpSpPr/>
          <p:nvPr/>
        </p:nvGrpSpPr>
        <p:grpSpPr>
          <a:xfrm>
            <a:off x="197256" y="1142405"/>
            <a:ext cx="4379368" cy="5535489"/>
            <a:chOff x="201880" y="1463976"/>
            <a:chExt cx="4379368" cy="4867551"/>
          </a:xfrm>
        </p:grpSpPr>
        <p:sp>
          <p:nvSpPr>
            <p:cNvPr id="4" name="TextBox 3"/>
            <p:cNvSpPr txBox="1"/>
            <p:nvPr/>
          </p:nvSpPr>
          <p:spPr>
            <a:xfrm>
              <a:off x="206504" y="2447646"/>
              <a:ext cx="4370120" cy="932873"/>
            </a:xfrm>
            <a:prstGeom prst="rect">
              <a:avLst/>
            </a:prstGeom>
            <a:solidFill>
              <a:schemeClr val="bg1">
                <a:lumMod val="8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2.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DESIGN BETTER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SYSTEMS</a:t>
              </a:r>
            </a:p>
          </p:txBody>
        </p:sp>
        <p:sp>
          <p:nvSpPr>
            <p:cNvPr id="5" name="TextBox 4"/>
            <p:cNvSpPr txBox="1"/>
            <p:nvPr/>
          </p:nvSpPr>
          <p:spPr>
            <a:xfrm>
              <a:off x="211128" y="4397239"/>
              <a:ext cx="4370120" cy="932873"/>
            </a:xfrm>
            <a:prstGeom prst="rect">
              <a:avLst/>
            </a:prstGeom>
            <a:solidFill>
              <a:schemeClr val="bg1">
                <a:lumMod val="75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4. LEARN TO SYSTEMATICALLY LEARN </a:t>
              </a:r>
              <a:endPar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6" name="TextBox 5"/>
            <p:cNvSpPr txBox="1"/>
            <p:nvPr/>
          </p:nvSpPr>
          <p:spPr>
            <a:xfrm>
              <a:off x="211128" y="3413569"/>
              <a:ext cx="4370120" cy="932873"/>
            </a:xfrm>
            <a:prstGeom prst="rect">
              <a:avLst/>
            </a:prstGeom>
            <a:solidFill>
              <a:schemeClr val="bg1">
                <a:lumMod val="65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3.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MAKE BETTER BEHAVIORAL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CHOICES </a:t>
              </a:r>
            </a:p>
          </p:txBody>
        </p:sp>
        <p:sp>
          <p:nvSpPr>
            <p:cNvPr id="7" name="TextBox 6"/>
            <p:cNvSpPr txBox="1"/>
            <p:nvPr/>
          </p:nvSpPr>
          <p:spPr>
            <a:xfrm>
              <a:off x="201880" y="5398654"/>
              <a:ext cx="4370120" cy="932873"/>
            </a:xfrm>
            <a:prstGeom prst="rect">
              <a:avLst/>
            </a:prstGeom>
            <a:solidFill>
              <a:schemeClr val="bg1">
                <a:lumMod val="50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5.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FIND</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 JUSTICE</a:t>
              </a:r>
            </a:p>
          </p:txBody>
        </p:sp>
        <p:sp>
          <p:nvSpPr>
            <p:cNvPr id="3" name="TextBox 2"/>
            <p:cNvSpPr txBox="1"/>
            <p:nvPr/>
          </p:nvSpPr>
          <p:spPr>
            <a:xfrm>
              <a:off x="201880" y="1463976"/>
              <a:ext cx="4370120" cy="932873"/>
            </a:xfrm>
            <a:prstGeom prst="rect">
              <a:avLst/>
            </a:prstGeom>
            <a:solidFill>
              <a:schemeClr val="bg1">
                <a:lumMod val="95000"/>
              </a:schemeClr>
            </a:solidFill>
            <a:ln w="38100">
              <a:noFill/>
            </a:ln>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1.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ALIGN VALUES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&amp; EXPECTATIONS</a:t>
              </a:r>
            </a:p>
          </p:txBody>
        </p:sp>
      </p:grpSp>
      <p:sp>
        <p:nvSpPr>
          <p:cNvPr id="9" name="TextBox 8">
            <a:extLst>
              <a:ext uri="{FF2B5EF4-FFF2-40B4-BE49-F238E27FC236}">
                <a16:creationId xmlns:a16="http://schemas.microsoft.com/office/drawing/2014/main" id="{DE6B81CB-F496-45BE-A592-7BD7F1DF371B}"/>
              </a:ext>
            </a:extLst>
          </p:cNvPr>
          <p:cNvSpPr txBox="1"/>
          <p:nvPr/>
        </p:nvSpPr>
        <p:spPr>
          <a:xfrm>
            <a:off x="5094466" y="5336759"/>
            <a:ext cx="36660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Severity of Outcome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Due to Error</a:t>
            </a:r>
          </a:p>
        </p:txBody>
      </p:sp>
      <p:sp>
        <p:nvSpPr>
          <p:cNvPr id="11" name="Slide Number Placeholder 10">
            <a:extLst>
              <a:ext uri="{FF2B5EF4-FFF2-40B4-BE49-F238E27FC236}">
                <a16:creationId xmlns:a16="http://schemas.microsoft.com/office/drawing/2014/main" id="{D43EE562-2C55-49EB-BBB0-C53C814F0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000000">
                  <a:tint val="75000"/>
                </a:srgbClr>
              </a:solidFill>
              <a:effectLst/>
              <a:uLnTx/>
              <a:uFillTx/>
              <a:latin typeface="Arial" charset="0"/>
              <a:cs typeface="Arial" charset="0"/>
            </a:endParaRPr>
          </a:p>
        </p:txBody>
      </p:sp>
      <p:pic>
        <p:nvPicPr>
          <p:cNvPr id="2" name="Picture 1">
            <a:extLst>
              <a:ext uri="{FF2B5EF4-FFF2-40B4-BE49-F238E27FC236}">
                <a16:creationId xmlns:a16="http://schemas.microsoft.com/office/drawing/2014/main" id="{A4C82255-DB66-4E8F-8EF6-F1A305C80EBF}"/>
              </a:ext>
            </a:extLst>
          </p:cNvPr>
          <p:cNvPicPr>
            <a:picLocks noChangeAspect="1"/>
          </p:cNvPicPr>
          <p:nvPr/>
        </p:nvPicPr>
        <p:blipFill rotWithShape="1">
          <a:blip r:embed="rId3"/>
          <a:srcRect l="18809" t="1593" r="21004" b="14640"/>
          <a:stretch/>
        </p:blipFill>
        <p:spPr>
          <a:xfrm>
            <a:off x="4498018" y="1245164"/>
            <a:ext cx="4572000" cy="3845490"/>
          </a:xfrm>
          <a:prstGeom prst="rect">
            <a:avLst/>
          </a:prstGeom>
        </p:spPr>
      </p:pic>
    </p:spTree>
    <p:extLst>
      <p:ext uri="{BB962C8B-B14F-4D97-AF65-F5344CB8AC3E}">
        <p14:creationId xmlns:p14="http://schemas.microsoft.com/office/powerpoint/2010/main" val="169209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449F52-E930-4E7B-AF93-689B8EFB3C4D}"/>
              </a:ext>
            </a:extLst>
          </p:cNvPr>
          <p:cNvPicPr>
            <a:picLocks noChangeAspect="1"/>
          </p:cNvPicPr>
          <p:nvPr/>
        </p:nvPicPr>
        <p:blipFill>
          <a:blip r:embed="rId3"/>
          <a:stretch>
            <a:fillRect/>
          </a:stretch>
        </p:blipFill>
        <p:spPr>
          <a:xfrm>
            <a:off x="821385" y="1199318"/>
            <a:ext cx="7427123" cy="4603498"/>
          </a:xfrm>
          <a:prstGeom prst="rect">
            <a:avLst/>
          </a:prstGeom>
        </p:spPr>
      </p:pic>
      <p:sp>
        <p:nvSpPr>
          <p:cNvPr id="2" name="Title 1">
            <a:extLst>
              <a:ext uri="{FF2B5EF4-FFF2-40B4-BE49-F238E27FC236}">
                <a16:creationId xmlns:a16="http://schemas.microsoft.com/office/drawing/2014/main" id="{0FBF9551-2AB9-4C7D-AE04-01159B0BA5D0}"/>
              </a:ext>
            </a:extLst>
          </p:cNvPr>
          <p:cNvSpPr>
            <a:spLocks noGrp="1"/>
          </p:cNvSpPr>
          <p:nvPr>
            <p:ph type="title"/>
          </p:nvPr>
        </p:nvSpPr>
        <p:spPr>
          <a:xfrm>
            <a:off x="106288" y="1055184"/>
            <a:ext cx="4929284" cy="802639"/>
          </a:xfrm>
        </p:spPr>
        <p:txBody>
          <a:bodyPr>
            <a:noAutofit/>
          </a:bodyPr>
          <a:lstStyle/>
          <a:p>
            <a:r>
              <a:rPr lang="en-US" b="1" dirty="0"/>
              <a:t>Leadership Tools to Manage Team Performance</a:t>
            </a:r>
          </a:p>
        </p:txBody>
      </p:sp>
      <p:sp>
        <p:nvSpPr>
          <p:cNvPr id="4" name="Slide Number Placeholder 3">
            <a:extLst>
              <a:ext uri="{FF2B5EF4-FFF2-40B4-BE49-F238E27FC236}">
                <a16:creationId xmlns:a16="http://schemas.microsoft.com/office/drawing/2014/main" id="{439A00EC-DFAC-4A09-8A90-5AF7F92DFB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3C7190F-0E80-4116-AE43-08D71F828355}"/>
              </a:ext>
            </a:extLst>
          </p:cNvPr>
          <p:cNvSpPr txBox="1"/>
          <p:nvPr/>
        </p:nvSpPr>
        <p:spPr>
          <a:xfrm>
            <a:off x="7157902" y="5318068"/>
            <a:ext cx="1879810" cy="969496"/>
          </a:xfrm>
          <a:prstGeom prst="rect">
            <a:avLst/>
          </a:prstGeom>
          <a:solidFill>
            <a:schemeClr val="accent2"/>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Know the PLAN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Share the PLAN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Review the RISKS</a:t>
            </a:r>
          </a:p>
        </p:txBody>
      </p:sp>
      <p:sp>
        <p:nvSpPr>
          <p:cNvPr id="7" name="TextBox 6">
            <a:extLst>
              <a:ext uri="{FF2B5EF4-FFF2-40B4-BE49-F238E27FC236}">
                <a16:creationId xmlns:a16="http://schemas.microsoft.com/office/drawing/2014/main" id="{C14FF74B-0FFF-4DAF-90B6-933F3008B754}"/>
              </a:ext>
            </a:extLst>
          </p:cNvPr>
          <p:cNvSpPr txBox="1"/>
          <p:nvPr/>
        </p:nvSpPr>
        <p:spPr>
          <a:xfrm>
            <a:off x="2419815" y="4669769"/>
            <a:ext cx="1967526" cy="1261884"/>
          </a:xfrm>
          <a:prstGeom prst="rect">
            <a:avLst/>
          </a:prstGeom>
          <a:solidFill>
            <a:schemeClr val="accent3">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Adjust the PLAN due to changing circumstances or risks</a:t>
            </a:r>
          </a:p>
        </p:txBody>
      </p:sp>
      <p:sp>
        <p:nvSpPr>
          <p:cNvPr id="8" name="TextBox 7">
            <a:extLst>
              <a:ext uri="{FF2B5EF4-FFF2-40B4-BE49-F238E27FC236}">
                <a16:creationId xmlns:a16="http://schemas.microsoft.com/office/drawing/2014/main" id="{F0449557-2D22-4369-A5EF-EED6D82DF040}"/>
              </a:ext>
            </a:extLst>
          </p:cNvPr>
          <p:cNvSpPr txBox="1"/>
          <p:nvPr/>
        </p:nvSpPr>
        <p:spPr>
          <a:xfrm>
            <a:off x="5785639" y="133064"/>
            <a:ext cx="3252073" cy="2646878"/>
          </a:xfrm>
          <a:prstGeom prst="rect">
            <a:avLst/>
          </a:prstGeom>
          <a:solidFill>
            <a:schemeClr val="accent5">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Review the PLAN and team performance after event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happened?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Why did it happen?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will we do differently to prevent this event from reoccurring?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can we apply to the system?</a:t>
            </a:r>
          </a:p>
        </p:txBody>
      </p:sp>
      <p:sp>
        <p:nvSpPr>
          <p:cNvPr id="3" name="TextBox 2">
            <a:extLst>
              <a:ext uri="{FF2B5EF4-FFF2-40B4-BE49-F238E27FC236}">
                <a16:creationId xmlns:a16="http://schemas.microsoft.com/office/drawing/2014/main" id="{D5E3B9AA-D56C-4276-B62F-B14D62D52113}"/>
              </a:ext>
            </a:extLst>
          </p:cNvPr>
          <p:cNvSpPr txBox="1"/>
          <p:nvPr/>
        </p:nvSpPr>
        <p:spPr>
          <a:xfrm>
            <a:off x="106288" y="2028616"/>
            <a:ext cx="2313527"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“Briefs, huddles, and debriefs need to be routine... help establish a culture of safety and ensure successful implementation of safety bundles.”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(Main et al., 2015. National Partnership for Maternal Safety: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Consensus Bundle on Obstetric Hemorrhage)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0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A4B2FB-5765-4AEF-BC8A-1C0AA13046F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91033" y="3691702"/>
            <a:ext cx="2135321" cy="1601491"/>
          </a:xfrm>
          <a:prstGeom prst="rect">
            <a:avLst/>
          </a:prstGeom>
        </p:spPr>
      </p:pic>
      <p:graphicFrame>
        <p:nvGraphicFramePr>
          <p:cNvPr id="4" name="Table 3">
            <a:extLst>
              <a:ext uri="{FF2B5EF4-FFF2-40B4-BE49-F238E27FC236}">
                <a16:creationId xmlns:a16="http://schemas.microsoft.com/office/drawing/2014/main" id="{8702D304-AB55-4D87-8E05-285FD4386350}"/>
              </a:ext>
            </a:extLst>
          </p:cNvPr>
          <p:cNvGraphicFramePr>
            <a:graphicFrameLocks noGrp="1"/>
          </p:cNvGraphicFramePr>
          <p:nvPr>
            <p:extLst>
              <p:ext uri="{D42A27DB-BD31-4B8C-83A1-F6EECF244321}">
                <p14:modId xmlns:p14="http://schemas.microsoft.com/office/powerpoint/2010/main" val="841841929"/>
              </p:ext>
            </p:extLst>
          </p:nvPr>
        </p:nvGraphicFramePr>
        <p:xfrm>
          <a:off x="280988" y="1240261"/>
          <a:ext cx="8686799" cy="5533929"/>
        </p:xfrm>
        <a:graphic>
          <a:graphicData uri="http://schemas.openxmlformats.org/drawingml/2006/table">
            <a:tbl>
              <a:tblPr firstRow="1" bandRow="1">
                <a:tableStyleId>{5940675A-B579-460E-94D1-54222C63F5DA}</a:tableStyleId>
              </a:tblPr>
              <a:tblGrid>
                <a:gridCol w="2191996">
                  <a:extLst>
                    <a:ext uri="{9D8B030D-6E8A-4147-A177-3AD203B41FA5}">
                      <a16:colId xmlns:a16="http://schemas.microsoft.com/office/drawing/2014/main" val="2380267846"/>
                    </a:ext>
                  </a:extLst>
                </a:gridCol>
                <a:gridCol w="803451">
                  <a:extLst>
                    <a:ext uri="{9D8B030D-6E8A-4147-A177-3AD203B41FA5}">
                      <a16:colId xmlns:a16="http://schemas.microsoft.com/office/drawing/2014/main" val="1935648558"/>
                    </a:ext>
                  </a:extLst>
                </a:gridCol>
                <a:gridCol w="2895600">
                  <a:extLst>
                    <a:ext uri="{9D8B030D-6E8A-4147-A177-3AD203B41FA5}">
                      <a16:colId xmlns:a16="http://schemas.microsoft.com/office/drawing/2014/main" val="3987197743"/>
                    </a:ext>
                  </a:extLst>
                </a:gridCol>
                <a:gridCol w="2795752">
                  <a:extLst>
                    <a:ext uri="{9D8B030D-6E8A-4147-A177-3AD203B41FA5}">
                      <a16:colId xmlns:a16="http://schemas.microsoft.com/office/drawing/2014/main" val="2086196442"/>
                    </a:ext>
                  </a:extLst>
                </a:gridCol>
              </a:tblGrid>
              <a:tr h="2161805">
                <a:tc rowSpan="2">
                  <a:txBody>
                    <a:bodyPr/>
                    <a:lstStyle/>
                    <a:p>
                      <a:r>
                        <a:rPr lang="en-US" sz="3200" dirty="0"/>
                        <a:t>Psychological Safety</a:t>
                      </a:r>
                    </a:p>
                  </a:txBody>
                  <a:tcPr vert="vert27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2000" dirty="0"/>
                        <a:t>High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t>Comfort 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t>Learning 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86746"/>
                  </a:ext>
                </a:extLst>
              </a:tr>
              <a:tr h="1993767">
                <a:tc vMerge="1">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endParaRPr lang="en-US" sz="2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3200" dirty="0"/>
                        <a:t>Apathy 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3200" dirty="0"/>
                        <a:t>Anxiety 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5269013"/>
                  </a:ext>
                </a:extLst>
              </a:tr>
              <a:tr h="0">
                <a:tc>
                  <a:txBody>
                    <a:bodyPr/>
                    <a:lstStyle/>
                    <a:p>
                      <a:endParaRPr lang="en-US"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000" dirty="0"/>
                        <a:t>Low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t>Low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dirty="0"/>
                        <a:t>High</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1905754"/>
                  </a:ext>
                </a:extLst>
              </a:tr>
              <a:tr h="799237">
                <a:tc>
                  <a:txBody>
                    <a:bodyPr/>
                    <a:lstStyle/>
                    <a:p>
                      <a:endParaRPr lang="en-US" sz="3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ctr"/>
                      <a:r>
                        <a:rPr lang="en-US" sz="3200" dirty="0"/>
                        <a:t>Accountability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1007135968"/>
                  </a:ext>
                </a:extLst>
              </a:tr>
            </a:tbl>
          </a:graphicData>
        </a:graphic>
      </p:graphicFrame>
      <p:sp>
        <p:nvSpPr>
          <p:cNvPr id="10" name="TextBox 9">
            <a:extLst>
              <a:ext uri="{FF2B5EF4-FFF2-40B4-BE49-F238E27FC236}">
                <a16:creationId xmlns:a16="http://schemas.microsoft.com/office/drawing/2014/main" id="{0A68DCE2-6324-4625-8B55-2027E5395622}"/>
              </a:ext>
            </a:extLst>
          </p:cNvPr>
          <p:cNvSpPr txBox="1"/>
          <p:nvPr/>
        </p:nvSpPr>
        <p:spPr>
          <a:xfrm>
            <a:off x="6155409" y="5008960"/>
            <a:ext cx="1662357" cy="307777"/>
          </a:xfrm>
          <a:prstGeom prst="rect">
            <a:avLst/>
          </a:prstGeom>
          <a:noFill/>
        </p:spPr>
        <p:txBody>
          <a:bodyPr wrap="square" rtlCol="0">
            <a:spAutoFit/>
          </a:bodyPr>
          <a:lstStyle/>
          <a:p>
            <a:r>
              <a:rPr lang="en-US" sz="700" dirty="0">
                <a:hlinkClick r:id="rId4" tooltip="https://technologyineducationklh.wordpress.com/"/>
              </a:rPr>
              <a:t>This Photo</a:t>
            </a:r>
            <a:r>
              <a:rPr lang="en-US" sz="700" dirty="0"/>
              <a:t> by Unknown Author is licensed under </a:t>
            </a:r>
            <a:r>
              <a:rPr lang="en-US" sz="700" dirty="0">
                <a:hlinkClick r:id="rId5" tooltip="https://creativecommons.org/licenses/by/3.0/"/>
              </a:rPr>
              <a:t>CC BY</a:t>
            </a:r>
            <a:endParaRPr lang="en-US" sz="700" dirty="0"/>
          </a:p>
        </p:txBody>
      </p:sp>
      <p:sp>
        <p:nvSpPr>
          <p:cNvPr id="2" name="Slide Number Placeholder 1">
            <a:extLst>
              <a:ext uri="{FF2B5EF4-FFF2-40B4-BE49-F238E27FC236}">
                <a16:creationId xmlns:a16="http://schemas.microsoft.com/office/drawing/2014/main" id="{15A58A32-CFA6-48D5-AC49-D875F8395E3B}"/>
              </a:ext>
            </a:extLst>
          </p:cNvPr>
          <p:cNvSpPr>
            <a:spLocks noGrp="1"/>
          </p:cNvSpPr>
          <p:nvPr>
            <p:ph type="sldNum" sz="quarter" idx="12"/>
          </p:nvPr>
        </p:nvSpPr>
        <p:spPr>
          <a:xfrm>
            <a:off x="6986588" y="6518702"/>
            <a:ext cx="2133600" cy="365125"/>
          </a:xfrm>
        </p:spPr>
        <p:txBody>
          <a:bodyPr/>
          <a:lstStyle/>
          <a:p>
            <a:pPr>
              <a:defRPr/>
            </a:pPr>
            <a:fld id="{EDD4767A-6FB7-4580-8CF2-F3ED4AF2A6F3}" type="slidenum">
              <a:rPr lang="en-US" smtClean="0"/>
              <a:pPr>
                <a:defRPr/>
              </a:pPr>
              <a:t>156</a:t>
            </a:fld>
            <a:endParaRPr lang="en-US"/>
          </a:p>
        </p:txBody>
      </p:sp>
      <p:sp>
        <p:nvSpPr>
          <p:cNvPr id="3" name="Rectangle 16">
            <a:extLst>
              <a:ext uri="{FF2B5EF4-FFF2-40B4-BE49-F238E27FC236}">
                <a16:creationId xmlns:a16="http://schemas.microsoft.com/office/drawing/2014/main" id="{43F3AAF4-C802-41D7-A019-2B81E6859B70}"/>
              </a:ext>
            </a:extLst>
          </p:cNvPr>
          <p:cNvSpPr txBox="1">
            <a:spLocks noRot="1" noChangeArrowheads="1"/>
          </p:cNvSpPr>
          <p:nvPr/>
        </p:nvSpPr>
        <p:spPr bwMode="auto">
          <a:xfrm>
            <a:off x="120405" y="170201"/>
            <a:ext cx="8618783" cy="8650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b="0" i="0" u="none"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defTabSz="914400">
              <a:lnSpc>
                <a:spcPct val="90000"/>
              </a:lnSpc>
            </a:pPr>
            <a:r>
              <a:rPr lang="en-US" altLang="en-US" sz="3600" b="1" spc="-50" dirty="0">
                <a:solidFill>
                  <a:srgbClr val="0070C0"/>
                </a:solidFill>
                <a:latin typeface="Arial" panose="020B0604020202020204" pitchFamily="34" charset="0"/>
                <a:cs typeface="Arial" panose="020B0604020202020204" pitchFamily="34" charset="0"/>
              </a:rPr>
              <a:t>Learning: Intersection between psychological safety &amp; accountability</a:t>
            </a:r>
          </a:p>
        </p:txBody>
      </p:sp>
      <p:pic>
        <p:nvPicPr>
          <p:cNvPr id="6" name="Picture 5">
            <a:extLst>
              <a:ext uri="{FF2B5EF4-FFF2-40B4-BE49-F238E27FC236}">
                <a16:creationId xmlns:a16="http://schemas.microsoft.com/office/drawing/2014/main" id="{E711B1EC-535D-4EFE-A55F-DFB503CF08E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376988" y="1665049"/>
            <a:ext cx="2362200" cy="1601491"/>
          </a:xfrm>
          <a:prstGeom prst="rect">
            <a:avLst/>
          </a:prstGeom>
        </p:spPr>
      </p:pic>
      <p:sp>
        <p:nvSpPr>
          <p:cNvPr id="7" name="TextBox 6">
            <a:extLst>
              <a:ext uri="{FF2B5EF4-FFF2-40B4-BE49-F238E27FC236}">
                <a16:creationId xmlns:a16="http://schemas.microsoft.com/office/drawing/2014/main" id="{D5505DF6-2249-439A-96EC-4D7AB9DA28EA}"/>
              </a:ext>
            </a:extLst>
          </p:cNvPr>
          <p:cNvSpPr txBox="1"/>
          <p:nvPr/>
        </p:nvSpPr>
        <p:spPr>
          <a:xfrm>
            <a:off x="6529388" y="3146273"/>
            <a:ext cx="3300412" cy="184666"/>
          </a:xfrm>
          <a:prstGeom prst="rect">
            <a:avLst/>
          </a:prstGeom>
          <a:noFill/>
        </p:spPr>
        <p:txBody>
          <a:bodyPr wrap="square" rtlCol="0">
            <a:spAutoFit/>
          </a:bodyPr>
          <a:lstStyle/>
          <a:p>
            <a:r>
              <a:rPr lang="en-US" sz="600" dirty="0">
                <a:hlinkClick r:id="rId7" tooltip="https://www.entretantoeducacao.com.br/uma-aprendizagem-significativa-e-mais-que-uma-aprendizagem/"/>
              </a:rPr>
              <a:t>This Photo</a:t>
            </a:r>
            <a:r>
              <a:rPr lang="en-US" sz="600" dirty="0"/>
              <a:t> by Unknown Author is licensed under </a:t>
            </a:r>
            <a:r>
              <a:rPr lang="en-US" sz="600" dirty="0">
                <a:hlinkClick r:id="rId5" tooltip="https://creativecommons.org/licenses/by/3.0/"/>
              </a:rPr>
              <a:t>CC BY</a:t>
            </a:r>
            <a:endParaRPr lang="en-US" sz="600" dirty="0"/>
          </a:p>
        </p:txBody>
      </p:sp>
      <p:pic>
        <p:nvPicPr>
          <p:cNvPr id="12" name="Picture 11">
            <a:extLst>
              <a:ext uri="{FF2B5EF4-FFF2-40B4-BE49-F238E27FC236}">
                <a16:creationId xmlns:a16="http://schemas.microsoft.com/office/drawing/2014/main" id="{BC28ABB7-413A-41CC-978C-956DE990FCC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790467" y="1755504"/>
            <a:ext cx="1724508" cy="1487388"/>
          </a:xfrm>
          <a:prstGeom prst="rect">
            <a:avLst/>
          </a:prstGeom>
        </p:spPr>
      </p:pic>
      <p:sp>
        <p:nvSpPr>
          <p:cNvPr id="13" name="TextBox 12">
            <a:extLst>
              <a:ext uri="{FF2B5EF4-FFF2-40B4-BE49-F238E27FC236}">
                <a16:creationId xmlns:a16="http://schemas.microsoft.com/office/drawing/2014/main" id="{2FCA1A08-755A-4358-80BF-2ED194B5C231}"/>
              </a:ext>
            </a:extLst>
          </p:cNvPr>
          <p:cNvSpPr txBox="1"/>
          <p:nvPr/>
        </p:nvSpPr>
        <p:spPr>
          <a:xfrm>
            <a:off x="3252788" y="3219947"/>
            <a:ext cx="2819400" cy="200055"/>
          </a:xfrm>
          <a:prstGeom prst="rect">
            <a:avLst/>
          </a:prstGeom>
          <a:noFill/>
        </p:spPr>
        <p:txBody>
          <a:bodyPr wrap="square" rtlCol="0">
            <a:spAutoFit/>
          </a:bodyPr>
          <a:lstStyle/>
          <a:p>
            <a:r>
              <a:rPr lang="en-US" sz="700" dirty="0">
                <a:hlinkClick r:id="rId9" tooltip="http://www.crookedbrains.net/2008/12/chairs.html"/>
              </a:rPr>
              <a:t>This Photo</a:t>
            </a:r>
            <a:r>
              <a:rPr lang="en-US" sz="700" dirty="0"/>
              <a:t> by Unknown Author is licensed under </a:t>
            </a:r>
            <a:r>
              <a:rPr lang="en-US" sz="700" dirty="0">
                <a:hlinkClick r:id="rId10" tooltip="https://creativecommons.org/licenses/by-nc-sa/3.0/"/>
              </a:rPr>
              <a:t>CC BY-SA-NC</a:t>
            </a:r>
            <a:endParaRPr lang="en-US" sz="700" dirty="0"/>
          </a:p>
        </p:txBody>
      </p:sp>
      <p:pic>
        <p:nvPicPr>
          <p:cNvPr id="15" name="Picture 14">
            <a:extLst>
              <a:ext uri="{FF2B5EF4-FFF2-40B4-BE49-F238E27FC236}">
                <a16:creationId xmlns:a16="http://schemas.microsoft.com/office/drawing/2014/main" id="{88722C93-26FF-48CB-93D6-DDF337D1607C}"/>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3505199" y="3917653"/>
            <a:ext cx="2238375" cy="1304925"/>
          </a:xfrm>
          <a:prstGeom prst="rect">
            <a:avLst/>
          </a:prstGeom>
        </p:spPr>
      </p:pic>
      <p:sp>
        <p:nvSpPr>
          <p:cNvPr id="16" name="TextBox 15">
            <a:extLst>
              <a:ext uri="{FF2B5EF4-FFF2-40B4-BE49-F238E27FC236}">
                <a16:creationId xmlns:a16="http://schemas.microsoft.com/office/drawing/2014/main" id="{87CA2C82-4F63-409A-B386-9C943E4A7986}"/>
              </a:ext>
            </a:extLst>
          </p:cNvPr>
          <p:cNvSpPr txBox="1"/>
          <p:nvPr/>
        </p:nvSpPr>
        <p:spPr>
          <a:xfrm>
            <a:off x="3233105" y="5175056"/>
            <a:ext cx="2819400" cy="200055"/>
          </a:xfrm>
          <a:prstGeom prst="rect">
            <a:avLst/>
          </a:prstGeom>
          <a:noFill/>
        </p:spPr>
        <p:txBody>
          <a:bodyPr wrap="square" rtlCol="0">
            <a:spAutoFit/>
          </a:bodyPr>
          <a:lstStyle/>
          <a:p>
            <a:r>
              <a:rPr lang="en-US" sz="700" dirty="0">
                <a:hlinkClick r:id="rId12" tooltip="http://robfatherxkeepinitreal.com/2012/10/19/"/>
              </a:rPr>
              <a:t>This Photo</a:t>
            </a:r>
            <a:r>
              <a:rPr lang="en-US" sz="700" dirty="0"/>
              <a:t> by Unknown Author is licensed under </a:t>
            </a:r>
            <a:r>
              <a:rPr lang="en-US" sz="700" dirty="0">
                <a:hlinkClick r:id="rId13" tooltip="https://creativecommons.org/licenses/by-nc-nd/3.0/"/>
              </a:rPr>
              <a:t>CC BY-NC-ND</a:t>
            </a:r>
            <a:endParaRPr lang="en-US" sz="700" dirty="0"/>
          </a:p>
        </p:txBody>
      </p:sp>
      <p:sp>
        <p:nvSpPr>
          <p:cNvPr id="17" name="Rectangle 16">
            <a:extLst>
              <a:ext uri="{FF2B5EF4-FFF2-40B4-BE49-F238E27FC236}">
                <a16:creationId xmlns:a16="http://schemas.microsoft.com/office/drawing/2014/main" id="{DC66FDE8-E2D7-4255-8D09-46231AE1C9C2}"/>
              </a:ext>
            </a:extLst>
          </p:cNvPr>
          <p:cNvSpPr/>
          <p:nvPr/>
        </p:nvSpPr>
        <p:spPr>
          <a:xfrm>
            <a:off x="298543" y="6266363"/>
            <a:ext cx="4081963" cy="338554"/>
          </a:xfrm>
          <a:prstGeom prst="rect">
            <a:avLst/>
          </a:prstGeom>
        </p:spPr>
        <p:txBody>
          <a:bodyPr wrap="square">
            <a:spAutoFit/>
          </a:bodyPr>
          <a:lstStyle/>
          <a:p>
            <a:r>
              <a:rPr lang="en-US" sz="1600" dirty="0"/>
              <a:t>(Edmondson, 2012)</a:t>
            </a:r>
          </a:p>
        </p:txBody>
      </p:sp>
      <p:sp>
        <p:nvSpPr>
          <p:cNvPr id="5" name="TextBox 4">
            <a:extLst>
              <a:ext uri="{FF2B5EF4-FFF2-40B4-BE49-F238E27FC236}">
                <a16:creationId xmlns:a16="http://schemas.microsoft.com/office/drawing/2014/main" id="{4956F2C7-6198-BF8C-070D-F6305CECC866}"/>
              </a:ext>
            </a:extLst>
          </p:cNvPr>
          <p:cNvSpPr txBox="1"/>
          <p:nvPr/>
        </p:nvSpPr>
        <p:spPr>
          <a:xfrm>
            <a:off x="263639" y="2434291"/>
            <a:ext cx="1724509" cy="224676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rPr>
              <a:t>“A climate in which people feel free to express relevant thoughts and feelings.”</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645772363"/>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7</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742950" y="3815542"/>
            <a:ext cx="7772400" cy="1780040"/>
          </a:xfrm>
        </p:spPr>
        <p:txBody>
          <a:bodyPr>
            <a:normAutofit fontScale="92500"/>
          </a:bodyPr>
          <a:lstStyle/>
          <a:p>
            <a:r>
              <a:rPr lang="en-US" sz="3600" dirty="0"/>
              <a:t>Identify Next Steps needed to implement Just Culture and Debriefs as leadership strategies in your organization. </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46641547"/>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452112"/>
            <a:ext cx="7010400"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Content Placeholder 8"/>
          <p:cNvSpPr>
            <a:spLocks noGrp="1"/>
          </p:cNvSpPr>
          <p:nvPr>
            <p:ph idx="1"/>
          </p:nvPr>
        </p:nvSpPr>
        <p:spPr>
          <a:xfrm>
            <a:off x="628650" y="1330700"/>
            <a:ext cx="7886700" cy="4192400"/>
          </a:xfrm>
        </p:spPr>
        <p:txBody>
          <a:bodyPr/>
          <a:lstStyle/>
          <a:p>
            <a:pPr marL="0" indent="0">
              <a:buNone/>
            </a:pPr>
            <a:r>
              <a:rPr lang="en-US" altLang="en-US" sz="2800" dirty="0"/>
              <a:t>Getting a new idea adopted, even when it has obvious advantages, is difficult. Many innovations require a lengthy period of many years from the time when they become available to the time when they are widely adopted. </a:t>
            </a:r>
          </a:p>
          <a:p>
            <a:pPr marL="0" indent="0">
              <a:buFont typeface="Arial" pitchFamily="34" charset="0"/>
              <a:buNone/>
            </a:pPr>
            <a:r>
              <a:rPr lang="en-US" altLang="en-US" sz="2800" dirty="0"/>
              <a:t> </a:t>
            </a:r>
          </a:p>
        </p:txBody>
      </p:sp>
      <p:sp>
        <p:nvSpPr>
          <p:cNvPr id="4915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BA6A859-226E-4D8B-AF0A-4125CAC612BB}" type="slidenum">
              <a:rPr lang="en-US" altLang="en-US" smtClean="0">
                <a:solidFill>
                  <a:srgbClr val="542200"/>
                </a:solidFill>
              </a:rPr>
              <a:pPr eaLnBrk="1" hangingPunct="1"/>
              <a:t>158</a:t>
            </a:fld>
            <a:endParaRPr lang="en-US" altLang="en-US" dirty="0">
              <a:solidFill>
                <a:srgbClr val="542200"/>
              </a:solidFill>
            </a:endParaRPr>
          </a:p>
        </p:txBody>
      </p:sp>
      <p:sp>
        <p:nvSpPr>
          <p:cNvPr id="2" name="Title 1"/>
          <p:cNvSpPr>
            <a:spLocks noGrp="1"/>
          </p:cNvSpPr>
          <p:nvPr>
            <p:ph type="title"/>
          </p:nvPr>
        </p:nvSpPr>
        <p:spPr>
          <a:xfrm>
            <a:off x="628650" y="365126"/>
            <a:ext cx="8128488" cy="872799"/>
          </a:xfrm>
        </p:spPr>
        <p:txBody>
          <a:bodyPr>
            <a:normAutofit fontScale="90000"/>
          </a:bodyPr>
          <a:lstStyle/>
          <a:p>
            <a:r>
              <a:rPr lang="en-US" sz="3100" dirty="0"/>
              <a:t>Innovation: Participative Leaders</a:t>
            </a:r>
            <a:br>
              <a:rPr lang="en-US" sz="3100" dirty="0"/>
            </a:br>
            <a:r>
              <a:rPr lang="en-US" sz="2700" cap="none" dirty="0"/>
              <a:t>Use Just Culture Principles &amp; Tools, Conduct Debriefs</a:t>
            </a:r>
            <a:endParaRPr lang="en-US" sz="3100" dirty="0"/>
          </a:p>
        </p:txBody>
      </p:sp>
      <p:sp>
        <p:nvSpPr>
          <p:cNvPr id="49157" name="TextBox 6"/>
          <p:cNvSpPr txBox="1">
            <a:spLocks noChangeArrowheads="1"/>
          </p:cNvSpPr>
          <p:nvPr/>
        </p:nvSpPr>
        <p:spPr bwMode="auto">
          <a:xfrm>
            <a:off x="990600" y="6032500"/>
            <a:ext cx="7467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rgbClr val="000000"/>
                </a:solidFill>
              </a:rPr>
              <a:t>Rogers EM. Diffusion of Innovations (5</a:t>
            </a:r>
            <a:r>
              <a:rPr lang="en-US" altLang="en-US" baseline="30000" dirty="0">
                <a:solidFill>
                  <a:srgbClr val="000000"/>
                </a:solidFill>
              </a:rPr>
              <a:t>th</a:t>
            </a:r>
            <a:r>
              <a:rPr lang="en-US" altLang="en-US" dirty="0">
                <a:solidFill>
                  <a:srgbClr val="000000"/>
                </a:solidFill>
              </a:rPr>
              <a:t> ed.). New York, NY: Simon &amp; Schuster; 2003. pp. 1, 281.</a:t>
            </a:r>
          </a:p>
        </p:txBody>
      </p:sp>
    </p:spTree>
    <p:extLst>
      <p:ext uri="{BB962C8B-B14F-4D97-AF65-F5344CB8AC3E}">
        <p14:creationId xmlns:p14="http://schemas.microsoft.com/office/powerpoint/2010/main" val="919515911"/>
      </p:ext>
    </p:extLst>
  </p:cSld>
  <p:clrMapOvr>
    <a:masterClrMapping/>
  </p:clrMapOvr>
  <p:transition spd="slow">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82810"/>
            <a:ext cx="8229600" cy="4973541"/>
          </a:xfrm>
        </p:spPr>
        <p:txBody>
          <a:bodyPr>
            <a:normAutofit fontScale="77500" lnSpcReduction="20000"/>
          </a:bodyPr>
          <a:lstStyle/>
          <a:p>
            <a:pPr>
              <a:lnSpc>
                <a:spcPct val="100000"/>
              </a:lnSpc>
              <a:spcBef>
                <a:spcPts val="0"/>
              </a:spcBef>
              <a:spcAft>
                <a:spcPts val="1800"/>
              </a:spcAft>
              <a:buFont typeface="Wingdings" panose="05000000000000000000" pitchFamily="2" charset="2"/>
              <a:buChar char="ü"/>
              <a:defRPr/>
            </a:pPr>
            <a:r>
              <a:rPr lang="en-US" sz="3400" dirty="0"/>
              <a:t>Relative advantage—Are Just Culture and Debriefs a clear advantage over the “old way?”</a:t>
            </a:r>
          </a:p>
          <a:p>
            <a:pPr eaLnBrk="1" hangingPunct="1">
              <a:lnSpc>
                <a:spcPct val="100000"/>
              </a:lnSpc>
              <a:spcBef>
                <a:spcPts val="0"/>
              </a:spcBef>
              <a:spcAft>
                <a:spcPts val="1800"/>
              </a:spcAft>
              <a:buFont typeface="Wingdings" panose="05000000000000000000" pitchFamily="2" charset="2"/>
              <a:buChar char="ü"/>
              <a:defRPr/>
            </a:pPr>
            <a:r>
              <a:rPr lang="en-US" sz="3400" dirty="0"/>
              <a:t>Compatibility—Are Just Culture and Debriefs compatible with your existing mission and values?</a:t>
            </a:r>
          </a:p>
          <a:p>
            <a:pPr eaLnBrk="1" hangingPunct="1">
              <a:lnSpc>
                <a:spcPct val="100000"/>
              </a:lnSpc>
              <a:spcBef>
                <a:spcPts val="0"/>
              </a:spcBef>
              <a:spcAft>
                <a:spcPts val="1800"/>
              </a:spcAft>
              <a:buFont typeface="Wingdings" panose="05000000000000000000" pitchFamily="2" charset="2"/>
              <a:buChar char="ü"/>
              <a:defRPr/>
            </a:pPr>
            <a:r>
              <a:rPr lang="en-US" sz="3400" dirty="0"/>
              <a:t>Complexity—Are the concepts behind Just Culture and Debriefs simple to understand?</a:t>
            </a:r>
          </a:p>
          <a:p>
            <a:pPr marL="228600" marR="0" lvl="0" indent="-2286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3400" dirty="0"/>
              <a:t>Trialability—</a:t>
            </a:r>
            <a:r>
              <a:rPr lang="en-US" sz="3400" dirty="0">
                <a:solidFill>
                  <a:srgbClr val="000000"/>
                </a:solidFill>
              </a:rPr>
              <a:t>C</a:t>
            </a:r>
            <a:r>
              <a:rPr kumimoji="0" lang="en-US" sz="3400" b="0" i="0" u="none" strike="noStrike" kern="1200" cap="none" spc="0" normalizeH="0" baseline="0" noProof="0" dirty="0">
                <a:ln>
                  <a:noFill/>
                </a:ln>
                <a:solidFill>
                  <a:srgbClr val="000000"/>
                </a:solidFill>
                <a:effectLst/>
                <a:uLnTx/>
                <a:uFillTx/>
                <a:latin typeface="Arial" charset="0"/>
                <a:cs typeface="Arial" charset="0"/>
              </a:rPr>
              <a:t>an leaders try out Just Culture principles/tools and Debriefs and learn by practicing and receiving feedback from peers?”</a:t>
            </a:r>
            <a:endParaRPr kumimoji="0" lang="en-US" sz="3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eaLnBrk="1" hangingPunct="1">
              <a:lnSpc>
                <a:spcPct val="100000"/>
              </a:lnSpc>
              <a:spcBef>
                <a:spcPts val="0"/>
              </a:spcBef>
              <a:spcAft>
                <a:spcPts val="1800"/>
              </a:spcAft>
              <a:buFont typeface="Wingdings" panose="05000000000000000000" pitchFamily="2" charset="2"/>
              <a:buChar char="ü"/>
              <a:defRPr/>
            </a:pPr>
            <a:r>
              <a:rPr lang="en-US" sz="3200" dirty="0"/>
              <a:t>Observability—Will leaders see that others who use Just Culture and Debriefs receive positive feedback?</a:t>
            </a:r>
          </a:p>
          <a:p>
            <a:pPr eaLnBrk="1" hangingPunct="1">
              <a:lnSpc>
                <a:spcPct val="100000"/>
              </a:lnSpc>
              <a:spcBef>
                <a:spcPts val="0"/>
              </a:spcBef>
              <a:spcAft>
                <a:spcPts val="1800"/>
              </a:spcAft>
              <a:buFont typeface="Wingdings" panose="05000000000000000000" pitchFamily="2" charset="2"/>
              <a:buChar char="ü"/>
              <a:defRPr/>
            </a:pPr>
            <a:endParaRPr lang="en-US" sz="3200" dirty="0"/>
          </a:p>
          <a:p>
            <a:pPr eaLnBrk="1" hangingPunct="1">
              <a:buFont typeface="Arial" charset="0"/>
              <a:buChar char="•"/>
              <a:defRPr/>
            </a:pPr>
            <a:endParaRPr lang="en-US" sz="3200" dirty="0"/>
          </a:p>
        </p:txBody>
      </p:sp>
      <p:sp>
        <p:nvSpPr>
          <p:cNvPr id="4" name="Slide Number Placeholder 3"/>
          <p:cNvSpPr>
            <a:spLocks noGrp="1"/>
          </p:cNvSpPr>
          <p:nvPr>
            <p:ph type="sldNum" sz="quarter" idx="12"/>
          </p:nvPr>
        </p:nvSpPr>
        <p:spPr/>
        <p:txBody>
          <a:bodyPr/>
          <a:lstStyle/>
          <a:p>
            <a:pPr>
              <a:defRPr/>
            </a:pPr>
            <a:fld id="{2F86D684-2401-4838-965B-5018FE1ED05E}" type="slidenum">
              <a:rPr lang="en-US" smtClean="0"/>
              <a:pPr>
                <a:defRPr/>
              </a:pPr>
              <a:t>159</a:t>
            </a:fld>
            <a:endParaRPr lang="en-US" dirty="0"/>
          </a:p>
        </p:txBody>
      </p:sp>
      <p:sp>
        <p:nvSpPr>
          <p:cNvPr id="51202" name="Title 1"/>
          <p:cNvSpPr>
            <a:spLocks noGrp="1"/>
          </p:cNvSpPr>
          <p:nvPr>
            <p:ph type="title"/>
          </p:nvPr>
        </p:nvSpPr>
        <p:spPr>
          <a:xfrm>
            <a:off x="434340" y="38106"/>
            <a:ext cx="8252460" cy="1325563"/>
          </a:xfrm>
        </p:spPr>
        <p:txBody>
          <a:bodyPr>
            <a:normAutofit/>
          </a:bodyPr>
          <a:lstStyle/>
          <a:p>
            <a:r>
              <a:rPr lang="en-US" altLang="en-US" sz="3600" dirty="0"/>
              <a:t>Attributes of Easily adopted Innovations</a:t>
            </a:r>
          </a:p>
        </p:txBody>
      </p:sp>
      <p:sp>
        <p:nvSpPr>
          <p:cNvPr id="51206" name="TextBox 7"/>
          <p:cNvSpPr txBox="1">
            <a:spLocks noChangeArrowheads="1"/>
          </p:cNvSpPr>
          <p:nvPr/>
        </p:nvSpPr>
        <p:spPr bwMode="auto">
          <a:xfrm>
            <a:off x="628650" y="6033185"/>
            <a:ext cx="78898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rgbClr val="000000"/>
                </a:solidFill>
                <a:cs typeface="Arial" pitchFamily="34" charset="0"/>
              </a:rPr>
              <a:t>Rogers EM. Diffusion of Innovations (5</a:t>
            </a:r>
            <a:r>
              <a:rPr lang="en-US" altLang="en-US" baseline="30000" dirty="0">
                <a:solidFill>
                  <a:srgbClr val="000000"/>
                </a:solidFill>
                <a:cs typeface="Arial" pitchFamily="34" charset="0"/>
              </a:rPr>
              <a:t>th</a:t>
            </a:r>
            <a:r>
              <a:rPr lang="en-US" altLang="en-US" dirty="0">
                <a:solidFill>
                  <a:srgbClr val="000000"/>
                </a:solidFill>
                <a:cs typeface="Arial" pitchFamily="34" charset="0"/>
              </a:rPr>
              <a:t> ed.). New York, NY: Simon &amp; Schuster; 2003.</a:t>
            </a:r>
          </a:p>
        </p:txBody>
      </p:sp>
    </p:spTree>
    <p:extLst>
      <p:ext uri="{BB962C8B-B14F-4D97-AF65-F5344CB8AC3E}">
        <p14:creationId xmlns:p14="http://schemas.microsoft.com/office/powerpoint/2010/main" val="233768412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A1E4C-10BD-B1C5-51CC-5748D5AFE317}"/>
              </a:ext>
            </a:extLst>
          </p:cNvPr>
          <p:cNvSpPr>
            <a:spLocks noGrp="1"/>
          </p:cNvSpPr>
          <p:nvPr>
            <p:ph type="title"/>
          </p:nvPr>
        </p:nvSpPr>
        <p:spPr>
          <a:xfrm>
            <a:off x="475861" y="136524"/>
            <a:ext cx="8229599" cy="717844"/>
          </a:xfrm>
        </p:spPr>
        <p:txBody>
          <a:bodyPr>
            <a:normAutofit/>
          </a:bodyPr>
          <a:lstStyle/>
          <a:p>
            <a:r>
              <a:rPr lang="en-US" sz="2800" dirty="0"/>
              <a:t>staff perceptions of Safety Culture</a:t>
            </a:r>
          </a:p>
        </p:txBody>
      </p:sp>
      <p:sp>
        <p:nvSpPr>
          <p:cNvPr id="2" name="Slide Number Placeholder 1">
            <a:extLst>
              <a:ext uri="{FF2B5EF4-FFF2-40B4-BE49-F238E27FC236}">
                <a16:creationId xmlns:a16="http://schemas.microsoft.com/office/drawing/2014/main" id="{5D659D97-D431-7214-11E4-DBC0669222C7}"/>
              </a:ext>
            </a:extLst>
          </p:cNvPr>
          <p:cNvSpPr>
            <a:spLocks noGrp="1"/>
          </p:cNvSpPr>
          <p:nvPr>
            <p:ph type="sldNum" sz="quarter" idx="12"/>
          </p:nvPr>
        </p:nvSpPr>
        <p:spPr/>
        <p:txBody>
          <a:bodyPr/>
          <a:lstStyle/>
          <a:p>
            <a:fld id="{7D55589D-DAF6-F843-B664-1C9842A51021}" type="slidenum">
              <a:rPr lang="en-US" smtClean="0"/>
              <a:pPr/>
              <a:t>16</a:t>
            </a:fld>
            <a:endParaRPr lang="en-US" dirty="0"/>
          </a:p>
        </p:txBody>
      </p:sp>
      <p:pic>
        <p:nvPicPr>
          <p:cNvPr id="8" name="Picture 7">
            <a:extLst>
              <a:ext uri="{FF2B5EF4-FFF2-40B4-BE49-F238E27FC236}">
                <a16:creationId xmlns:a16="http://schemas.microsoft.com/office/drawing/2014/main" id="{263056D6-7673-F7D9-82F1-236F4938AD70}"/>
              </a:ext>
            </a:extLst>
          </p:cNvPr>
          <p:cNvPicPr>
            <a:picLocks noChangeAspect="1"/>
          </p:cNvPicPr>
          <p:nvPr/>
        </p:nvPicPr>
        <p:blipFill>
          <a:blip r:embed="rId3"/>
          <a:stretch>
            <a:fillRect/>
          </a:stretch>
        </p:blipFill>
        <p:spPr>
          <a:xfrm>
            <a:off x="387993" y="733134"/>
            <a:ext cx="8271834" cy="5988342"/>
          </a:xfrm>
          <a:prstGeom prst="rect">
            <a:avLst/>
          </a:prstGeom>
        </p:spPr>
      </p:pic>
      <p:sp>
        <p:nvSpPr>
          <p:cNvPr id="4" name="Oval 3">
            <a:extLst>
              <a:ext uri="{FF2B5EF4-FFF2-40B4-BE49-F238E27FC236}">
                <a16:creationId xmlns:a16="http://schemas.microsoft.com/office/drawing/2014/main" id="{A54450DC-6ECF-2143-5811-19329EDDDE1F}"/>
              </a:ext>
            </a:extLst>
          </p:cNvPr>
          <p:cNvSpPr/>
          <p:nvPr/>
        </p:nvSpPr>
        <p:spPr>
          <a:xfrm>
            <a:off x="6251510" y="2080727"/>
            <a:ext cx="914400" cy="446003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380341"/>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95C3-8BD4-4951-9C55-92E9DB7637D9}"/>
              </a:ext>
            </a:extLst>
          </p:cNvPr>
          <p:cNvSpPr>
            <a:spLocks noGrp="1"/>
          </p:cNvSpPr>
          <p:nvPr>
            <p:ph type="title"/>
          </p:nvPr>
        </p:nvSpPr>
        <p:spPr>
          <a:xfrm>
            <a:off x="320214" y="274800"/>
            <a:ext cx="3843037" cy="802639"/>
          </a:xfrm>
        </p:spPr>
        <p:txBody>
          <a:bodyPr/>
          <a:lstStyle/>
          <a:p>
            <a:r>
              <a:rPr lang="en-US" b="1" dirty="0"/>
              <a:t>Debrief Fact Sheet</a:t>
            </a:r>
          </a:p>
        </p:txBody>
      </p:sp>
      <p:sp>
        <p:nvSpPr>
          <p:cNvPr id="3" name="Content Placeholder 2">
            <a:extLst>
              <a:ext uri="{FF2B5EF4-FFF2-40B4-BE49-F238E27FC236}">
                <a16:creationId xmlns:a16="http://schemas.microsoft.com/office/drawing/2014/main" id="{8ED40689-8BEC-48DF-915C-718BD1E017BB}"/>
              </a:ext>
            </a:extLst>
          </p:cNvPr>
          <p:cNvSpPr>
            <a:spLocks noGrp="1"/>
          </p:cNvSpPr>
          <p:nvPr>
            <p:ph idx="1"/>
          </p:nvPr>
        </p:nvSpPr>
        <p:spPr>
          <a:xfrm>
            <a:off x="320214" y="1182255"/>
            <a:ext cx="3860925" cy="5107709"/>
          </a:xfrm>
        </p:spPr>
        <p:txBody>
          <a:bodyPr>
            <a:normAutofit lnSpcReduction="10000"/>
          </a:bodyPr>
          <a:lstStyle/>
          <a:p>
            <a:r>
              <a:rPr lang="en-US" sz="2800" dirty="0"/>
              <a:t>Provide awareness and knowledge of debriefs to persuade individuals to “buy-in” to conducting debriefs</a:t>
            </a:r>
          </a:p>
          <a:p>
            <a:r>
              <a:rPr lang="en-US" sz="2800" dirty="0"/>
              <a:t>Isn’t learning in real time better than repeating similar errors?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Char char=" "/>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Available at: </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rPr>
              <a:t>https://www.nepatientsafety.org/resources-tools/patient-safety-improvement-tools/debrief-toolkit.html</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
        <p:nvSpPr>
          <p:cNvPr id="4" name="Slide Number Placeholder 3">
            <a:extLst>
              <a:ext uri="{FF2B5EF4-FFF2-40B4-BE49-F238E27FC236}">
                <a16:creationId xmlns:a16="http://schemas.microsoft.com/office/drawing/2014/main" id="{8368D503-37E6-4E6B-9209-10700F5045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6C5DFD2-0639-48D8-950C-8D99F7581050}"/>
              </a:ext>
            </a:extLst>
          </p:cNvPr>
          <p:cNvPicPr>
            <a:picLocks noChangeAspect="1"/>
          </p:cNvPicPr>
          <p:nvPr/>
        </p:nvPicPr>
        <p:blipFill>
          <a:blip r:embed="rId4"/>
          <a:stretch>
            <a:fillRect/>
          </a:stretch>
        </p:blipFill>
        <p:spPr>
          <a:xfrm>
            <a:off x="4181139" y="169984"/>
            <a:ext cx="4642647" cy="6518031"/>
          </a:xfrm>
          <a:prstGeom prst="rect">
            <a:avLst/>
          </a:prstGeom>
        </p:spPr>
      </p:pic>
    </p:spTree>
    <p:extLst>
      <p:ext uri="{BB962C8B-B14F-4D97-AF65-F5344CB8AC3E}">
        <p14:creationId xmlns:p14="http://schemas.microsoft.com/office/powerpoint/2010/main" val="8874195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0AEE161-36AB-44D8-93B2-929DE5702F29}"/>
              </a:ext>
            </a:extLst>
          </p:cNvPr>
          <p:cNvPicPr>
            <a:picLocks noGrp="1" noChangeAspect="1"/>
          </p:cNvPicPr>
          <p:nvPr>
            <p:ph idx="1"/>
          </p:nvPr>
        </p:nvPicPr>
        <p:blipFill rotWithShape="1">
          <a:blip r:embed="rId3"/>
          <a:srcRect t="8252" b="14334"/>
          <a:stretch/>
        </p:blipFill>
        <p:spPr>
          <a:xfrm>
            <a:off x="57747" y="687604"/>
            <a:ext cx="9086253" cy="3574067"/>
          </a:xfrm>
        </p:spPr>
      </p:pic>
      <p:sp>
        <p:nvSpPr>
          <p:cNvPr id="49" name="Rectangle 48">
            <a:extLst>
              <a:ext uri="{FF2B5EF4-FFF2-40B4-BE49-F238E27FC236}">
                <a16:creationId xmlns:a16="http://schemas.microsoft.com/office/drawing/2014/main" id="{AF9D487D-7F3E-4B83-9FBB-94E27D6D2FB0}"/>
              </a:ext>
            </a:extLst>
          </p:cNvPr>
          <p:cNvSpPr/>
          <p:nvPr/>
        </p:nvSpPr>
        <p:spPr>
          <a:xfrm>
            <a:off x="2558000" y="4261671"/>
            <a:ext cx="6586000" cy="412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9F95F2-171E-4ECF-8DEF-269894649B55}"/>
              </a:ext>
            </a:extLst>
          </p:cNvPr>
          <p:cNvSpPr>
            <a:spLocks noGrp="1"/>
          </p:cNvSpPr>
          <p:nvPr>
            <p:ph type="title"/>
          </p:nvPr>
        </p:nvSpPr>
        <p:spPr>
          <a:xfrm>
            <a:off x="421058" y="125119"/>
            <a:ext cx="8301884" cy="584775"/>
          </a:xfrm>
        </p:spPr>
        <p:txBody>
          <a:bodyPr>
            <a:noAutofit/>
          </a:bodyPr>
          <a:lstStyle/>
          <a:p>
            <a:r>
              <a:rPr lang="en-US" sz="3600" b="1" dirty="0">
                <a:solidFill>
                  <a:schemeClr val="accent2"/>
                </a:solidFill>
              </a:rPr>
              <a:t>Putting it all Together: Where are the barriers?</a:t>
            </a:r>
          </a:p>
        </p:txBody>
      </p:sp>
      <p:sp>
        <p:nvSpPr>
          <p:cNvPr id="4" name="Slide Number Placeholder 3">
            <a:extLst>
              <a:ext uri="{FF2B5EF4-FFF2-40B4-BE49-F238E27FC236}">
                <a16:creationId xmlns:a16="http://schemas.microsoft.com/office/drawing/2014/main" id="{AA54AA1D-F870-4EBA-90B0-A98EBCE80D14}"/>
              </a:ext>
            </a:extLst>
          </p:cNvPr>
          <p:cNvSpPr>
            <a:spLocks noGrp="1"/>
          </p:cNvSpPr>
          <p:nvPr>
            <p:ph type="sldNum" sz="quarter" idx="12"/>
          </p:nvPr>
        </p:nvSpPr>
        <p:spPr>
          <a:xfrm>
            <a:off x="7592609" y="6058339"/>
            <a:ext cx="98401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86C9C-DC18-4195-8FD5-A50AA931D419}"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F309CCC-FBE4-4329-80C0-8F05B079A32A}"/>
              </a:ext>
            </a:extLst>
          </p:cNvPr>
          <p:cNvSpPr txBox="1"/>
          <p:nvPr/>
        </p:nvSpPr>
        <p:spPr>
          <a:xfrm>
            <a:off x="258768" y="5729765"/>
            <a:ext cx="198491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(Adapted from Helfrich et al., 2007) </a:t>
            </a:r>
          </a:p>
        </p:txBody>
      </p:sp>
      <p:grpSp>
        <p:nvGrpSpPr>
          <p:cNvPr id="29" name="Group 28">
            <a:extLst>
              <a:ext uri="{FF2B5EF4-FFF2-40B4-BE49-F238E27FC236}">
                <a16:creationId xmlns:a16="http://schemas.microsoft.com/office/drawing/2014/main" id="{00AC2C3B-689B-4AD0-8C46-4B767B172B62}"/>
              </a:ext>
            </a:extLst>
          </p:cNvPr>
          <p:cNvGrpSpPr/>
          <p:nvPr/>
        </p:nvGrpSpPr>
        <p:grpSpPr>
          <a:xfrm>
            <a:off x="5851000" y="3295118"/>
            <a:ext cx="3126881" cy="2360034"/>
            <a:chOff x="5671435" y="3629659"/>
            <a:chExt cx="3126881" cy="2360034"/>
          </a:xfrm>
        </p:grpSpPr>
        <p:sp>
          <p:nvSpPr>
            <p:cNvPr id="22" name="TextBox 21">
              <a:extLst>
                <a:ext uri="{FF2B5EF4-FFF2-40B4-BE49-F238E27FC236}">
                  <a16:creationId xmlns:a16="http://schemas.microsoft.com/office/drawing/2014/main" id="{16060237-AA22-48C2-8529-DEA449BF4210}"/>
                </a:ext>
              </a:extLst>
            </p:cNvPr>
            <p:cNvSpPr txBox="1"/>
            <p:nvPr/>
          </p:nvSpPr>
          <p:spPr>
            <a:xfrm>
              <a:off x="5671435" y="4327700"/>
              <a:ext cx="3126881" cy="1661993"/>
            </a:xfrm>
            <a:prstGeom prst="rect">
              <a:avLst/>
            </a:prstGeom>
            <a:solidFill>
              <a:schemeClr val="bg1"/>
            </a:solidFill>
            <a:ln w="28575">
              <a:solidFill>
                <a:schemeClr val="accent5"/>
              </a:solidFill>
            </a:ln>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Trained Leaders</a:t>
              </a:r>
            </a:p>
            <a:p>
              <a:pPr marL="285750" indent="-285750" defTabSz="457200">
                <a:buFont typeface="Wingdings" panose="05000000000000000000" pitchFamily="2" charset="2"/>
                <a:buChar char="ü"/>
              </a:pPr>
              <a:r>
                <a:rPr lang="en-US" sz="1700" dirty="0">
                  <a:solidFill>
                    <a:prstClr val="black"/>
                  </a:solidFill>
                  <a:latin typeface="Calibri" panose="020F0502020204030204"/>
                </a:rPr>
                <a:t>Use Just Culture Algorithms</a:t>
              </a:r>
            </a:p>
            <a:p>
              <a:pPr marL="28575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Conduct debriefs</a:t>
              </a:r>
            </a:p>
            <a:p>
              <a:pPr marL="6350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Ensure Psychological Safety</a:t>
              </a:r>
            </a:p>
            <a:p>
              <a:pPr marL="6350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Achieve Sensemaking within and across departments</a:t>
              </a:r>
            </a:p>
          </p:txBody>
        </p:sp>
        <p:cxnSp>
          <p:nvCxnSpPr>
            <p:cNvPr id="25" name="Straight Arrow Connector 24">
              <a:extLst>
                <a:ext uri="{FF2B5EF4-FFF2-40B4-BE49-F238E27FC236}">
                  <a16:creationId xmlns:a16="http://schemas.microsoft.com/office/drawing/2014/main" id="{9DD29048-0E49-4808-801C-14CBB41559FB}"/>
                </a:ext>
              </a:extLst>
            </p:cNvPr>
            <p:cNvCxnSpPr>
              <a:cxnSpLocks/>
            </p:cNvCxnSpPr>
            <p:nvPr/>
          </p:nvCxnSpPr>
          <p:spPr>
            <a:xfrm flipV="1">
              <a:off x="7700664" y="3629659"/>
              <a:ext cx="0" cy="64677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17" name="TextBox 16">
            <a:extLst>
              <a:ext uri="{FF2B5EF4-FFF2-40B4-BE49-F238E27FC236}">
                <a16:creationId xmlns:a16="http://schemas.microsoft.com/office/drawing/2014/main" id="{A375680E-2054-41C8-942F-1E5505CCF676}"/>
              </a:ext>
            </a:extLst>
          </p:cNvPr>
          <p:cNvSpPr txBox="1"/>
          <p:nvPr/>
        </p:nvSpPr>
        <p:spPr>
          <a:xfrm>
            <a:off x="2285797" y="3692558"/>
            <a:ext cx="3280700" cy="2446824"/>
          </a:xfrm>
          <a:prstGeom prst="rect">
            <a:avLst/>
          </a:prstGeom>
          <a:solidFill>
            <a:schemeClr val="bg1"/>
          </a:solidFill>
          <a:ln w="28575">
            <a:solidFill>
              <a:schemeClr val="accent5"/>
            </a:solidFill>
          </a:ln>
        </p:spPr>
        <p:txBody>
          <a:bodyPr wrap="square" rtlCol="0">
            <a:spAutoFit/>
          </a:bodyPr>
          <a:lstStyle/>
          <a:p>
            <a:pPr defTabSz="457200"/>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Restructure Organization</a:t>
            </a:r>
          </a:p>
          <a:p>
            <a:pPr marL="6350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Policies/Procedures</a:t>
            </a:r>
          </a:p>
          <a:p>
            <a:pPr marL="6350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Additional Training Needs</a:t>
            </a:r>
          </a:p>
          <a:p>
            <a:pPr marL="63500" indent="-285750" defTabSz="457200">
              <a:buFont typeface="Wingdings" panose="05000000000000000000" pitchFamily="2" charset="2"/>
              <a:buChar char="ü"/>
            </a:pPr>
            <a:r>
              <a:rPr lang="en-US" sz="1700" dirty="0">
                <a:solidFill>
                  <a:prstClr val="black"/>
                </a:solidFill>
                <a:latin typeface="Calibri" panose="020F0502020204030204"/>
              </a:rPr>
              <a:t>Just Culture Algorithms</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350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Structured Debrief Guides </a:t>
            </a:r>
          </a:p>
          <a:p>
            <a:pPr marL="6350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Database </a:t>
            </a:r>
            <a:r>
              <a:rPr lang="en-US" sz="1700" dirty="0">
                <a:solidFill>
                  <a:prstClr val="black"/>
                </a:solidFill>
                <a:latin typeface="Calibri" panose="020F0502020204030204"/>
              </a:rPr>
              <a:t>for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Debrief Outcomes</a:t>
            </a:r>
          </a:p>
          <a:p>
            <a:pPr defTabSz="457200"/>
            <a:r>
              <a:rPr lang="en-US" sz="1700" b="1" dirty="0">
                <a:solidFill>
                  <a:prstClr val="black"/>
                </a:solidFill>
                <a:latin typeface="Calibri" panose="020F0502020204030204"/>
              </a:rPr>
              <a:t>Clarify Roles and Routinize</a:t>
            </a:r>
          </a:p>
          <a:p>
            <a:pPr marL="28575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Job Descriptions</a:t>
            </a:r>
          </a:p>
          <a:p>
            <a:pPr marL="285750" indent="-285750" defTabSz="457200">
              <a:buFont typeface="Wingdings" panose="05000000000000000000" pitchFamily="2" charset="2"/>
              <a:buChar char="ü"/>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Performance Appraisals</a:t>
            </a:r>
          </a:p>
        </p:txBody>
      </p:sp>
      <p:cxnSp>
        <p:nvCxnSpPr>
          <p:cNvPr id="12" name="Straight Arrow Connector 11">
            <a:extLst>
              <a:ext uri="{FF2B5EF4-FFF2-40B4-BE49-F238E27FC236}">
                <a16:creationId xmlns:a16="http://schemas.microsoft.com/office/drawing/2014/main" id="{16CBF6C3-73E0-DC97-6B1E-3B859D87C3B5}"/>
              </a:ext>
            </a:extLst>
          </p:cNvPr>
          <p:cNvCxnSpPr>
            <a:cxnSpLocks/>
          </p:cNvCxnSpPr>
          <p:nvPr/>
        </p:nvCxnSpPr>
        <p:spPr>
          <a:xfrm flipV="1">
            <a:off x="3566137" y="3325922"/>
            <a:ext cx="0" cy="32338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771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35A39-6D1D-3625-31D3-776D72F31EA2}"/>
              </a:ext>
            </a:extLst>
          </p:cNvPr>
          <p:cNvSpPr>
            <a:spLocks noGrp="1"/>
          </p:cNvSpPr>
          <p:nvPr>
            <p:ph type="title"/>
          </p:nvPr>
        </p:nvSpPr>
        <p:spPr/>
        <p:txBody>
          <a:bodyPr>
            <a:normAutofit/>
          </a:bodyPr>
          <a:lstStyle/>
          <a:p>
            <a:r>
              <a:rPr lang="en-US" sz="4400" b="1" dirty="0">
                <a:solidFill>
                  <a:schemeClr val="accent2"/>
                </a:solidFill>
              </a:rPr>
              <a:t>Barriers?</a:t>
            </a:r>
          </a:p>
        </p:txBody>
      </p:sp>
      <p:sp>
        <p:nvSpPr>
          <p:cNvPr id="3" name="Content Placeholder 2">
            <a:extLst>
              <a:ext uri="{FF2B5EF4-FFF2-40B4-BE49-F238E27FC236}">
                <a16:creationId xmlns:a16="http://schemas.microsoft.com/office/drawing/2014/main" id="{6A4D41B2-82EF-2992-325D-0C5A44325FB7}"/>
              </a:ext>
            </a:extLst>
          </p:cNvPr>
          <p:cNvSpPr>
            <a:spLocks noGrp="1"/>
          </p:cNvSpPr>
          <p:nvPr>
            <p:ph idx="1"/>
          </p:nvPr>
        </p:nvSpPr>
        <p:spPr>
          <a:xfrm>
            <a:off x="285795" y="1044064"/>
            <a:ext cx="8609356" cy="5107709"/>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charset="0"/>
                <a:cs typeface="Arial" charset="0"/>
              </a:rPr>
              <a:t>Think about your unit/department...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charset="0"/>
                <a:cs typeface="Arial" charset="0"/>
              </a:rPr>
              <a:t>What barriers exist to implementing just culture and debriefs</a:t>
            </a:r>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charset="0"/>
                <a:cs typeface="Arial" charset="0"/>
              </a:rPr>
              <a:t>Do policies/procedures </a:t>
            </a:r>
            <a:r>
              <a:rPr lang="en-US" sz="2400" dirty="0">
                <a:solidFill>
                  <a:srgbClr val="000000"/>
                </a:solidFill>
                <a:latin typeface="Arial" charset="0"/>
                <a:cs typeface="Arial" charset="0"/>
              </a:rPr>
              <a:t>explain your duty to use these tools</a:t>
            </a:r>
            <a:r>
              <a:rPr kumimoji="0" lang="en-US" sz="2400" b="0" i="0" u="none" strike="noStrike" kern="1200" cap="none" spc="0" normalizeH="0" baseline="0" noProof="0" dirty="0">
                <a:ln>
                  <a:noFill/>
                </a:ln>
                <a:solidFill>
                  <a:srgbClr val="000000"/>
                </a:solidFill>
                <a:effectLst/>
                <a:uLnTx/>
                <a:uFillTx/>
                <a:latin typeface="Arial" charset="0"/>
                <a:cs typeface="Arial" charset="0"/>
              </a:rPr>
              <a: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charset="0"/>
                <a:cs typeface="Arial" charset="0"/>
              </a:rPr>
              <a:t>Do you have the knowledge and skills needed to use these tools? What additional training/practice is needed?</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charset="0"/>
                <a:cs typeface="Arial" charset="0"/>
              </a:rPr>
              <a:t>What supporting materials do you need? (Debrief Pocket Guide/Fact Sheet, Debrief Log? Just Culture Algorithms?)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Arial" charset="0"/>
                <a:cs typeface="Arial" charset="0"/>
              </a:rPr>
              <a:t>Do </a:t>
            </a:r>
            <a:r>
              <a:rPr lang="en-US" sz="2400" dirty="0">
                <a:solidFill>
                  <a:srgbClr val="000000"/>
                </a:solidFill>
                <a:latin typeface="Arial" charset="0"/>
                <a:cs typeface="Arial" charset="0"/>
              </a:rPr>
              <a:t>you receive positive feedback when you use the tools?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2400" b="0" i="0" strike="noStrike" kern="1200" cap="none" spc="0" normalizeH="0" baseline="0" noProof="0" dirty="0">
                <a:ln>
                  <a:noFill/>
                </a:ln>
                <a:solidFill>
                  <a:srgbClr val="000000"/>
                </a:solidFill>
                <a:effectLst/>
                <a:uLnTx/>
                <a:uFillTx/>
                <a:latin typeface="Arial" charset="0"/>
                <a:cs typeface="Arial" charset="0"/>
              </a:rPr>
              <a:t>Is use of the tools par</a:t>
            </a:r>
            <a:r>
              <a:rPr lang="en-US" sz="2400" dirty="0">
                <a:solidFill>
                  <a:srgbClr val="000000"/>
                </a:solidFill>
                <a:latin typeface="Arial" charset="0"/>
                <a:cs typeface="Arial" charset="0"/>
              </a:rPr>
              <a:t>t of your job description and performance appraisal? </a:t>
            </a:r>
            <a:endParaRPr kumimoji="0" lang="en-US" sz="2400" b="0" i="0" strike="noStrike" kern="1200" cap="none" spc="0" normalizeH="0" baseline="0" noProof="0" dirty="0">
              <a:ln>
                <a:noFill/>
              </a:ln>
              <a:solidFill>
                <a:srgbClr val="000000"/>
              </a:solidFill>
              <a:effectLst/>
              <a:uLnTx/>
              <a:uFillTx/>
              <a:latin typeface="Arial" charset="0"/>
              <a:cs typeface="Arial"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charset="0"/>
                <a:cs typeface="Arial" charset="0"/>
              </a:rPr>
              <a:t>Discuss with your group and report out.</a:t>
            </a:r>
          </a:p>
          <a:p>
            <a:endParaRPr lang="en-US" dirty="0"/>
          </a:p>
        </p:txBody>
      </p:sp>
      <p:sp>
        <p:nvSpPr>
          <p:cNvPr id="4" name="Slide Number Placeholder 3">
            <a:extLst>
              <a:ext uri="{FF2B5EF4-FFF2-40B4-BE49-F238E27FC236}">
                <a16:creationId xmlns:a16="http://schemas.microsoft.com/office/drawing/2014/main" id="{1D8D34DB-3E00-C57E-0C94-11AA9F72CC12}"/>
              </a:ext>
            </a:extLst>
          </p:cNvPr>
          <p:cNvSpPr>
            <a:spLocks noGrp="1"/>
          </p:cNvSpPr>
          <p:nvPr>
            <p:ph type="sldNum" sz="quarter" idx="12"/>
          </p:nvPr>
        </p:nvSpPr>
        <p:spPr/>
        <p:txBody>
          <a:bodyPr/>
          <a:lstStyle/>
          <a:p>
            <a:fld id="{F7886C9C-DC18-4195-8FD5-A50AA931D419}" type="slidenum">
              <a:rPr lang="en-US" smtClean="0"/>
              <a:pPr/>
              <a:t>162</a:t>
            </a:fld>
            <a:endParaRPr lang="en-US"/>
          </a:p>
        </p:txBody>
      </p:sp>
      <p:pic>
        <p:nvPicPr>
          <p:cNvPr id="5" name="Picture 4">
            <a:extLst>
              <a:ext uri="{FF2B5EF4-FFF2-40B4-BE49-F238E27FC236}">
                <a16:creationId xmlns:a16="http://schemas.microsoft.com/office/drawing/2014/main" id="{590061D7-6F0B-720D-FA03-336F36355D7D}"/>
              </a:ext>
            </a:extLst>
          </p:cNvPr>
          <p:cNvPicPr>
            <a:picLocks noChangeAspect="1"/>
          </p:cNvPicPr>
          <p:nvPr/>
        </p:nvPicPr>
        <p:blipFill>
          <a:blip r:embed="rId3"/>
          <a:stretch>
            <a:fillRect/>
          </a:stretch>
        </p:blipFill>
        <p:spPr>
          <a:xfrm>
            <a:off x="7425344" y="136234"/>
            <a:ext cx="1332809" cy="1332809"/>
          </a:xfrm>
          <a:prstGeom prst="rect">
            <a:avLst/>
          </a:prstGeom>
        </p:spPr>
      </p:pic>
    </p:spTree>
    <p:extLst>
      <p:ext uri="{BB962C8B-B14F-4D97-AF65-F5344CB8AC3E}">
        <p14:creationId xmlns:p14="http://schemas.microsoft.com/office/powerpoint/2010/main" val="30190621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44941" y="1842248"/>
            <a:ext cx="8137744" cy="4639234"/>
          </a:xfrm>
          <a:prstGeom prst="rect">
            <a:avLst/>
          </a:prstGeom>
          <a:effectLst/>
        </p:spPr>
        <p:txBody>
          <a:bodyPr numCol="1"/>
          <a:lstStyle>
            <a:lvl1pPr marL="342900" indent="-342900" algn="l" rtl="0" eaLnBrk="1" fontAlgn="base" hangingPunct="1">
              <a:spcBef>
                <a:spcPct val="20000"/>
              </a:spcBef>
              <a:spcAft>
                <a:spcPct val="0"/>
              </a:spcAft>
              <a:buChar char="•"/>
              <a:defRPr sz="2800">
                <a:solidFill>
                  <a:srgbClr val="5F564F"/>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400">
                <a:solidFill>
                  <a:srgbClr val="5F564F"/>
                </a:solidFill>
                <a:latin typeface="+mn-lt"/>
                <a:ea typeface="ＭＳ Ｐゴシック" charset="0"/>
              </a:defRPr>
            </a:lvl2pPr>
            <a:lvl3pPr marL="1143000" indent="-228600" algn="l" rtl="0" eaLnBrk="1" fontAlgn="base" hangingPunct="1">
              <a:spcBef>
                <a:spcPct val="20000"/>
              </a:spcBef>
              <a:spcAft>
                <a:spcPct val="0"/>
              </a:spcAft>
              <a:buChar char="•"/>
              <a:defRPr sz="2000">
                <a:solidFill>
                  <a:srgbClr val="5F564F"/>
                </a:solidFill>
                <a:latin typeface="+mn-lt"/>
                <a:ea typeface="ＭＳ Ｐゴシック" charset="0"/>
              </a:defRPr>
            </a:lvl3pPr>
            <a:lvl4pPr marL="1600200" indent="-228600" algn="l" rtl="0" eaLnBrk="1" fontAlgn="base" hangingPunct="1">
              <a:spcBef>
                <a:spcPct val="20000"/>
              </a:spcBef>
              <a:spcAft>
                <a:spcPct val="0"/>
              </a:spcAft>
              <a:buChar char="–"/>
              <a:defRPr>
                <a:solidFill>
                  <a:srgbClr val="5F564F"/>
                </a:solidFill>
                <a:latin typeface="+mn-lt"/>
                <a:ea typeface="ＭＳ Ｐゴシック" charset="0"/>
              </a:defRPr>
            </a:lvl4pPr>
            <a:lvl5pPr marL="2057400" indent="-228600" algn="l" rtl="0" eaLnBrk="1" fontAlgn="base" hangingPunct="1">
              <a:spcBef>
                <a:spcPct val="20000"/>
              </a:spcBef>
              <a:spcAft>
                <a:spcPct val="0"/>
              </a:spcAft>
              <a:buChar char="»"/>
              <a:defRPr>
                <a:solidFill>
                  <a:srgbClr val="5F564F"/>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endParaRPr lang="en-US" sz="2000" kern="0" dirty="0">
              <a:solidFill>
                <a:schemeClr val="accent5">
                  <a:lumMod val="75000"/>
                </a:schemeClr>
              </a:solidFill>
              <a:latin typeface="Raleway" pitchFamily="34" charset="0"/>
            </a:endParaRPr>
          </a:p>
        </p:txBody>
      </p:sp>
      <p:sp>
        <p:nvSpPr>
          <p:cNvPr id="7" name="Title 1"/>
          <p:cNvSpPr>
            <a:spLocks noGrp="1"/>
          </p:cNvSpPr>
          <p:nvPr>
            <p:ph type="title"/>
          </p:nvPr>
        </p:nvSpPr>
        <p:spPr>
          <a:xfrm>
            <a:off x="334719" y="123545"/>
            <a:ext cx="8358188" cy="896364"/>
          </a:xfrm>
        </p:spPr>
        <p:txBody>
          <a:bodyPr>
            <a:noAutofit/>
          </a:bodyPr>
          <a:lstStyle/>
          <a:p>
            <a:br>
              <a:rPr lang="en-US" sz="3600" dirty="0">
                <a:solidFill>
                  <a:schemeClr val="accent1"/>
                </a:solidFill>
              </a:rPr>
            </a:br>
            <a:r>
              <a:rPr lang="en-US" sz="3600" dirty="0">
                <a:solidFill>
                  <a:schemeClr val="accent1"/>
                </a:solidFill>
              </a:rPr>
              <a:t>Next Steps: WHAT, who, When</a:t>
            </a:r>
            <a:br>
              <a:rPr lang="en-US" sz="3600" dirty="0">
                <a:solidFill>
                  <a:schemeClr val="accent1"/>
                </a:solidFill>
              </a:rPr>
            </a:br>
            <a:endParaRPr lang="en-US" sz="3600" dirty="0"/>
          </a:p>
        </p:txBody>
      </p:sp>
      <p:graphicFrame>
        <p:nvGraphicFramePr>
          <p:cNvPr id="4" name="Table 5">
            <a:extLst>
              <a:ext uri="{FF2B5EF4-FFF2-40B4-BE49-F238E27FC236}">
                <a16:creationId xmlns:a16="http://schemas.microsoft.com/office/drawing/2014/main" id="{549CF1DB-796C-7E5C-4B55-271DC197667C}"/>
              </a:ext>
            </a:extLst>
          </p:cNvPr>
          <p:cNvGraphicFramePr>
            <a:graphicFrameLocks noGrp="1"/>
          </p:cNvGraphicFramePr>
          <p:nvPr>
            <p:ph idx="1"/>
            <p:extLst>
              <p:ext uri="{D42A27DB-BD31-4B8C-83A1-F6EECF244321}">
                <p14:modId xmlns:p14="http://schemas.microsoft.com/office/powerpoint/2010/main" val="1328808699"/>
              </p:ext>
            </p:extLst>
          </p:nvPr>
        </p:nvGraphicFramePr>
        <p:xfrm>
          <a:off x="476250" y="914400"/>
          <a:ext cx="8229600" cy="5347507"/>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899055772"/>
                    </a:ext>
                  </a:extLst>
                </a:gridCol>
                <a:gridCol w="2743200">
                  <a:extLst>
                    <a:ext uri="{9D8B030D-6E8A-4147-A177-3AD203B41FA5}">
                      <a16:colId xmlns:a16="http://schemas.microsoft.com/office/drawing/2014/main" val="2009379874"/>
                    </a:ext>
                  </a:extLst>
                </a:gridCol>
                <a:gridCol w="2743200">
                  <a:extLst>
                    <a:ext uri="{9D8B030D-6E8A-4147-A177-3AD203B41FA5}">
                      <a16:colId xmlns:a16="http://schemas.microsoft.com/office/drawing/2014/main" val="1339573874"/>
                    </a:ext>
                  </a:extLst>
                </a:gridCol>
              </a:tblGrid>
              <a:tr h="721739">
                <a:tc>
                  <a:txBody>
                    <a:bodyPr/>
                    <a:lstStyle/>
                    <a:p>
                      <a:pPr algn="ctr"/>
                      <a:r>
                        <a:rPr lang="en-US" sz="2400" dirty="0"/>
                        <a:t>WHAT</a:t>
                      </a:r>
                    </a:p>
                  </a:txBody>
                  <a:tcPr/>
                </a:tc>
                <a:tc>
                  <a:txBody>
                    <a:bodyPr/>
                    <a:lstStyle/>
                    <a:p>
                      <a:pPr algn="ctr"/>
                      <a:r>
                        <a:rPr lang="en-US" sz="2400" dirty="0"/>
                        <a:t>WHO</a:t>
                      </a:r>
                    </a:p>
                  </a:txBody>
                  <a:tcPr/>
                </a:tc>
                <a:tc>
                  <a:txBody>
                    <a:bodyPr/>
                    <a:lstStyle/>
                    <a:p>
                      <a:pPr algn="ctr"/>
                      <a:r>
                        <a:rPr lang="en-US" sz="2400" dirty="0"/>
                        <a:t>WHEN</a:t>
                      </a:r>
                    </a:p>
                  </a:txBody>
                  <a:tcPr/>
                </a:tc>
                <a:extLst>
                  <a:ext uri="{0D108BD9-81ED-4DB2-BD59-A6C34878D82A}">
                    <a16:rowId xmlns:a16="http://schemas.microsoft.com/office/drawing/2014/main" val="2293763174"/>
                  </a:ext>
                </a:extLst>
              </a:tr>
              <a:tr h="6608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164825"/>
                  </a:ext>
                </a:extLst>
              </a:tr>
              <a:tr h="6608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41672735"/>
                  </a:ext>
                </a:extLst>
              </a:tr>
              <a:tr h="6608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2279465"/>
                  </a:ext>
                </a:extLst>
              </a:tr>
              <a:tr h="6608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18218746"/>
                  </a:ext>
                </a:extLst>
              </a:tr>
              <a:tr h="6608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55058843"/>
                  </a:ext>
                </a:extLst>
              </a:tr>
              <a:tr h="6608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1625452"/>
                  </a:ext>
                </a:extLst>
              </a:tr>
              <a:tr h="6608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09026912"/>
                  </a:ext>
                </a:extLst>
              </a:tr>
            </a:tbl>
          </a:graphicData>
        </a:graphic>
      </p:graphicFrame>
      <p:sp>
        <p:nvSpPr>
          <p:cNvPr id="5" name="Slide Number Placeholder 4">
            <a:extLst>
              <a:ext uri="{FF2B5EF4-FFF2-40B4-BE49-F238E27FC236}">
                <a16:creationId xmlns:a16="http://schemas.microsoft.com/office/drawing/2014/main" id="{38966B86-BC85-4609-8930-6342E48761A4}"/>
              </a:ext>
            </a:extLst>
          </p:cNvPr>
          <p:cNvSpPr>
            <a:spLocks noGrp="1"/>
          </p:cNvSpPr>
          <p:nvPr>
            <p:ph type="sldNum" sz="quarter" idx="12"/>
          </p:nvPr>
        </p:nvSpPr>
        <p:spPr/>
        <p:txBody>
          <a:bodyPr/>
          <a:lstStyle/>
          <a:p>
            <a:fld id="{7D55589D-DAF6-F843-B664-1C9842A51021}" type="slidenum">
              <a:rPr lang="en-US" smtClean="0"/>
              <a:t>163</a:t>
            </a:fld>
            <a:endParaRPr lang="en-US" dirty="0"/>
          </a:p>
        </p:txBody>
      </p:sp>
    </p:spTree>
    <p:extLst>
      <p:ext uri="{BB962C8B-B14F-4D97-AF65-F5344CB8AC3E}">
        <p14:creationId xmlns:p14="http://schemas.microsoft.com/office/powerpoint/2010/main" val="174333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97EF7-C8E5-44A7-AA7D-05DCB4099228}"/>
              </a:ext>
            </a:extLst>
          </p:cNvPr>
          <p:cNvSpPr>
            <a:spLocks noGrp="1"/>
          </p:cNvSpPr>
          <p:nvPr>
            <p:ph type="title"/>
          </p:nvPr>
        </p:nvSpPr>
        <p:spPr>
          <a:xfrm>
            <a:off x="114300" y="243834"/>
            <a:ext cx="8914780" cy="857184"/>
          </a:xfrm>
        </p:spPr>
        <p:txBody>
          <a:bodyPr>
            <a:normAutofit fontScale="90000"/>
          </a:bodyPr>
          <a:lstStyle/>
          <a:p>
            <a:r>
              <a:rPr lang="en-US" dirty="0"/>
              <a:t>Nebraska Coalition for Patient Safety</a:t>
            </a:r>
          </a:p>
        </p:txBody>
      </p:sp>
      <p:sp>
        <p:nvSpPr>
          <p:cNvPr id="4" name="Content Placeholder 3">
            <a:extLst>
              <a:ext uri="{FF2B5EF4-FFF2-40B4-BE49-F238E27FC236}">
                <a16:creationId xmlns:a16="http://schemas.microsoft.com/office/drawing/2014/main" id="{359879AE-D12B-46A9-999F-864F67583E40}"/>
              </a:ext>
            </a:extLst>
          </p:cNvPr>
          <p:cNvSpPr>
            <a:spLocks noGrp="1"/>
          </p:cNvSpPr>
          <p:nvPr>
            <p:ph idx="1"/>
          </p:nvPr>
        </p:nvSpPr>
        <p:spPr>
          <a:xfrm>
            <a:off x="293766" y="2027079"/>
            <a:ext cx="4099387" cy="4351338"/>
          </a:xfrm>
        </p:spPr>
        <p:txBody>
          <a:bodyPr>
            <a:normAutofit/>
          </a:bodyPr>
          <a:lstStyle/>
          <a:p>
            <a:pPr marL="0" indent="0">
              <a:lnSpc>
                <a:spcPct val="100000"/>
              </a:lnSpc>
              <a:spcBef>
                <a:spcPts val="0"/>
              </a:spcBef>
              <a:spcAft>
                <a:spcPts val="600"/>
              </a:spcAft>
              <a:buNone/>
            </a:pPr>
            <a:r>
              <a:rPr lang="en-US" sz="2400" dirty="0"/>
              <a:t>Emily Barr, OTD, MBA, OTR/L, BCG</a:t>
            </a:r>
          </a:p>
          <a:p>
            <a:pPr marL="0" indent="0">
              <a:lnSpc>
                <a:spcPct val="100000"/>
              </a:lnSpc>
              <a:spcBef>
                <a:spcPts val="0"/>
              </a:spcBef>
              <a:spcAft>
                <a:spcPts val="600"/>
              </a:spcAft>
              <a:buNone/>
            </a:pPr>
            <a:r>
              <a:rPr lang="en-US" sz="2400" dirty="0"/>
              <a:t>Executive Director</a:t>
            </a:r>
          </a:p>
          <a:p>
            <a:pPr marL="0" indent="0">
              <a:lnSpc>
                <a:spcPct val="100000"/>
              </a:lnSpc>
              <a:spcBef>
                <a:spcPts val="0"/>
              </a:spcBef>
              <a:spcAft>
                <a:spcPts val="600"/>
              </a:spcAft>
              <a:buNone/>
            </a:pPr>
            <a:r>
              <a:rPr lang="en-US" sz="2400" u="sng" dirty="0">
                <a:hlinkClick r:id="rId3"/>
              </a:rPr>
              <a:t>embarr@unmc.edu</a:t>
            </a:r>
            <a:r>
              <a:rPr lang="en-US" sz="2400" u="sng" dirty="0"/>
              <a:t> </a:t>
            </a:r>
          </a:p>
          <a:p>
            <a:pPr marL="0" indent="0">
              <a:lnSpc>
                <a:spcPct val="100000"/>
              </a:lnSpc>
              <a:spcBef>
                <a:spcPts val="0"/>
              </a:spcBef>
              <a:spcAft>
                <a:spcPts val="600"/>
              </a:spcAft>
              <a:buNone/>
            </a:pPr>
            <a:endParaRPr lang="en-US" sz="2400" u="sng" dirty="0"/>
          </a:p>
          <a:p>
            <a:pPr marL="0" indent="0">
              <a:lnSpc>
                <a:spcPct val="100000"/>
              </a:lnSpc>
              <a:spcBef>
                <a:spcPts val="0"/>
              </a:spcBef>
              <a:spcAft>
                <a:spcPts val="600"/>
              </a:spcAft>
              <a:buFont typeface="Arial" panose="020B0604020202020204" pitchFamily="34" charset="0"/>
              <a:buNone/>
            </a:pPr>
            <a:r>
              <a:rPr lang="en-US" sz="2400" dirty="0"/>
              <a:t>Carla Snyder, MHA, MT(ASCP) SBB, CPHQ</a:t>
            </a:r>
          </a:p>
          <a:p>
            <a:pPr marL="0" indent="0">
              <a:lnSpc>
                <a:spcPct val="100000"/>
              </a:lnSpc>
              <a:spcBef>
                <a:spcPts val="0"/>
              </a:spcBef>
              <a:spcAft>
                <a:spcPts val="600"/>
              </a:spcAft>
              <a:buFont typeface="Arial" panose="020B0604020202020204" pitchFamily="34" charset="0"/>
              <a:buNone/>
            </a:pPr>
            <a:r>
              <a:rPr lang="en-US" sz="2400" dirty="0"/>
              <a:t>Patient Safety Program Director</a:t>
            </a:r>
          </a:p>
          <a:p>
            <a:pPr marL="0" indent="0">
              <a:lnSpc>
                <a:spcPct val="100000"/>
              </a:lnSpc>
              <a:spcBef>
                <a:spcPts val="0"/>
              </a:spcBef>
              <a:spcAft>
                <a:spcPts val="600"/>
              </a:spcAft>
              <a:buFont typeface="Arial" panose="020B0604020202020204" pitchFamily="34" charset="0"/>
              <a:buNone/>
            </a:pPr>
            <a:r>
              <a:rPr lang="en-US" sz="2400" dirty="0">
                <a:hlinkClick r:id="rId4"/>
              </a:rPr>
              <a:t>carlasnyder@unmc.edu</a:t>
            </a:r>
            <a:endParaRPr lang="en-US" sz="2400" dirty="0"/>
          </a:p>
          <a:p>
            <a:pPr marL="0" indent="0">
              <a:lnSpc>
                <a:spcPct val="100000"/>
              </a:lnSpc>
              <a:spcBef>
                <a:spcPts val="0"/>
              </a:spcBef>
              <a:spcAft>
                <a:spcPts val="600"/>
              </a:spcAft>
              <a:buNone/>
            </a:pPr>
            <a:endParaRPr lang="en-US" sz="2400" dirty="0"/>
          </a:p>
        </p:txBody>
      </p:sp>
      <p:sp>
        <p:nvSpPr>
          <p:cNvPr id="5" name="Rectangle 4">
            <a:extLst>
              <a:ext uri="{FF2B5EF4-FFF2-40B4-BE49-F238E27FC236}">
                <a16:creationId xmlns:a16="http://schemas.microsoft.com/office/drawing/2014/main" id="{E01A2077-AC65-4059-9871-71B54ACE202B}"/>
              </a:ext>
            </a:extLst>
          </p:cNvPr>
          <p:cNvSpPr/>
          <p:nvPr/>
        </p:nvSpPr>
        <p:spPr>
          <a:xfrm>
            <a:off x="2875573" y="1059617"/>
            <a:ext cx="339285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 you!</a:t>
            </a:r>
          </a:p>
        </p:txBody>
      </p:sp>
      <p:sp>
        <p:nvSpPr>
          <p:cNvPr id="6" name="Slide Number Placeholder 5">
            <a:extLst>
              <a:ext uri="{FF2B5EF4-FFF2-40B4-BE49-F238E27FC236}">
                <a16:creationId xmlns:a16="http://schemas.microsoft.com/office/drawing/2014/main" id="{DF9F7F19-2E9C-4E41-88A2-4D8327C35818}"/>
              </a:ext>
            </a:extLst>
          </p:cNvPr>
          <p:cNvSpPr>
            <a:spLocks noGrp="1"/>
          </p:cNvSpPr>
          <p:nvPr>
            <p:ph type="sldNum" sz="quarter" idx="12"/>
          </p:nvPr>
        </p:nvSpPr>
        <p:spPr/>
        <p:txBody>
          <a:bodyPr/>
          <a:lstStyle/>
          <a:p>
            <a:fld id="{7D55589D-DAF6-F843-B664-1C9842A51021}" type="slidenum">
              <a:rPr lang="en-US" smtClean="0"/>
              <a:t>164</a:t>
            </a:fld>
            <a:endParaRPr lang="en-US" dirty="0"/>
          </a:p>
        </p:txBody>
      </p:sp>
      <p:sp>
        <p:nvSpPr>
          <p:cNvPr id="3" name="Content Placeholder 3">
            <a:extLst>
              <a:ext uri="{FF2B5EF4-FFF2-40B4-BE49-F238E27FC236}">
                <a16:creationId xmlns:a16="http://schemas.microsoft.com/office/drawing/2014/main" id="{55510239-5E6B-B016-C931-BA8FD551E8B8}"/>
              </a:ext>
            </a:extLst>
          </p:cNvPr>
          <p:cNvSpPr txBox="1">
            <a:spLocks/>
          </p:cNvSpPr>
          <p:nvPr/>
        </p:nvSpPr>
        <p:spPr>
          <a:xfrm>
            <a:off x="4750848" y="2027079"/>
            <a:ext cx="423991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800"/>
              </a:spcAft>
              <a:buFont typeface="Arial" panose="020B0604020202020204" pitchFamily="34" charset="0"/>
              <a:buNone/>
            </a:pPr>
            <a:endParaRPr lang="en-US" sz="2800" dirty="0"/>
          </a:p>
        </p:txBody>
      </p:sp>
      <p:sp>
        <p:nvSpPr>
          <p:cNvPr id="7" name="Content Placeholder 3">
            <a:extLst>
              <a:ext uri="{FF2B5EF4-FFF2-40B4-BE49-F238E27FC236}">
                <a16:creationId xmlns:a16="http://schemas.microsoft.com/office/drawing/2014/main" id="{6AAF693B-6794-5DE7-9334-1BF9EA082181}"/>
              </a:ext>
            </a:extLst>
          </p:cNvPr>
          <p:cNvSpPr txBox="1">
            <a:spLocks/>
          </p:cNvSpPr>
          <p:nvPr/>
        </p:nvSpPr>
        <p:spPr>
          <a:xfrm>
            <a:off x="4205066" y="2016046"/>
            <a:ext cx="47856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dirty="0"/>
              <a:t>Katherine Jones, PT, PhD</a:t>
            </a:r>
          </a:p>
          <a:p>
            <a:pPr marL="0" indent="0">
              <a:lnSpc>
                <a:spcPct val="100000"/>
              </a:lnSpc>
              <a:spcBef>
                <a:spcPts val="0"/>
              </a:spcBef>
              <a:spcAft>
                <a:spcPts val="600"/>
              </a:spcAft>
              <a:buNone/>
            </a:pPr>
            <a:r>
              <a:rPr lang="en-US" sz="2400" dirty="0"/>
              <a:t>Director, Surveys on Patient Safety Culture</a:t>
            </a:r>
          </a:p>
          <a:p>
            <a:pPr marL="0" indent="0">
              <a:lnSpc>
                <a:spcPct val="100000"/>
              </a:lnSpc>
              <a:spcBef>
                <a:spcPts val="0"/>
              </a:spcBef>
              <a:spcAft>
                <a:spcPts val="600"/>
              </a:spcAft>
              <a:buNone/>
            </a:pPr>
            <a:r>
              <a:rPr lang="en-US" sz="2400" dirty="0">
                <a:hlinkClick r:id="rId5"/>
              </a:rPr>
              <a:t>katherine.jones@unmc.edu</a:t>
            </a:r>
            <a:endParaRPr lang="en-US" sz="2400" dirty="0"/>
          </a:p>
          <a:p>
            <a:pPr marL="0" indent="0">
              <a:lnSpc>
                <a:spcPct val="100000"/>
              </a:lnSpc>
              <a:spcBef>
                <a:spcPts val="0"/>
              </a:spcBef>
              <a:spcAft>
                <a:spcPts val="600"/>
              </a:spcAft>
              <a:buFont typeface="Arial" panose="020B0604020202020204" pitchFamily="34" charset="0"/>
              <a:buNone/>
            </a:pPr>
            <a:endParaRPr lang="en-US" sz="2700" dirty="0"/>
          </a:p>
          <a:p>
            <a:pPr marL="0" indent="0">
              <a:lnSpc>
                <a:spcPct val="100000"/>
              </a:lnSpc>
              <a:spcBef>
                <a:spcPts val="0"/>
              </a:spcBef>
              <a:spcAft>
                <a:spcPts val="600"/>
              </a:spcAft>
              <a:buFont typeface="Arial" panose="020B0604020202020204" pitchFamily="34" charset="0"/>
              <a:buNone/>
            </a:pPr>
            <a:r>
              <a:rPr lang="en-US" sz="2700" dirty="0"/>
              <a:t> </a:t>
            </a:r>
          </a:p>
        </p:txBody>
      </p:sp>
    </p:spTree>
    <p:extLst>
      <p:ext uri="{BB962C8B-B14F-4D97-AF65-F5344CB8AC3E}">
        <p14:creationId xmlns:p14="http://schemas.microsoft.com/office/powerpoint/2010/main" val="182271291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A1E4C-10BD-B1C5-51CC-5748D5AFE317}"/>
              </a:ext>
            </a:extLst>
          </p:cNvPr>
          <p:cNvSpPr>
            <a:spLocks noGrp="1"/>
          </p:cNvSpPr>
          <p:nvPr>
            <p:ph type="title"/>
          </p:nvPr>
        </p:nvSpPr>
        <p:spPr>
          <a:xfrm>
            <a:off x="475861" y="136524"/>
            <a:ext cx="8229599" cy="717844"/>
          </a:xfrm>
        </p:spPr>
        <p:txBody>
          <a:bodyPr>
            <a:noAutofit/>
          </a:bodyPr>
          <a:lstStyle/>
          <a:p>
            <a:r>
              <a:rPr lang="en-US" sz="3200" spc="-100" dirty="0"/>
              <a:t>staff perceptions of Just Culture</a:t>
            </a:r>
          </a:p>
        </p:txBody>
      </p:sp>
      <p:sp>
        <p:nvSpPr>
          <p:cNvPr id="4" name="Content Placeholder 3">
            <a:extLst>
              <a:ext uri="{FF2B5EF4-FFF2-40B4-BE49-F238E27FC236}">
                <a16:creationId xmlns:a16="http://schemas.microsoft.com/office/drawing/2014/main" id="{917E7051-5D79-0265-3312-2B3468580F35}"/>
              </a:ext>
            </a:extLst>
          </p:cNvPr>
          <p:cNvSpPr>
            <a:spLocks noGrp="1"/>
          </p:cNvSpPr>
          <p:nvPr>
            <p:ph idx="1"/>
          </p:nvPr>
        </p:nvSpPr>
        <p:spPr>
          <a:xfrm>
            <a:off x="245989" y="715027"/>
            <a:ext cx="8737712" cy="824849"/>
          </a:xfrm>
        </p:spPr>
        <p:txBody>
          <a:bodyPr>
            <a:normAutofit/>
          </a:bodyPr>
          <a:lstStyle/>
          <a:p>
            <a:pPr marL="0" indent="0">
              <a:lnSpc>
                <a:spcPct val="100000"/>
              </a:lnSpc>
              <a:spcBef>
                <a:spcPts val="600"/>
              </a:spcBef>
              <a:buNone/>
            </a:pPr>
            <a:r>
              <a:rPr lang="en-US" sz="1800" dirty="0"/>
              <a:t>Response Scale: Strongly Disagree to Strongly Agree</a:t>
            </a:r>
          </a:p>
          <a:p>
            <a:pPr marL="0" indent="0">
              <a:lnSpc>
                <a:spcPct val="100000"/>
              </a:lnSpc>
              <a:spcBef>
                <a:spcPts val="600"/>
              </a:spcBef>
              <a:buNone/>
            </a:pPr>
            <a:r>
              <a:rPr lang="en-US" sz="1800" dirty="0"/>
              <a:t>(R) = Reverse-worded item; score is the percent that Disagreed/Strongly Disagreed</a:t>
            </a:r>
            <a:endParaRPr lang="en-US"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2" name="Slide Number Placeholder 1">
            <a:extLst>
              <a:ext uri="{FF2B5EF4-FFF2-40B4-BE49-F238E27FC236}">
                <a16:creationId xmlns:a16="http://schemas.microsoft.com/office/drawing/2014/main" id="{5D659D97-D431-7214-11E4-DBC0669222C7}"/>
              </a:ext>
            </a:extLst>
          </p:cNvPr>
          <p:cNvSpPr>
            <a:spLocks noGrp="1"/>
          </p:cNvSpPr>
          <p:nvPr>
            <p:ph type="sldNum" sz="quarter" idx="12"/>
          </p:nvPr>
        </p:nvSpPr>
        <p:spPr/>
        <p:txBody>
          <a:bodyPr/>
          <a:lstStyle/>
          <a:p>
            <a:fld id="{7D55589D-DAF6-F843-B664-1C9842A51021}" type="slidenum">
              <a:rPr lang="en-US" smtClean="0"/>
              <a:pPr/>
              <a:t>17</a:t>
            </a:fld>
            <a:endParaRPr lang="en-US" dirty="0"/>
          </a:p>
        </p:txBody>
      </p:sp>
      <p:graphicFrame>
        <p:nvGraphicFramePr>
          <p:cNvPr id="6" name="Table 6">
            <a:extLst>
              <a:ext uri="{FF2B5EF4-FFF2-40B4-BE49-F238E27FC236}">
                <a16:creationId xmlns:a16="http://schemas.microsoft.com/office/drawing/2014/main" id="{C8B5737A-2B04-DEEB-3D61-D30555E9202B}"/>
              </a:ext>
            </a:extLst>
          </p:cNvPr>
          <p:cNvGraphicFramePr>
            <a:graphicFrameLocks noGrp="1"/>
          </p:cNvGraphicFramePr>
          <p:nvPr>
            <p:extLst>
              <p:ext uri="{D42A27DB-BD31-4B8C-83A1-F6EECF244321}">
                <p14:modId xmlns:p14="http://schemas.microsoft.com/office/powerpoint/2010/main" val="3455910184"/>
              </p:ext>
            </p:extLst>
          </p:nvPr>
        </p:nvGraphicFramePr>
        <p:xfrm>
          <a:off x="245989" y="1539876"/>
          <a:ext cx="8823402" cy="5181600"/>
        </p:xfrm>
        <a:graphic>
          <a:graphicData uri="http://schemas.openxmlformats.org/drawingml/2006/table">
            <a:tbl>
              <a:tblPr firstRow="1" bandRow="1">
                <a:tableStyleId>{5C22544A-7EE6-4342-B048-85BDC9FD1C3A}</a:tableStyleId>
              </a:tblPr>
              <a:tblGrid>
                <a:gridCol w="6179320">
                  <a:extLst>
                    <a:ext uri="{9D8B030D-6E8A-4147-A177-3AD203B41FA5}">
                      <a16:colId xmlns:a16="http://schemas.microsoft.com/office/drawing/2014/main" val="3231250036"/>
                    </a:ext>
                  </a:extLst>
                </a:gridCol>
                <a:gridCol w="840077">
                  <a:extLst>
                    <a:ext uri="{9D8B030D-6E8A-4147-A177-3AD203B41FA5}">
                      <a16:colId xmlns:a16="http://schemas.microsoft.com/office/drawing/2014/main" val="3741456762"/>
                    </a:ext>
                  </a:extLst>
                </a:gridCol>
                <a:gridCol w="778650">
                  <a:extLst>
                    <a:ext uri="{9D8B030D-6E8A-4147-A177-3AD203B41FA5}">
                      <a16:colId xmlns:a16="http://schemas.microsoft.com/office/drawing/2014/main" val="3050369607"/>
                    </a:ext>
                  </a:extLst>
                </a:gridCol>
                <a:gridCol w="1025355">
                  <a:extLst>
                    <a:ext uri="{9D8B030D-6E8A-4147-A177-3AD203B41FA5}">
                      <a16:colId xmlns:a16="http://schemas.microsoft.com/office/drawing/2014/main" val="385621860"/>
                    </a:ext>
                  </a:extLst>
                </a:gridCol>
              </a:tblGrid>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BBGH Hospital Survey on Patient Safety Culture 2.0, </a:t>
                      </a:r>
                      <a:r>
                        <a:rPr lang="en-US" sz="2400" b="1" dirty="0"/>
                        <a:t>April 2022</a:t>
                      </a:r>
                    </a:p>
                  </a:txBody>
                  <a:tcPr/>
                </a:tc>
                <a:tc gridSpan="3">
                  <a:txBody>
                    <a:bodyPr/>
                    <a:lstStyle/>
                    <a:p>
                      <a:r>
                        <a:rPr lang="en-US" dirty="0"/>
                        <a:t>Percent Positive Score</a:t>
                      </a:r>
                    </a:p>
                  </a:txBody>
                  <a:tcPr anchor="b"/>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573942309"/>
                  </a:ext>
                </a:extLst>
              </a:tr>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Response to Error</a:t>
                      </a:r>
                    </a:p>
                  </a:txBody>
                  <a:tcPr anchor="b"/>
                </a:tc>
                <a:tc>
                  <a:txBody>
                    <a:bodyPr/>
                    <a:lstStyle/>
                    <a:p>
                      <a:pPr algn="ctr"/>
                      <a:r>
                        <a:rPr lang="en-US" sz="2000" dirty="0"/>
                        <a:t>Dept Min</a:t>
                      </a:r>
                    </a:p>
                  </a:txBody>
                  <a:tcPr/>
                </a:tc>
                <a:tc>
                  <a:txBody>
                    <a:bodyPr/>
                    <a:lstStyle/>
                    <a:p>
                      <a:pPr algn="ctr"/>
                      <a:r>
                        <a:rPr lang="en-US" sz="2000" dirty="0"/>
                        <a:t>Hosp Avg</a:t>
                      </a:r>
                    </a:p>
                  </a:txBody>
                  <a:tcPr/>
                </a:tc>
                <a:tc>
                  <a:txBody>
                    <a:bodyPr/>
                    <a:lstStyle/>
                    <a:p>
                      <a:pPr algn="ctr"/>
                      <a:r>
                        <a:rPr lang="en-US" sz="2000" dirty="0"/>
                        <a:t>Dept Max</a:t>
                      </a:r>
                    </a:p>
                  </a:txBody>
                  <a:tcPr/>
                </a:tc>
                <a:extLst>
                  <a:ext uri="{0D108BD9-81ED-4DB2-BD59-A6C34878D82A}">
                    <a16:rowId xmlns:a16="http://schemas.microsoft.com/office/drawing/2014/main" val="3263232342"/>
                  </a:ext>
                </a:extLst>
              </a:tr>
              <a:tr h="775259">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t>In this unit, staff feel like their mistakes are held against them. (R)</a:t>
                      </a:r>
                    </a:p>
                  </a:txBody>
                  <a:tcPr/>
                </a:tc>
                <a:tc>
                  <a:txBody>
                    <a:bodyPr/>
                    <a:lstStyle/>
                    <a:p>
                      <a:pPr algn="ctr"/>
                      <a:r>
                        <a:rPr lang="en-US" sz="2000" dirty="0"/>
                        <a:t>32%</a:t>
                      </a:r>
                    </a:p>
                  </a:txBody>
                  <a:tcPr anchor="ctr"/>
                </a:tc>
                <a:tc>
                  <a:txBody>
                    <a:bodyPr/>
                    <a:lstStyle/>
                    <a:p>
                      <a:pPr algn="ctr"/>
                      <a:r>
                        <a:rPr lang="en-US" sz="2000" dirty="0"/>
                        <a:t>56%</a:t>
                      </a:r>
                    </a:p>
                  </a:txBody>
                  <a:tcPr anchor="ctr"/>
                </a:tc>
                <a:tc>
                  <a:txBody>
                    <a:bodyPr/>
                    <a:lstStyle/>
                    <a:p>
                      <a:pPr algn="ctr"/>
                      <a:r>
                        <a:rPr lang="en-US" sz="2000" dirty="0"/>
                        <a:t>80%</a:t>
                      </a:r>
                    </a:p>
                  </a:txBody>
                  <a:tcPr anchor="ctr"/>
                </a:tc>
                <a:extLst>
                  <a:ext uri="{0D108BD9-81ED-4DB2-BD59-A6C34878D82A}">
                    <a16:rowId xmlns:a16="http://schemas.microsoft.com/office/drawing/2014/main" val="1917616776"/>
                  </a:ext>
                </a:extLst>
              </a:tr>
              <a:tr h="1119819">
                <a:tc>
                  <a:txBody>
                    <a:bodyPr/>
                    <a:lstStyle/>
                    <a:p>
                      <a:pPr lvl="1"/>
                      <a:r>
                        <a:rPr lang="en-US" sz="2400" dirty="0"/>
                        <a:t>When an event is reported in this unit, it feels like the person is being written up, not the problem. (R)</a:t>
                      </a:r>
                    </a:p>
                  </a:txBody>
                  <a:tcPr/>
                </a:tc>
                <a:tc>
                  <a:txBody>
                    <a:bodyPr/>
                    <a:lstStyle/>
                    <a:p>
                      <a:pPr algn="ctr"/>
                      <a:r>
                        <a:rPr lang="en-US" sz="2000" dirty="0"/>
                        <a:t>26%</a:t>
                      </a:r>
                    </a:p>
                  </a:txBody>
                  <a:tcPr anchor="ctr"/>
                </a:tc>
                <a:tc>
                  <a:txBody>
                    <a:bodyPr/>
                    <a:lstStyle/>
                    <a:p>
                      <a:pPr algn="ctr"/>
                      <a:r>
                        <a:rPr lang="en-US" sz="2000" dirty="0"/>
                        <a:t>47%</a:t>
                      </a:r>
                    </a:p>
                  </a:txBody>
                  <a:tcPr anchor="ctr"/>
                </a:tc>
                <a:tc>
                  <a:txBody>
                    <a:bodyPr/>
                    <a:lstStyle/>
                    <a:p>
                      <a:pPr algn="ctr"/>
                      <a:r>
                        <a:rPr lang="en-US" sz="2000" dirty="0"/>
                        <a:t>89%</a:t>
                      </a:r>
                    </a:p>
                  </a:txBody>
                  <a:tcPr anchor="ctr"/>
                </a:tc>
                <a:extLst>
                  <a:ext uri="{0D108BD9-81ED-4DB2-BD59-A6C34878D82A}">
                    <a16:rowId xmlns:a16="http://schemas.microsoft.com/office/drawing/2014/main" val="1831570772"/>
                  </a:ext>
                </a:extLst>
              </a:tr>
              <a:tr h="775259">
                <a:tc>
                  <a:txBody>
                    <a:bodyPr/>
                    <a:lstStyle/>
                    <a:p>
                      <a:pPr lvl="1"/>
                      <a:r>
                        <a:rPr lang="en-US" sz="2400" dirty="0"/>
                        <a:t>When staff make errors, this unit focuses on learning rather than blaming individuals. </a:t>
                      </a:r>
                    </a:p>
                  </a:txBody>
                  <a:tcPr/>
                </a:tc>
                <a:tc>
                  <a:txBody>
                    <a:bodyPr/>
                    <a:lstStyle/>
                    <a:p>
                      <a:pPr algn="ctr"/>
                      <a:r>
                        <a:rPr lang="en-US" dirty="0"/>
                        <a:t>20%</a:t>
                      </a:r>
                    </a:p>
                  </a:txBody>
                  <a:tcPr anchor="ctr"/>
                </a:tc>
                <a:tc>
                  <a:txBody>
                    <a:bodyPr/>
                    <a:lstStyle/>
                    <a:p>
                      <a:pPr algn="ctr"/>
                      <a:r>
                        <a:rPr lang="en-US" dirty="0"/>
                        <a:t>61%</a:t>
                      </a:r>
                    </a:p>
                  </a:txBody>
                  <a:tcPr anchor="ctr"/>
                </a:tc>
                <a:tc>
                  <a:txBody>
                    <a:bodyPr/>
                    <a:lstStyle/>
                    <a:p>
                      <a:pPr algn="ctr"/>
                      <a:r>
                        <a:rPr lang="en-US" dirty="0"/>
                        <a:t>100%</a:t>
                      </a:r>
                    </a:p>
                  </a:txBody>
                  <a:tcPr anchor="ctr"/>
                </a:tc>
                <a:extLst>
                  <a:ext uri="{0D108BD9-81ED-4DB2-BD59-A6C34878D82A}">
                    <a16:rowId xmlns:a16="http://schemas.microsoft.com/office/drawing/2014/main" val="2611659712"/>
                  </a:ext>
                </a:extLst>
              </a:tr>
              <a:tr h="775259">
                <a:tc>
                  <a:txBody>
                    <a:bodyPr/>
                    <a:lstStyle/>
                    <a:p>
                      <a:pPr lvl="1"/>
                      <a:r>
                        <a:rPr lang="en-US" sz="2400" dirty="0"/>
                        <a:t>In this unit, there is a lack of support for staff involved in patient safety errors. (R)</a:t>
                      </a:r>
                    </a:p>
                  </a:txBody>
                  <a:tcPr>
                    <a:lnB w="12700" cap="flat" cmpd="sng" algn="ctr">
                      <a:solidFill>
                        <a:schemeClr val="tx1"/>
                      </a:solidFill>
                      <a:prstDash val="solid"/>
                      <a:round/>
                      <a:headEnd type="none" w="med" len="med"/>
                      <a:tailEnd type="none" w="med" len="med"/>
                    </a:lnB>
                  </a:tcPr>
                </a:tc>
                <a:tc>
                  <a:txBody>
                    <a:bodyPr/>
                    <a:lstStyle/>
                    <a:p>
                      <a:pPr algn="ctr"/>
                      <a:r>
                        <a:rPr lang="en-US" dirty="0"/>
                        <a:t>25%</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60%</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89%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5123171"/>
                  </a:ext>
                </a:extLst>
              </a:tr>
            </a:tbl>
          </a:graphicData>
        </a:graphic>
      </p:graphicFrame>
    </p:spTree>
    <p:extLst>
      <p:ext uri="{BB962C8B-B14F-4D97-AF65-F5344CB8AC3E}">
        <p14:creationId xmlns:p14="http://schemas.microsoft.com/office/powerpoint/2010/main" val="36404252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A1E4C-10BD-B1C5-51CC-5748D5AFE317}"/>
              </a:ext>
            </a:extLst>
          </p:cNvPr>
          <p:cNvSpPr>
            <a:spLocks noGrp="1"/>
          </p:cNvSpPr>
          <p:nvPr>
            <p:ph type="title"/>
          </p:nvPr>
        </p:nvSpPr>
        <p:spPr>
          <a:xfrm>
            <a:off x="475861" y="136524"/>
            <a:ext cx="8402459" cy="717844"/>
          </a:xfrm>
        </p:spPr>
        <p:txBody>
          <a:bodyPr>
            <a:noAutofit/>
          </a:bodyPr>
          <a:lstStyle/>
          <a:p>
            <a:r>
              <a:rPr lang="en-US" sz="3100" spc="-100" dirty="0"/>
              <a:t>Leaders Knowledge  of Just Culture</a:t>
            </a:r>
          </a:p>
        </p:txBody>
      </p:sp>
      <p:sp>
        <p:nvSpPr>
          <p:cNvPr id="4" name="Content Placeholder 3">
            <a:extLst>
              <a:ext uri="{FF2B5EF4-FFF2-40B4-BE49-F238E27FC236}">
                <a16:creationId xmlns:a16="http://schemas.microsoft.com/office/drawing/2014/main" id="{917E7051-5D79-0265-3312-2B3468580F35}"/>
              </a:ext>
            </a:extLst>
          </p:cNvPr>
          <p:cNvSpPr>
            <a:spLocks noGrp="1"/>
          </p:cNvSpPr>
          <p:nvPr>
            <p:ph idx="1"/>
          </p:nvPr>
        </p:nvSpPr>
        <p:spPr>
          <a:xfrm>
            <a:off x="265680" y="695173"/>
            <a:ext cx="8737712" cy="5501983"/>
          </a:xfrm>
        </p:spPr>
        <p:txBody>
          <a:bodyPr>
            <a:normAutofit/>
          </a:bodyPr>
          <a:lstStyle/>
          <a:p>
            <a:pPr>
              <a:lnSpc>
                <a:spcPct val="100000"/>
              </a:lnSpc>
              <a:spcBef>
                <a:spcPts val="600"/>
              </a:spcBef>
              <a:buFont typeface="Wingdings" panose="05000000000000000000" pitchFamily="2" charset="2"/>
              <a:buChar char="ü"/>
            </a:pPr>
            <a:r>
              <a:rPr lang="en-US" dirty="0"/>
              <a:t>3 Just Culture Champions</a:t>
            </a:r>
          </a:p>
          <a:p>
            <a:pPr>
              <a:lnSpc>
                <a:spcPct val="100000"/>
              </a:lnSpc>
              <a:spcBef>
                <a:spcPts val="600"/>
              </a:spcBef>
              <a:buFont typeface="Wingdings" panose="05000000000000000000" pitchFamily="2" charset="2"/>
              <a:buChar char="ü"/>
            </a:pPr>
            <a:r>
              <a:rPr lang="en-US" dirty="0"/>
              <a:t>18/21 Managers/Leaders reported being trained to use Just Culture Algorithm </a:t>
            </a:r>
            <a:endParaRPr lang="en-US" sz="24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2" name="Slide Number Placeholder 1">
            <a:extLst>
              <a:ext uri="{FF2B5EF4-FFF2-40B4-BE49-F238E27FC236}">
                <a16:creationId xmlns:a16="http://schemas.microsoft.com/office/drawing/2014/main" id="{5D659D97-D431-7214-11E4-DBC0669222C7}"/>
              </a:ext>
            </a:extLst>
          </p:cNvPr>
          <p:cNvSpPr>
            <a:spLocks noGrp="1"/>
          </p:cNvSpPr>
          <p:nvPr>
            <p:ph type="sldNum" sz="quarter" idx="12"/>
          </p:nvPr>
        </p:nvSpPr>
        <p:spPr/>
        <p:txBody>
          <a:bodyPr/>
          <a:lstStyle/>
          <a:p>
            <a:fld id="{7D55589D-DAF6-F843-B664-1C9842A51021}" type="slidenum">
              <a:rPr lang="en-US" smtClean="0"/>
              <a:pPr/>
              <a:t>18</a:t>
            </a:fld>
            <a:endParaRPr lang="en-US" dirty="0"/>
          </a:p>
        </p:txBody>
      </p:sp>
      <p:graphicFrame>
        <p:nvGraphicFramePr>
          <p:cNvPr id="5" name="Table 6">
            <a:extLst>
              <a:ext uri="{FF2B5EF4-FFF2-40B4-BE49-F238E27FC236}">
                <a16:creationId xmlns:a16="http://schemas.microsoft.com/office/drawing/2014/main" id="{AAE68ACD-BF7C-F882-DACC-910B3ED724F0}"/>
              </a:ext>
            </a:extLst>
          </p:cNvPr>
          <p:cNvGraphicFramePr>
            <a:graphicFrameLocks noGrp="1"/>
          </p:cNvGraphicFramePr>
          <p:nvPr>
            <p:extLst>
              <p:ext uri="{D42A27DB-BD31-4B8C-83A1-F6EECF244321}">
                <p14:modId xmlns:p14="http://schemas.microsoft.com/office/powerpoint/2010/main" val="2387827726"/>
              </p:ext>
            </p:extLst>
          </p:nvPr>
        </p:nvGraphicFramePr>
        <p:xfrm>
          <a:off x="265680" y="1729785"/>
          <a:ext cx="8526950" cy="4541520"/>
        </p:xfrm>
        <a:graphic>
          <a:graphicData uri="http://schemas.openxmlformats.org/drawingml/2006/table">
            <a:tbl>
              <a:tblPr firstRow="1" bandRow="1">
                <a:tableStyleId>{5C22544A-7EE6-4342-B048-85BDC9FD1C3A}</a:tableStyleId>
              </a:tblPr>
              <a:tblGrid>
                <a:gridCol w="6694078">
                  <a:extLst>
                    <a:ext uri="{9D8B030D-6E8A-4147-A177-3AD203B41FA5}">
                      <a16:colId xmlns:a16="http://schemas.microsoft.com/office/drawing/2014/main" val="3231250036"/>
                    </a:ext>
                  </a:extLst>
                </a:gridCol>
                <a:gridCol w="763017">
                  <a:extLst>
                    <a:ext uri="{9D8B030D-6E8A-4147-A177-3AD203B41FA5}">
                      <a16:colId xmlns:a16="http://schemas.microsoft.com/office/drawing/2014/main" val="3741456762"/>
                    </a:ext>
                  </a:extLst>
                </a:gridCol>
                <a:gridCol w="1069855">
                  <a:extLst>
                    <a:ext uri="{9D8B030D-6E8A-4147-A177-3AD203B41FA5}">
                      <a16:colId xmlns:a16="http://schemas.microsoft.com/office/drawing/2014/main" val="3050369607"/>
                    </a:ext>
                  </a:extLst>
                </a:gridCol>
              </a:tblGrid>
              <a:tr h="41148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BBGH Hospital Survey on Patient Safety Culture 2.0, April 2022</a:t>
                      </a:r>
                    </a:p>
                  </a:txBody>
                  <a:tcPr/>
                </a:tc>
                <a:tc gridSpan="2">
                  <a:txBody>
                    <a:bodyPr/>
                    <a:lstStyle/>
                    <a:p>
                      <a:pPr algn="ctr"/>
                      <a:r>
                        <a:rPr lang="en-US" dirty="0"/>
                        <a:t>% Correct</a:t>
                      </a:r>
                    </a:p>
                  </a:txBody>
                  <a:tcPr anchor="b"/>
                </a:tc>
                <a:tc hMerge="1">
                  <a:txBody>
                    <a:bodyPr/>
                    <a:lstStyle/>
                    <a:p>
                      <a:endParaRPr lang="en-US" dirty="0"/>
                    </a:p>
                  </a:txBody>
                  <a:tcPr anchor="b"/>
                </a:tc>
                <a:extLst>
                  <a:ext uri="{0D108BD9-81ED-4DB2-BD59-A6C34878D82A}">
                    <a16:rowId xmlns:a16="http://schemas.microsoft.com/office/drawing/2014/main" val="2573942309"/>
                  </a:ext>
                </a:extLst>
              </a:tr>
              <a:tr h="41148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Mgt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Non-mgt</a:t>
                      </a:r>
                    </a:p>
                  </a:txBody>
                  <a:tcPr anchor="b"/>
                </a:tc>
                <a:extLst>
                  <a:ext uri="{0D108BD9-81ED-4DB2-BD59-A6C34878D82A}">
                    <a16:rowId xmlns:a16="http://schemas.microsoft.com/office/drawing/2014/main" val="3685412952"/>
                  </a:ext>
                </a:extLst>
              </a:tr>
              <a:tr h="602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What are the three categories of behavior managers identify from the perspective of a just culture? (Answer: Human error, At-risk behavior, Reckless behavior)</a:t>
                      </a:r>
                    </a:p>
                  </a:txBody>
                  <a:tcPr anchor="b"/>
                </a:tc>
                <a:tc>
                  <a:txBody>
                    <a:bodyPr/>
                    <a:lstStyle/>
                    <a:p>
                      <a:pPr algn="ctr"/>
                      <a:r>
                        <a:rPr lang="en-US" sz="2000" dirty="0"/>
                        <a:t>62%</a:t>
                      </a:r>
                    </a:p>
                  </a:txBody>
                  <a:tcPr anchor="ctr"/>
                </a:tc>
                <a:tc>
                  <a:txBody>
                    <a:bodyPr/>
                    <a:lstStyle/>
                    <a:p>
                      <a:pPr algn="ctr"/>
                      <a:r>
                        <a:rPr lang="en-US" sz="2000" dirty="0"/>
                        <a:t>11%</a:t>
                      </a:r>
                    </a:p>
                  </a:txBody>
                  <a:tcPr anchor="ctr"/>
                </a:tc>
                <a:extLst>
                  <a:ext uri="{0D108BD9-81ED-4DB2-BD59-A6C34878D82A}">
                    <a16:rowId xmlns:a16="http://schemas.microsoft.com/office/drawing/2014/main" val="3263232342"/>
                  </a:ext>
                </a:extLst>
              </a:tr>
              <a:tr h="775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Which of the following is NOT a duty employees are responsible for in a just culture? (Answer: Duty to provide quality care)*</a:t>
                      </a:r>
                    </a:p>
                  </a:txBody>
                  <a:tcPr/>
                </a:tc>
                <a:tc>
                  <a:txBody>
                    <a:bodyPr/>
                    <a:lstStyle/>
                    <a:p>
                      <a:pPr algn="ctr"/>
                      <a:r>
                        <a:rPr lang="en-US" sz="2000" dirty="0"/>
                        <a:t>29%</a:t>
                      </a:r>
                    </a:p>
                  </a:txBody>
                  <a:tcPr anchor="ctr"/>
                </a:tc>
                <a:tc>
                  <a:txBody>
                    <a:bodyPr/>
                    <a:lstStyle/>
                    <a:p>
                      <a:pPr algn="ctr"/>
                      <a:r>
                        <a:rPr lang="en-US" sz="2000" dirty="0"/>
                        <a:t>4%</a:t>
                      </a:r>
                    </a:p>
                  </a:txBody>
                  <a:tcPr anchor="ctr"/>
                </a:tc>
                <a:extLst>
                  <a:ext uri="{0D108BD9-81ED-4DB2-BD59-A6C34878D82A}">
                    <a16:rowId xmlns:a16="http://schemas.microsoft.com/office/drawing/2014/main" val="1917616776"/>
                  </a:ext>
                </a:extLst>
              </a:tr>
              <a:tr h="679856">
                <a:tc>
                  <a:txBody>
                    <a:bodyPr/>
                    <a:lstStyle/>
                    <a:p>
                      <a:pPr lvl="0"/>
                      <a:r>
                        <a:rPr lang="en-US" sz="2000" dirty="0"/>
                        <a:t>What are the three management responses to employee actions in a just culture? (Answer: Console, Coach, Punish)</a:t>
                      </a:r>
                    </a:p>
                  </a:txBody>
                  <a:tcPr/>
                </a:tc>
                <a:tc>
                  <a:txBody>
                    <a:bodyPr/>
                    <a:lstStyle/>
                    <a:p>
                      <a:pPr algn="ctr"/>
                      <a:r>
                        <a:rPr lang="en-US" sz="2000" dirty="0"/>
                        <a:t>38%</a:t>
                      </a:r>
                    </a:p>
                  </a:txBody>
                  <a:tcPr anchor="ctr"/>
                </a:tc>
                <a:tc>
                  <a:txBody>
                    <a:bodyPr/>
                    <a:lstStyle/>
                    <a:p>
                      <a:pPr algn="ctr"/>
                      <a:r>
                        <a:rPr lang="en-US" sz="2000" dirty="0"/>
                        <a:t>3%</a:t>
                      </a:r>
                    </a:p>
                  </a:txBody>
                  <a:tcPr anchor="ctr"/>
                </a:tc>
                <a:extLst>
                  <a:ext uri="{0D108BD9-81ED-4DB2-BD59-A6C34878D82A}">
                    <a16:rowId xmlns:a16="http://schemas.microsoft.com/office/drawing/2014/main" val="1831570772"/>
                  </a:ext>
                </a:extLst>
              </a:tr>
              <a:tr h="775259">
                <a:tc>
                  <a:txBody>
                    <a:bodyPr/>
                    <a:lstStyle/>
                    <a:p>
                      <a:pPr lvl="0"/>
                      <a:r>
                        <a:rPr lang="en-US" sz="2000" dirty="0"/>
                        <a:t>During the investigation phase, what perspectives are used to determine what happened and what would normally happen? (Answer: Subjective/Objective)</a:t>
                      </a:r>
                    </a:p>
                  </a:txBody>
                  <a:tcPr>
                    <a:lnB w="12700" cap="flat" cmpd="sng" algn="ctr">
                      <a:solidFill>
                        <a:schemeClr val="tx1"/>
                      </a:solidFill>
                      <a:prstDash val="solid"/>
                      <a:round/>
                      <a:headEnd type="none" w="med" len="med"/>
                      <a:tailEnd type="none" w="med" len="med"/>
                    </a:lnB>
                  </a:tcPr>
                </a:tc>
                <a:tc>
                  <a:txBody>
                    <a:bodyPr/>
                    <a:lstStyle/>
                    <a:p>
                      <a:pPr algn="ctr"/>
                      <a:r>
                        <a:rPr lang="en-US" dirty="0"/>
                        <a:t>33%</a:t>
                      </a:r>
                    </a:p>
                  </a:txBody>
                  <a:tcPr anchor="ctr">
                    <a:lnB w="12700" cap="flat" cmpd="sng" algn="ctr">
                      <a:solidFill>
                        <a:schemeClr val="tx1"/>
                      </a:solidFill>
                      <a:prstDash val="solid"/>
                      <a:round/>
                      <a:headEnd type="none" w="med" len="med"/>
                      <a:tailEnd type="none" w="med" len="med"/>
                    </a:lnB>
                  </a:tcPr>
                </a:tc>
                <a:tc>
                  <a:txBody>
                    <a:bodyPr/>
                    <a:lstStyle/>
                    <a:p>
                      <a:pPr algn="ctr"/>
                      <a:r>
                        <a:rPr lang="en-US" dirty="0"/>
                        <a:t>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5123171"/>
                  </a:ext>
                </a:extLst>
              </a:tr>
            </a:tbl>
          </a:graphicData>
        </a:graphic>
      </p:graphicFrame>
      <p:sp>
        <p:nvSpPr>
          <p:cNvPr id="6" name="TextBox 5">
            <a:extLst>
              <a:ext uri="{FF2B5EF4-FFF2-40B4-BE49-F238E27FC236}">
                <a16:creationId xmlns:a16="http://schemas.microsoft.com/office/drawing/2014/main" id="{7D066552-7E25-F64D-E363-A01CC45551FF}"/>
              </a:ext>
            </a:extLst>
          </p:cNvPr>
          <p:cNvSpPr txBox="1"/>
          <p:nvPr/>
        </p:nvSpPr>
        <p:spPr>
          <a:xfrm>
            <a:off x="87549" y="6352144"/>
            <a:ext cx="9151608" cy="338554"/>
          </a:xfrm>
          <a:prstGeom prst="rect">
            <a:avLst/>
          </a:prstGeom>
          <a:noFill/>
        </p:spPr>
        <p:txBody>
          <a:bodyPr wrap="none" rtlCol="0">
            <a:spAutoFit/>
          </a:bodyPr>
          <a:lstStyle/>
          <a:p>
            <a:r>
              <a:rPr lang="en-US" sz="1600" dirty="0"/>
              <a:t>*Duties are: (1) produce an outcome, (2) follow procedural rules, (3) avoid causing unjustifiable risk or harm</a:t>
            </a:r>
          </a:p>
        </p:txBody>
      </p:sp>
    </p:spTree>
    <p:extLst>
      <p:ext uri="{BB962C8B-B14F-4D97-AF65-F5344CB8AC3E}">
        <p14:creationId xmlns:p14="http://schemas.microsoft.com/office/powerpoint/2010/main" val="129514593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E1004-C539-4DF9-AC1F-7DF84CD4CEE1}"/>
              </a:ext>
            </a:extLst>
          </p:cNvPr>
          <p:cNvSpPr>
            <a:spLocks noGrp="1"/>
          </p:cNvSpPr>
          <p:nvPr>
            <p:ph type="title"/>
          </p:nvPr>
        </p:nvSpPr>
        <p:spPr>
          <a:xfrm>
            <a:off x="477094" y="18255"/>
            <a:ext cx="8247888" cy="1325563"/>
          </a:xfrm>
        </p:spPr>
        <p:txBody>
          <a:bodyPr>
            <a:noAutofit/>
          </a:bodyPr>
          <a:lstStyle/>
          <a:p>
            <a:r>
              <a:rPr lang="en-US" sz="3200" dirty="0"/>
              <a:t>Outcomes of Implementing Just Culture Principles and Tools</a:t>
            </a:r>
          </a:p>
        </p:txBody>
      </p:sp>
      <p:sp>
        <p:nvSpPr>
          <p:cNvPr id="3" name="Content Placeholder 2">
            <a:extLst>
              <a:ext uri="{FF2B5EF4-FFF2-40B4-BE49-F238E27FC236}">
                <a16:creationId xmlns:a16="http://schemas.microsoft.com/office/drawing/2014/main" id="{581E49DF-9C38-4AD5-A221-8F95986B61D4}"/>
              </a:ext>
            </a:extLst>
          </p:cNvPr>
          <p:cNvSpPr>
            <a:spLocks noGrp="1"/>
          </p:cNvSpPr>
          <p:nvPr>
            <p:ph idx="1"/>
          </p:nvPr>
        </p:nvSpPr>
        <p:spPr>
          <a:xfrm>
            <a:off x="356080" y="1240631"/>
            <a:ext cx="8247888" cy="5298282"/>
          </a:xfrm>
        </p:spPr>
        <p:txBody>
          <a:bodyPr>
            <a:normAutofit/>
          </a:bodyPr>
          <a:lstStyle/>
          <a:p>
            <a:r>
              <a:rPr lang="en-US" sz="2400" dirty="0"/>
              <a:t>Improved perceptions of safety culture</a:t>
            </a:r>
          </a:p>
          <a:p>
            <a:pPr lvl="1">
              <a:buFont typeface="Wingdings" panose="05000000000000000000" pitchFamily="2" charset="2"/>
              <a:buChar char="Ø"/>
            </a:pPr>
            <a:r>
              <a:rPr lang="en-US" sz="2400" dirty="0"/>
              <a:t>Increased event reporting and feedback and communication about error</a:t>
            </a:r>
          </a:p>
          <a:p>
            <a:pPr lvl="1">
              <a:buFont typeface="Wingdings" panose="05000000000000000000" pitchFamily="2" charset="2"/>
              <a:buChar char="Ø"/>
            </a:pPr>
            <a:r>
              <a:rPr lang="en-US" sz="2400" dirty="0"/>
              <a:t>Increased use of team skills to improve patient safety</a:t>
            </a:r>
          </a:p>
          <a:p>
            <a:pPr lvl="1">
              <a:buFont typeface="Wingdings" panose="05000000000000000000" pitchFamily="2" charset="2"/>
              <a:buChar char="Ø"/>
            </a:pPr>
            <a:r>
              <a:rPr lang="en-US" sz="2400" dirty="0"/>
              <a:t>Improved perceptions of hospital management support for patient safety</a:t>
            </a:r>
          </a:p>
          <a:p>
            <a:r>
              <a:rPr lang="en-US" sz="2400" dirty="0"/>
              <a:t>Increased staff engagement and productivity</a:t>
            </a:r>
          </a:p>
          <a:p>
            <a:r>
              <a:rPr lang="en-US" sz="2400" dirty="0"/>
              <a:t>Decreased staff burn-out and turnover</a:t>
            </a:r>
          </a:p>
          <a:p>
            <a:r>
              <a:rPr lang="en-US" sz="2400" dirty="0"/>
              <a:t>Decreased risk of patient harm!</a:t>
            </a:r>
          </a:p>
          <a:p>
            <a:endParaRPr lang="en-US" sz="3200" dirty="0"/>
          </a:p>
        </p:txBody>
      </p:sp>
      <p:sp>
        <p:nvSpPr>
          <p:cNvPr id="5" name="Slide Number Placeholder 4">
            <a:extLst>
              <a:ext uri="{FF2B5EF4-FFF2-40B4-BE49-F238E27FC236}">
                <a16:creationId xmlns:a16="http://schemas.microsoft.com/office/drawing/2014/main" id="{84E8AD9D-130E-4475-BF66-850DACDBEC13}"/>
              </a:ext>
            </a:extLst>
          </p:cNvPr>
          <p:cNvSpPr>
            <a:spLocks noGrp="1"/>
          </p:cNvSpPr>
          <p:nvPr>
            <p:ph type="sldNum" sz="quarter" idx="12"/>
          </p:nvPr>
        </p:nvSpPr>
        <p:spPr/>
        <p:txBody>
          <a:bodyPr/>
          <a:lstStyle/>
          <a:p>
            <a:fld id="{7D55589D-DAF6-F843-B664-1C9842A51021}" type="slidenum">
              <a:rPr lang="en-US" smtClean="0"/>
              <a:t>19</a:t>
            </a:fld>
            <a:endParaRPr lang="en-US"/>
          </a:p>
        </p:txBody>
      </p:sp>
      <p:sp>
        <p:nvSpPr>
          <p:cNvPr id="4" name="TextBox 3">
            <a:extLst>
              <a:ext uri="{FF2B5EF4-FFF2-40B4-BE49-F238E27FC236}">
                <a16:creationId xmlns:a16="http://schemas.microsoft.com/office/drawing/2014/main" id="{E59F85C8-C578-CA96-7844-443954F68717}"/>
              </a:ext>
            </a:extLst>
          </p:cNvPr>
          <p:cNvSpPr txBox="1"/>
          <p:nvPr/>
        </p:nvSpPr>
        <p:spPr>
          <a:xfrm flipH="1">
            <a:off x="153536" y="5180275"/>
            <a:ext cx="8990464" cy="1569660"/>
          </a:xfrm>
          <a:prstGeom prst="rect">
            <a:avLst/>
          </a:prstGeom>
          <a:noFill/>
        </p:spPr>
        <p:txBody>
          <a:bodyPr wrap="square" rtlCol="0">
            <a:spAutoFit/>
          </a:bodyPr>
          <a:lstStyle/>
          <a:p>
            <a:pPr marL="400050" indent="-400050"/>
            <a:r>
              <a:rPr lang="en-US" sz="1600" dirty="0"/>
              <a:t>Campione J, Famolaro T. Promising practices for improving hospital patient safety culture. The Joint Commission Journal on Quality and Patient Safety. 2018;44:23-32.</a:t>
            </a:r>
          </a:p>
          <a:p>
            <a:pPr marL="400050" indent="-400050"/>
            <a:r>
              <a:rPr lang="en-US" sz="1600" dirty="0"/>
              <a:t>Eng DM, </a:t>
            </a:r>
            <a:r>
              <a:rPr lang="en-US" sz="1600" dirty="0" err="1"/>
              <a:t>Schweikart</a:t>
            </a:r>
            <a:r>
              <a:rPr lang="en-US" sz="1600" dirty="0"/>
              <a:t> SJ. Why accountability sharing in health care organizational cultures means patients are probably safer. AMA Journal of Ethics. 2020;22:E779-783. </a:t>
            </a:r>
          </a:p>
          <a:p>
            <a:pPr marL="400050" indent="-400050"/>
            <a:r>
              <a:rPr lang="en-US" sz="1600" dirty="0"/>
              <a:t>NCPS Just Culture Collaborative 2015-2017.</a:t>
            </a:r>
          </a:p>
          <a:p>
            <a:pPr marL="400050" indent="-400050"/>
            <a:r>
              <a:rPr lang="en-US" sz="1600" dirty="0"/>
              <a:t>Zak PJ. The Neuroscience of Trust. Organizational Culture; 2017.</a:t>
            </a:r>
          </a:p>
        </p:txBody>
      </p:sp>
    </p:spTree>
    <p:extLst>
      <p:ext uri="{BB962C8B-B14F-4D97-AF65-F5344CB8AC3E}">
        <p14:creationId xmlns:p14="http://schemas.microsoft.com/office/powerpoint/2010/main" val="143008628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77FD-B1AC-4A89-9E2E-9B8D7C8BD84A}"/>
              </a:ext>
            </a:extLst>
          </p:cNvPr>
          <p:cNvSpPr>
            <a:spLocks noGrp="1"/>
          </p:cNvSpPr>
          <p:nvPr>
            <p:ph type="title"/>
          </p:nvPr>
        </p:nvSpPr>
        <p:spPr/>
        <p:txBody>
          <a:bodyPr/>
          <a:lstStyle/>
          <a:p>
            <a:r>
              <a:rPr lang="en-US" dirty="0"/>
              <a:t>Acknowledgement</a:t>
            </a:r>
          </a:p>
        </p:txBody>
      </p:sp>
      <p:sp>
        <p:nvSpPr>
          <p:cNvPr id="3" name="Content Placeholder 2">
            <a:extLst>
              <a:ext uri="{FF2B5EF4-FFF2-40B4-BE49-F238E27FC236}">
                <a16:creationId xmlns:a16="http://schemas.microsoft.com/office/drawing/2014/main" id="{1B071676-1404-4473-BF09-8BD8252D486D}"/>
              </a:ext>
            </a:extLst>
          </p:cNvPr>
          <p:cNvSpPr>
            <a:spLocks noGrp="1"/>
          </p:cNvSpPr>
          <p:nvPr>
            <p:ph idx="1"/>
          </p:nvPr>
        </p:nvSpPr>
        <p:spPr>
          <a:xfrm>
            <a:off x="628650" y="1395318"/>
            <a:ext cx="7886700" cy="5097555"/>
          </a:xfrm>
        </p:spPr>
        <p:txBody>
          <a:bodyPr>
            <a:normAutofit lnSpcReduction="10000"/>
          </a:bodyPr>
          <a:lstStyle/>
          <a:p>
            <a:pPr marL="0" indent="0">
              <a:buNone/>
            </a:pPr>
            <a:r>
              <a:rPr lang="en-US" dirty="0"/>
              <a:t>The Just Culture curriculum was developed by Outcome Engenuity, LLC (now the Just Culture Company). This company was founded in 1997 by David Marx, JD, to help the world better manage human error by integrating concepts from systems engineering, human factors, and the law. </a:t>
            </a:r>
          </a:p>
          <a:p>
            <a:pPr marL="0" indent="0">
              <a:buNone/>
            </a:pPr>
            <a:endParaRPr lang="en-US" dirty="0"/>
          </a:p>
          <a:p>
            <a:pPr marL="0" indent="0">
              <a:buNone/>
            </a:pPr>
            <a:r>
              <a:rPr lang="en-US" dirty="0"/>
              <a:t>Learn more about The Just Culture Company at </a:t>
            </a:r>
            <a:r>
              <a:rPr lang="en-US" dirty="0">
                <a:hlinkClick r:id="rId3"/>
              </a:rPr>
              <a:t>https://www.justculture.com/</a:t>
            </a:r>
            <a:r>
              <a:rPr lang="en-US" dirty="0"/>
              <a:t> </a:t>
            </a:r>
          </a:p>
          <a:p>
            <a:pPr marL="0" indent="0">
              <a:buNone/>
            </a:pPr>
            <a:endParaRPr lang="en-US" dirty="0"/>
          </a:p>
          <a:p>
            <a:pPr marL="0" indent="0">
              <a:buNone/>
            </a:pPr>
            <a:r>
              <a:rPr lang="en-US" dirty="0"/>
              <a:t>The information about Just Culture has been adapted by the Nebraska Coalition for Patient Safety with permission from The Just Culture Company for the purpose of training managers in healthcare organizations. </a:t>
            </a:r>
          </a:p>
          <a:p>
            <a:pPr marL="0" indent="0">
              <a:buNone/>
            </a:pPr>
            <a:endParaRPr lang="en-US" dirty="0"/>
          </a:p>
          <a:p>
            <a:pPr marL="0" indent="0">
              <a:buNone/>
            </a:pPr>
            <a:r>
              <a:rPr lang="en-US" b="1" dirty="0"/>
              <a:t>These slides are for the internal use of Box Butte General Hospital in Alliance, NE.</a:t>
            </a:r>
          </a:p>
        </p:txBody>
      </p:sp>
      <p:sp>
        <p:nvSpPr>
          <p:cNvPr id="5" name="Slide Number Placeholder 4">
            <a:extLst>
              <a:ext uri="{FF2B5EF4-FFF2-40B4-BE49-F238E27FC236}">
                <a16:creationId xmlns:a16="http://schemas.microsoft.com/office/drawing/2014/main" id="{B79E1801-0CF2-43F6-945D-28DEC51942EF}"/>
              </a:ext>
            </a:extLst>
          </p:cNvPr>
          <p:cNvSpPr>
            <a:spLocks noGrp="1"/>
          </p:cNvSpPr>
          <p:nvPr>
            <p:ph type="sldNum" sz="quarter" idx="12"/>
          </p:nvPr>
        </p:nvSpPr>
        <p:spPr/>
        <p:txBody>
          <a:bodyPr/>
          <a:lstStyle/>
          <a:p>
            <a:fld id="{7D55589D-DAF6-F843-B664-1C9842A51021}" type="slidenum">
              <a:rPr lang="en-US" smtClean="0"/>
              <a:t>2</a:t>
            </a:fld>
            <a:endParaRPr lang="en-US"/>
          </a:p>
        </p:txBody>
      </p:sp>
    </p:spTree>
    <p:extLst>
      <p:ext uri="{BB962C8B-B14F-4D97-AF65-F5344CB8AC3E}">
        <p14:creationId xmlns:p14="http://schemas.microsoft.com/office/powerpoint/2010/main" val="14610619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0416" y="312986"/>
            <a:ext cx="8677852" cy="692734"/>
          </a:xfrm>
        </p:spPr>
        <p:txBody>
          <a:bodyPr anchor="t" anchorCtr="0">
            <a:noAutofit/>
          </a:bodyPr>
          <a:lstStyle/>
          <a:p>
            <a:r>
              <a:rPr lang="en-US" sz="3200" spc="0" dirty="0"/>
              <a:t>Five Skills Support Just Culture</a:t>
            </a:r>
          </a:p>
        </p:txBody>
      </p:sp>
      <p:grpSp>
        <p:nvGrpSpPr>
          <p:cNvPr id="13" name="Group 12">
            <a:extLst>
              <a:ext uri="{FF2B5EF4-FFF2-40B4-BE49-F238E27FC236}">
                <a16:creationId xmlns:a16="http://schemas.microsoft.com/office/drawing/2014/main" id="{98B4C876-56FF-4A98-A090-FA49067B269C}"/>
              </a:ext>
            </a:extLst>
          </p:cNvPr>
          <p:cNvGrpSpPr/>
          <p:nvPr/>
        </p:nvGrpSpPr>
        <p:grpSpPr>
          <a:xfrm>
            <a:off x="197256" y="1142405"/>
            <a:ext cx="4379368" cy="5535489"/>
            <a:chOff x="201880" y="1463976"/>
            <a:chExt cx="4379368" cy="4867551"/>
          </a:xfrm>
        </p:grpSpPr>
        <p:sp>
          <p:nvSpPr>
            <p:cNvPr id="4" name="TextBox 3"/>
            <p:cNvSpPr txBox="1"/>
            <p:nvPr/>
          </p:nvSpPr>
          <p:spPr>
            <a:xfrm>
              <a:off x="206504" y="2447646"/>
              <a:ext cx="4370120" cy="932873"/>
            </a:xfrm>
            <a:prstGeom prst="rect">
              <a:avLst/>
            </a:prstGeom>
            <a:solidFill>
              <a:schemeClr val="bg1">
                <a:lumMod val="8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2.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DESIGN BETTER </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SYSTEMS</a:t>
              </a:r>
            </a:p>
          </p:txBody>
        </p:sp>
        <p:sp>
          <p:nvSpPr>
            <p:cNvPr id="5" name="TextBox 4"/>
            <p:cNvSpPr txBox="1"/>
            <p:nvPr/>
          </p:nvSpPr>
          <p:spPr>
            <a:xfrm>
              <a:off x="211128" y="4397239"/>
              <a:ext cx="4370120" cy="932873"/>
            </a:xfrm>
            <a:prstGeom prst="rect">
              <a:avLst/>
            </a:prstGeom>
            <a:solidFill>
              <a:schemeClr val="bg1">
                <a:lumMod val="75000"/>
              </a:schemeClr>
            </a:solidFill>
          </p:spPr>
          <p:txBody>
            <a:bodyPr wrap="square" lIns="548640" rIns="457200" rtlCol="0" anchor="ctr" anchorCtr="0">
              <a:no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charset="0"/>
                  <a:ea typeface="Arial" charset="0"/>
                  <a:cs typeface="Arial" charset="0"/>
                </a:rPr>
                <a:t>4</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r>
                <a:rPr lang="en-US" sz="2400" dirty="0">
                  <a:solidFill>
                    <a:srgbClr val="000000"/>
                  </a:solidFill>
                  <a:latin typeface="Arial" charset="0"/>
                  <a:ea typeface="Arial" charset="0"/>
                  <a:cs typeface="Arial" charset="0"/>
                </a:rPr>
                <a:t>LEARN TO SYSTEMATICALLY LEARN</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6" name="TextBox 5"/>
            <p:cNvSpPr txBox="1"/>
            <p:nvPr/>
          </p:nvSpPr>
          <p:spPr>
            <a:xfrm>
              <a:off x="211128" y="3413569"/>
              <a:ext cx="4370120" cy="932873"/>
            </a:xfrm>
            <a:prstGeom prst="rect">
              <a:avLst/>
            </a:prstGeom>
            <a:solidFill>
              <a:schemeClr val="bg1">
                <a:lumMod val="65000"/>
              </a:schemeClr>
            </a:solidFill>
          </p:spPr>
          <p:txBody>
            <a:bodyPr wrap="square" lIns="548640" rIns="457200" rtlCol="0" anchor="ctr" anchorCtr="0">
              <a:noAutofit/>
            </a:bodyPr>
            <a:lstStyle/>
            <a:p>
              <a:pPr lvl="0">
                <a:defRPr/>
              </a:pPr>
              <a:r>
                <a:rPr lang="en-US" sz="2400" dirty="0">
                  <a:solidFill>
                    <a:srgbClr val="000000"/>
                  </a:solidFill>
                  <a:latin typeface="Arial" charset="0"/>
                  <a:ea typeface="Arial" charset="0"/>
                  <a:cs typeface="Arial" charset="0"/>
                </a:rPr>
                <a:t>3</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r>
                <a:rPr lang="en-US" sz="2400" spc="-150" dirty="0">
                  <a:solidFill>
                    <a:srgbClr val="000000"/>
                  </a:solidFill>
                  <a:latin typeface="Arial" charset="0"/>
                  <a:ea typeface="Arial" charset="0"/>
                  <a:cs typeface="Arial" charset="0"/>
                </a:rPr>
                <a:t>MAKE BETTER BEHAVIORAL </a:t>
              </a:r>
              <a:r>
                <a:rPr lang="en-US" sz="2400" spc="-300" dirty="0">
                  <a:solidFill>
                    <a:srgbClr val="000000"/>
                  </a:solidFill>
                  <a:latin typeface="Arial" charset="0"/>
                  <a:ea typeface="Arial" charset="0"/>
                  <a:cs typeface="Arial" charset="0"/>
                </a:rPr>
                <a:t>CHOICES </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7" name="TextBox 6"/>
            <p:cNvSpPr txBox="1"/>
            <p:nvPr/>
          </p:nvSpPr>
          <p:spPr>
            <a:xfrm>
              <a:off x="201880" y="5398654"/>
              <a:ext cx="4370120" cy="932873"/>
            </a:xfrm>
            <a:prstGeom prst="rect">
              <a:avLst/>
            </a:prstGeom>
            <a:solidFill>
              <a:schemeClr val="bg1">
                <a:lumMod val="50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5.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FIND</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 JUSTICE</a:t>
              </a:r>
            </a:p>
          </p:txBody>
        </p:sp>
        <p:sp>
          <p:nvSpPr>
            <p:cNvPr id="3" name="TextBox 2"/>
            <p:cNvSpPr txBox="1"/>
            <p:nvPr/>
          </p:nvSpPr>
          <p:spPr>
            <a:xfrm>
              <a:off x="201880" y="1463976"/>
              <a:ext cx="4370120" cy="932873"/>
            </a:xfrm>
            <a:prstGeom prst="rect">
              <a:avLst/>
            </a:prstGeom>
            <a:solidFill>
              <a:schemeClr val="bg1">
                <a:lumMod val="95000"/>
              </a:schemeClr>
            </a:solidFill>
            <a:ln w="38100">
              <a:noFill/>
            </a:ln>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1.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ALIGN VALUES </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&amp; EXPECTATIONS</a:t>
              </a:r>
            </a:p>
          </p:txBody>
        </p:sp>
      </p:grpSp>
      <p:sp>
        <p:nvSpPr>
          <p:cNvPr id="9" name="TextBox 8">
            <a:extLst>
              <a:ext uri="{FF2B5EF4-FFF2-40B4-BE49-F238E27FC236}">
                <a16:creationId xmlns:a16="http://schemas.microsoft.com/office/drawing/2014/main" id="{DE6B81CB-F496-45BE-A592-7BD7F1DF371B}"/>
              </a:ext>
            </a:extLst>
          </p:cNvPr>
          <p:cNvSpPr txBox="1"/>
          <p:nvPr/>
        </p:nvSpPr>
        <p:spPr>
          <a:xfrm>
            <a:off x="5094466" y="5336759"/>
            <a:ext cx="36660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Severity of Outcome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Due to Error</a:t>
            </a:r>
          </a:p>
        </p:txBody>
      </p:sp>
      <p:sp>
        <p:nvSpPr>
          <p:cNvPr id="11" name="Slide Number Placeholder 10">
            <a:extLst>
              <a:ext uri="{FF2B5EF4-FFF2-40B4-BE49-F238E27FC236}">
                <a16:creationId xmlns:a16="http://schemas.microsoft.com/office/drawing/2014/main" id="{D43EE562-2C55-49EB-BBB0-C53C814F0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Arial" charset="0"/>
              <a:cs typeface="Arial" charset="0"/>
            </a:endParaRPr>
          </a:p>
        </p:txBody>
      </p:sp>
      <p:pic>
        <p:nvPicPr>
          <p:cNvPr id="2" name="Picture 1">
            <a:extLst>
              <a:ext uri="{FF2B5EF4-FFF2-40B4-BE49-F238E27FC236}">
                <a16:creationId xmlns:a16="http://schemas.microsoft.com/office/drawing/2014/main" id="{A4C82255-DB66-4E8F-8EF6-F1A305C80EBF}"/>
              </a:ext>
            </a:extLst>
          </p:cNvPr>
          <p:cNvPicPr>
            <a:picLocks noChangeAspect="1"/>
          </p:cNvPicPr>
          <p:nvPr/>
        </p:nvPicPr>
        <p:blipFill rotWithShape="1">
          <a:blip r:embed="rId3"/>
          <a:srcRect l="18809" t="1593" r="21004" b="14640"/>
          <a:stretch/>
        </p:blipFill>
        <p:spPr>
          <a:xfrm>
            <a:off x="4498018" y="1245164"/>
            <a:ext cx="4572000" cy="3845490"/>
          </a:xfrm>
          <a:prstGeom prst="rect">
            <a:avLst/>
          </a:prstGeom>
        </p:spPr>
      </p:pic>
    </p:spTree>
    <p:extLst>
      <p:ext uri="{BB962C8B-B14F-4D97-AF65-F5344CB8AC3E}">
        <p14:creationId xmlns:p14="http://schemas.microsoft.com/office/powerpoint/2010/main" val="22391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E04A-A1C7-E00F-85B3-F10D8A99F436}"/>
              </a:ext>
            </a:extLst>
          </p:cNvPr>
          <p:cNvSpPr>
            <a:spLocks noGrp="1"/>
          </p:cNvSpPr>
          <p:nvPr>
            <p:ph type="title"/>
          </p:nvPr>
        </p:nvSpPr>
        <p:spPr>
          <a:xfrm>
            <a:off x="457199" y="218823"/>
            <a:ext cx="8248261" cy="577032"/>
          </a:xfrm>
        </p:spPr>
        <p:txBody>
          <a:bodyPr>
            <a:normAutofit fontScale="90000"/>
          </a:bodyPr>
          <a:lstStyle/>
          <a:p>
            <a:r>
              <a:rPr lang="en-US" dirty="0"/>
              <a:t>Skill 1: Align Values &amp; Expectations</a:t>
            </a:r>
          </a:p>
        </p:txBody>
      </p:sp>
      <p:sp>
        <p:nvSpPr>
          <p:cNvPr id="3" name="Content Placeholder 2">
            <a:extLst>
              <a:ext uri="{FF2B5EF4-FFF2-40B4-BE49-F238E27FC236}">
                <a16:creationId xmlns:a16="http://schemas.microsoft.com/office/drawing/2014/main" id="{A747A594-6586-657C-2EF8-695923B2D1A0}"/>
              </a:ext>
            </a:extLst>
          </p:cNvPr>
          <p:cNvSpPr>
            <a:spLocks noGrp="1"/>
          </p:cNvSpPr>
          <p:nvPr>
            <p:ph idx="1"/>
          </p:nvPr>
        </p:nvSpPr>
        <p:spPr>
          <a:xfrm>
            <a:off x="312076" y="795855"/>
            <a:ext cx="8247888" cy="1607945"/>
          </a:xfrm>
        </p:spPr>
        <p:txBody>
          <a:bodyPr>
            <a:normAutofit fontScale="92500" lnSpcReduction="10000"/>
          </a:bodyPr>
          <a:lstStyle/>
          <a:p>
            <a:pPr marL="0" indent="0">
              <a:lnSpc>
                <a:spcPct val="110000"/>
              </a:lnSpc>
              <a:spcBef>
                <a:spcPts val="0"/>
              </a:spcBef>
              <a:spcAft>
                <a:spcPts val="1200"/>
              </a:spcAft>
              <a:buNone/>
            </a:pPr>
            <a:r>
              <a:rPr lang="en-US" sz="2400" dirty="0"/>
              <a:t>Safety culture is </a:t>
            </a:r>
            <a:r>
              <a:rPr lang="en-US" sz="2400" b="1" dirty="0"/>
              <a:t>a result of the actions that leaders take </a:t>
            </a:r>
            <a:r>
              <a:rPr lang="en-US" sz="2400" dirty="0"/>
              <a:t>to ensure that staff learn from their experience (Schein, 2010). Leaders implement the culture and close the gap between beliefs and behaviors by...</a:t>
            </a:r>
          </a:p>
          <a:p>
            <a:pPr marL="0" indent="0">
              <a:lnSpc>
                <a:spcPct val="110000"/>
              </a:lnSpc>
              <a:spcBef>
                <a:spcPts val="0"/>
              </a:spcBef>
              <a:spcAft>
                <a:spcPts val="1200"/>
              </a:spcAft>
              <a:buNone/>
            </a:pPr>
            <a:endParaRPr lang="en-US" dirty="0"/>
          </a:p>
          <a:p>
            <a:pPr marL="0" indent="0">
              <a:lnSpc>
                <a:spcPct val="110000"/>
              </a:lnSpc>
              <a:spcBef>
                <a:spcPts val="0"/>
              </a:spcBef>
              <a:spcAft>
                <a:spcPts val="1200"/>
              </a:spcAft>
              <a:buNone/>
            </a:pPr>
            <a:endParaRPr lang="en-US" dirty="0"/>
          </a:p>
          <a:p>
            <a:pPr>
              <a:lnSpc>
                <a:spcPct val="110000"/>
              </a:lnSpc>
              <a:spcBef>
                <a:spcPts val="0"/>
              </a:spcBef>
              <a:spcAft>
                <a:spcPts val="1200"/>
              </a:spcAft>
            </a:pPr>
            <a:endParaRPr lang="en-US" dirty="0"/>
          </a:p>
        </p:txBody>
      </p:sp>
      <p:sp>
        <p:nvSpPr>
          <p:cNvPr id="9" name="TextBox 8">
            <a:extLst>
              <a:ext uri="{FF2B5EF4-FFF2-40B4-BE49-F238E27FC236}">
                <a16:creationId xmlns:a16="http://schemas.microsoft.com/office/drawing/2014/main" id="{B018CE91-22C3-2C2C-9B63-3323C890E0B9}"/>
              </a:ext>
            </a:extLst>
          </p:cNvPr>
          <p:cNvSpPr txBox="1"/>
          <p:nvPr/>
        </p:nvSpPr>
        <p:spPr>
          <a:xfrm>
            <a:off x="321734" y="2386033"/>
            <a:ext cx="4054464" cy="42934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4D0">
                    <a:lumMod val="75000"/>
                  </a:srgbClr>
                </a:solidFill>
                <a:effectLst/>
                <a:uLnTx/>
                <a:uFillTx/>
                <a:latin typeface="Playfair Display" panose="020F0502020204030204" pitchFamily="2" charset="0"/>
                <a:ea typeface="+mn-ea"/>
                <a:cs typeface="+mn-cs"/>
              </a:rPr>
              <a:t>Mission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Nobile"/>
                <a:ea typeface="+mn-ea"/>
                <a:cs typeface="+mn-cs"/>
              </a:rPr>
              <a:t>To lead and innovate in healthcare delivery and community wellness.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33"/>
              </a:solidFill>
              <a:effectLst/>
              <a:uLnTx/>
              <a:uFillTx/>
              <a:latin typeface="Nobi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4D0">
                    <a:lumMod val="75000"/>
                  </a:srgbClr>
                </a:solidFill>
                <a:effectLst/>
                <a:uLnTx/>
                <a:uFillTx/>
                <a:latin typeface="Playfair Display" panose="020F0502020204030204" pitchFamily="2" charset="0"/>
                <a:ea typeface="+mn-ea"/>
                <a:cs typeface="+mn-cs"/>
              </a:rPr>
              <a:t>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Nobile"/>
                <a:ea typeface="+mn-ea"/>
                <a:cs typeface="+mn-cs"/>
              </a:rPr>
              <a:t>The greatest place to receive care, to work, to practice medicine.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33"/>
              </a:solidFill>
              <a:effectLst/>
              <a:uLnTx/>
              <a:uFillTx/>
              <a:latin typeface="Nobi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4D0">
                    <a:lumMod val="75000"/>
                  </a:srgbClr>
                </a:solidFill>
                <a:effectLst/>
                <a:uLnTx/>
                <a:uFillTx/>
                <a:latin typeface="Playfair Display" panose="020F0502020204030204" pitchFamily="2" charset="0"/>
                <a:ea typeface="+mn-ea"/>
                <a:cs typeface="+mn-cs"/>
              </a:rPr>
              <a:t>Values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Nobile"/>
                <a:ea typeface="+mn-ea"/>
                <a:cs typeface="+mn-cs"/>
              </a:rPr>
              <a:t>Safety, Excellence, Compassion, Integrity, Devotion, and Teamwork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33"/>
              </a:solidFill>
              <a:effectLst/>
              <a:uLnTx/>
              <a:uFillTx/>
              <a:latin typeface="Nobi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4D0">
                    <a:lumMod val="75000"/>
                  </a:srgbClr>
                </a:solidFill>
                <a:effectLst/>
                <a:uLnTx/>
                <a:uFillTx/>
                <a:latin typeface="Playfair Display" panose="020F0502020204030204" pitchFamily="2" charset="0"/>
                <a:ea typeface="+mn-ea"/>
                <a:cs typeface="+mn-cs"/>
              </a:rPr>
              <a:t>Tagline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Nobile"/>
                <a:ea typeface="+mn-ea"/>
                <a:cs typeface="+mn-cs"/>
              </a:rPr>
              <a:t>Great Things Are Happening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Nobi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Nobile"/>
                <a:ea typeface="+mn-ea"/>
                <a:cs typeface="+mn-cs"/>
              </a:rPr>
              <a:t>https://www.bbgh.org/about-us/mission-vision-values/mission-vision-values.html</a:t>
            </a:r>
          </a:p>
        </p:txBody>
      </p:sp>
      <p:grpSp>
        <p:nvGrpSpPr>
          <p:cNvPr id="13" name="Group 12">
            <a:extLst>
              <a:ext uri="{FF2B5EF4-FFF2-40B4-BE49-F238E27FC236}">
                <a16:creationId xmlns:a16="http://schemas.microsoft.com/office/drawing/2014/main" id="{7F664478-C618-4EFC-AE39-3CCCE0C0692C}"/>
              </a:ext>
            </a:extLst>
          </p:cNvPr>
          <p:cNvGrpSpPr/>
          <p:nvPr/>
        </p:nvGrpSpPr>
        <p:grpSpPr>
          <a:xfrm>
            <a:off x="4572000" y="1825165"/>
            <a:ext cx="4367447" cy="4672447"/>
            <a:chOff x="4572000" y="1915477"/>
            <a:chExt cx="4367447" cy="4672447"/>
          </a:xfrm>
        </p:grpSpPr>
        <p:sp>
          <p:nvSpPr>
            <p:cNvPr id="11" name="TextBox 10">
              <a:extLst>
                <a:ext uri="{FF2B5EF4-FFF2-40B4-BE49-F238E27FC236}">
                  <a16:creationId xmlns:a16="http://schemas.microsoft.com/office/drawing/2014/main" id="{9F94460F-B60D-E3EE-E7AB-D6A6A174496D}"/>
                </a:ext>
              </a:extLst>
            </p:cNvPr>
            <p:cNvSpPr txBox="1"/>
            <p:nvPr/>
          </p:nvSpPr>
          <p:spPr>
            <a:xfrm>
              <a:off x="4572000" y="3725602"/>
              <a:ext cx="4367447"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A4D0">
                      <a:lumMod val="75000"/>
                    </a:srgbClr>
                  </a:solidFill>
                  <a:latin typeface="Arial" panose="020B0604020202020204" pitchFamily="34" charset="0"/>
                  <a:cs typeface="Arial" panose="020B0604020202020204" pitchFamily="34" charset="0"/>
                </a:rPr>
                <a:t>Based on your HSOPS results, how well are leaders meeting the expectation to use Just Culture tools and principles</a:t>
              </a:r>
              <a:r>
                <a:rPr kumimoji="0" lang="en-US" sz="2000" b="0" i="0" u="none" strike="noStrike" kern="1200" cap="none" spc="0" normalizeH="0" baseline="0" noProof="0" dirty="0">
                  <a:ln>
                    <a:noFill/>
                  </a:ln>
                  <a:solidFill>
                    <a:srgbClr val="00A4D0">
                      <a:lumMod val="75000"/>
                    </a:srgbClr>
                  </a:solidFill>
                  <a:effectLst/>
                  <a:uLnTx/>
                  <a:uFillTx/>
                  <a:latin typeface="Arial" panose="020B0604020202020204" pitchFamily="34" charset="0"/>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00A4D0">
                    <a:lumMod val="75000"/>
                  </a:srgbClr>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kumimoji="0" lang="en-US" sz="2000" b="0" i="0" u="none" strike="noStrike" kern="1200" cap="none" spc="0" normalizeH="0" baseline="0" noProof="0" dirty="0">
                  <a:ln>
                    <a:noFill/>
                  </a:ln>
                  <a:solidFill>
                    <a:srgbClr val="00A4D0">
                      <a:lumMod val="75000"/>
                    </a:srgbClr>
                  </a:solidFill>
                  <a:effectLst/>
                  <a:uLnTx/>
                  <a:uFillTx/>
                  <a:latin typeface="Arial" panose="020B0604020202020204" pitchFamily="34" charset="0"/>
                  <a:ea typeface="+mn-ea"/>
                  <a:cs typeface="Arial" panose="020B0604020202020204" pitchFamily="34" charset="0"/>
                </a:rPr>
                <a:t>Will </a:t>
              </a:r>
              <a:r>
                <a:rPr kumimoji="0" lang="en-US" sz="2000" b="0" i="0" u="none" strike="noStrike" kern="1200" cap="none" spc="0" normalizeH="0" baseline="0" noProof="0" dirty="0" err="1">
                  <a:ln>
                    <a:noFill/>
                  </a:ln>
                  <a:solidFill>
                    <a:srgbClr val="00A4D0">
                      <a:lumMod val="75000"/>
                    </a:srgbClr>
                  </a:solidFill>
                  <a:effectLst/>
                  <a:uLnTx/>
                  <a:uFillTx/>
                  <a:latin typeface="Arial" panose="020B0604020202020204" pitchFamily="34" charset="0"/>
                  <a:ea typeface="+mn-ea"/>
                  <a:cs typeface="Arial" panose="020B0604020202020204" pitchFamily="34" charset="0"/>
                </a:rPr>
                <a:t>i</a:t>
              </a:r>
              <a:r>
                <a:rPr lang="en-US" sz="2000" dirty="0" err="1">
                  <a:solidFill>
                    <a:srgbClr val="00A4D0">
                      <a:lumMod val="75000"/>
                    </a:srgbClr>
                  </a:solidFill>
                  <a:latin typeface="Arial" panose="020B0604020202020204" pitchFamily="34" charset="0"/>
                  <a:cs typeface="Arial" panose="020B0604020202020204" pitchFamily="34" charset="0"/>
                </a:rPr>
                <a:t>mproving</a:t>
              </a:r>
              <a:r>
                <a:rPr lang="en-US" sz="2000" dirty="0">
                  <a:solidFill>
                    <a:srgbClr val="00A4D0">
                      <a:lumMod val="75000"/>
                    </a:srgbClr>
                  </a:solidFill>
                  <a:latin typeface="Arial" panose="020B0604020202020204" pitchFamily="34" charset="0"/>
                  <a:cs typeface="Arial" panose="020B0604020202020204" pitchFamily="34" charset="0"/>
                </a:rPr>
                <a:t> your Just Culture knowledge and skills help to achieve your Mission, Vision, Values, and Tagline? </a:t>
              </a:r>
              <a:endParaRPr kumimoji="0" lang="en-US" sz="2000" b="0" i="0" u="none" strike="noStrike" kern="1200" cap="none" spc="0" normalizeH="0" baseline="0" noProof="0" dirty="0">
                <a:ln>
                  <a:noFill/>
                </a:ln>
                <a:solidFill>
                  <a:srgbClr val="00A4D0">
                    <a:lumMod val="75000"/>
                  </a:srgbClr>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3E1ECFBA-5E1F-1FAE-5238-8B3C0E452979}"/>
                </a:ext>
              </a:extLst>
            </p:cNvPr>
            <p:cNvPicPr>
              <a:picLocks noChangeAspect="1"/>
            </p:cNvPicPr>
            <p:nvPr/>
          </p:nvPicPr>
          <p:blipFill>
            <a:blip r:embed="rId3"/>
            <a:stretch>
              <a:fillRect/>
            </a:stretch>
          </p:blipFill>
          <p:spPr>
            <a:xfrm>
              <a:off x="5876779" y="1915477"/>
              <a:ext cx="1719330" cy="1719330"/>
            </a:xfrm>
            <a:prstGeom prst="rect">
              <a:avLst/>
            </a:prstGeom>
          </p:spPr>
        </p:pic>
      </p:grpSp>
    </p:spTree>
    <p:extLst>
      <p:ext uri="{BB962C8B-B14F-4D97-AF65-F5344CB8AC3E}">
        <p14:creationId xmlns:p14="http://schemas.microsoft.com/office/powerpoint/2010/main" val="3760700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4</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742950" y="3815542"/>
            <a:ext cx="7772400" cy="1780040"/>
          </a:xfrm>
        </p:spPr>
        <p:txBody>
          <a:bodyPr>
            <a:normAutofit/>
          </a:bodyPr>
          <a:lstStyle/>
          <a:p>
            <a:r>
              <a:rPr lang="en-US" sz="3600" dirty="0"/>
              <a:t>Explain how outcome/severity bias complicates leaders’ response to an individual’s behavior.</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1430556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49" y="148571"/>
            <a:ext cx="8004824" cy="954107"/>
          </a:xfrm>
        </p:spPr>
        <p:txBody>
          <a:bodyPr anchor="ctr" anchorCtr="0">
            <a:noAutofit/>
          </a:bodyPr>
          <a:lstStyle/>
          <a:p>
            <a:r>
              <a:rPr lang="en-US" dirty="0"/>
              <a:t>Outcome/Severity Bias</a:t>
            </a:r>
          </a:p>
        </p:txBody>
      </p:sp>
      <p:sp>
        <p:nvSpPr>
          <p:cNvPr id="13" name="Content Placeholder 12">
            <a:extLst>
              <a:ext uri="{FF2B5EF4-FFF2-40B4-BE49-F238E27FC236}">
                <a16:creationId xmlns:a16="http://schemas.microsoft.com/office/drawing/2014/main" id="{1E2C2679-A36B-403A-AEE8-DEFAF2E5F644}"/>
              </a:ext>
            </a:extLst>
          </p:cNvPr>
          <p:cNvSpPr>
            <a:spLocks noGrp="1"/>
          </p:cNvSpPr>
          <p:nvPr>
            <p:ph idx="1"/>
          </p:nvPr>
        </p:nvSpPr>
        <p:spPr>
          <a:xfrm>
            <a:off x="446449" y="2217420"/>
            <a:ext cx="8229600" cy="4319858"/>
          </a:xfrm>
        </p:spPr>
        <p:txBody>
          <a:bodyPr>
            <a:normAutofit/>
          </a:bodyPr>
          <a:lstStyle/>
          <a:p>
            <a:pPr marL="0" indent="0">
              <a:buNone/>
            </a:pPr>
            <a:r>
              <a:rPr lang="en-US" sz="3600" dirty="0"/>
              <a:t>When </a:t>
            </a:r>
            <a:r>
              <a:rPr lang="en-US" sz="3600" u="sng" dirty="0"/>
              <a:t>leadership allows </a:t>
            </a:r>
            <a:r>
              <a:rPr lang="en-US" sz="3600" dirty="0"/>
              <a:t>the severity of the outcome/ level of harm to drive its response to the employee behavioral choices AND system design that contributed to an event.</a:t>
            </a:r>
            <a:r>
              <a:rPr lang="en-US" sz="3600" b="1" dirty="0">
                <a:latin typeface="Arial" panose="020B0604020202020204" pitchFamily="34" charset="0"/>
                <a:ea typeface="Times New Roman" charset="0"/>
                <a:cs typeface="Arial" panose="020B0604020202020204" pitchFamily="34" charset="0"/>
              </a:rPr>
              <a:t> </a:t>
            </a:r>
          </a:p>
          <a:p>
            <a:pPr marL="0" indent="0">
              <a:buNone/>
            </a:pPr>
            <a:endParaRPr lang="en-US" dirty="0"/>
          </a:p>
        </p:txBody>
      </p:sp>
      <p:sp>
        <p:nvSpPr>
          <p:cNvPr id="3" name="Slide Number Placeholder 2">
            <a:extLst>
              <a:ext uri="{FF2B5EF4-FFF2-40B4-BE49-F238E27FC236}">
                <a16:creationId xmlns:a16="http://schemas.microsoft.com/office/drawing/2014/main" id="{294C1607-2C26-7B05-F2DB-17083F50620B}"/>
              </a:ext>
            </a:extLst>
          </p:cNvPr>
          <p:cNvSpPr>
            <a:spLocks noGrp="1"/>
          </p:cNvSpPr>
          <p:nvPr>
            <p:ph type="sldNum" sz="quarter" idx="12"/>
          </p:nvPr>
        </p:nvSpPr>
        <p:spPr/>
        <p:txBody>
          <a:bodyPr/>
          <a:lstStyle/>
          <a:p>
            <a:fld id="{7D55589D-DAF6-F843-B664-1C9842A51021}" type="slidenum">
              <a:rPr lang="en-US" smtClean="0"/>
              <a:t>23</a:t>
            </a:fld>
            <a:endParaRPr lang="en-US"/>
          </a:p>
        </p:txBody>
      </p:sp>
    </p:spTree>
    <p:extLst>
      <p:ext uri="{BB962C8B-B14F-4D97-AF65-F5344CB8AC3E}">
        <p14:creationId xmlns:p14="http://schemas.microsoft.com/office/powerpoint/2010/main" val="375051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BA19D2-BE11-42B8-8FEA-04DEB9A3F49B}"/>
              </a:ext>
            </a:extLst>
          </p:cNvPr>
          <p:cNvSpPr>
            <a:spLocks noGrp="1"/>
          </p:cNvSpPr>
          <p:nvPr>
            <p:ph type="title"/>
          </p:nvPr>
        </p:nvSpPr>
        <p:spPr>
          <a:xfrm>
            <a:off x="457200" y="136525"/>
            <a:ext cx="8229600" cy="713653"/>
          </a:xfrm>
        </p:spPr>
        <p:txBody>
          <a:bodyPr>
            <a:normAutofit/>
          </a:bodyPr>
          <a:lstStyle/>
          <a:p>
            <a:r>
              <a:rPr lang="en-US" dirty="0"/>
              <a:t>Outcome 1</a:t>
            </a:r>
          </a:p>
        </p:txBody>
      </p:sp>
      <p:sp>
        <p:nvSpPr>
          <p:cNvPr id="6" name="Content Placeholder 5">
            <a:extLst>
              <a:ext uri="{FF2B5EF4-FFF2-40B4-BE49-F238E27FC236}">
                <a16:creationId xmlns:a16="http://schemas.microsoft.com/office/drawing/2014/main" id="{C398974B-86D9-414F-B8C8-14F2043C43C7}"/>
              </a:ext>
            </a:extLst>
          </p:cNvPr>
          <p:cNvSpPr>
            <a:spLocks noGrp="1"/>
          </p:cNvSpPr>
          <p:nvPr>
            <p:ph idx="1"/>
          </p:nvPr>
        </p:nvSpPr>
        <p:spPr>
          <a:xfrm>
            <a:off x="457200" y="919586"/>
            <a:ext cx="8229600" cy="5644987"/>
          </a:xfrm>
        </p:spPr>
        <p:txBody>
          <a:bodyPr>
            <a:normAutofit/>
          </a:bodyPr>
          <a:lstStyle/>
          <a:p>
            <a:pPr marL="0" indent="0">
              <a:buNone/>
            </a:pPr>
            <a:r>
              <a:rPr lang="en-US" dirty="0"/>
              <a:t>An ICU nurse was asked by another ICU nurse to take 2 mg. of Versed to radiology to administer to a patient who was anxious and claustrophobic prior to a PET scan. The nurse entered “</a:t>
            </a:r>
            <a:r>
              <a:rPr lang="en-US" dirty="0" err="1"/>
              <a:t>VE</a:t>
            </a:r>
            <a:r>
              <a:rPr lang="en-US" dirty="0"/>
              <a:t>” into the automatic dispensing cabinet in the ICU. The </a:t>
            </a:r>
            <a:r>
              <a:rPr lang="en-US" dirty="0" err="1"/>
              <a:t>Acudose</a:t>
            </a:r>
            <a:r>
              <a:rPr lang="en-US" dirty="0"/>
              <a:t> machine defaults to generic drug names so Versed (midazolam) did not appear. The nurse overrode an alert that stated the drug should be for a STAT order, removed the drug, went to radiology, and administered the drug to a patient who was alone in an injection room. </a:t>
            </a:r>
          </a:p>
          <a:p>
            <a:pPr marL="0" indent="0">
              <a:buNone/>
            </a:pPr>
            <a:r>
              <a:rPr lang="en-US" dirty="0"/>
              <a:t>Approximately 30 minutes after the administration of the drug, a transporter walked past the injection room and noticed the patient was unresponsive. It was later discovered that the nurse had administered vecuronium instead of Versed. </a:t>
            </a:r>
            <a:r>
              <a:rPr lang="en-US" b="1" dirty="0"/>
              <a:t>The patient died the next day. </a:t>
            </a:r>
            <a:r>
              <a:rPr lang="en-US" dirty="0"/>
              <a:t>The nurse lost her license to practice and was charged with reckless homicide. </a:t>
            </a:r>
            <a:r>
              <a:rPr kumimoji="0" lang="en-US" b="0" i="0" u="none" strike="noStrike" kern="0" cap="none" spc="0" normalizeH="0" baseline="0" noProof="0" dirty="0">
                <a:ln>
                  <a:noFill/>
                </a:ln>
                <a:solidFill>
                  <a:srgbClr val="000000"/>
                </a:solidFill>
                <a:effectLst/>
                <a:uLnTx/>
                <a:uFillTx/>
                <a:latin typeface="Arial"/>
                <a:ea typeface="ＭＳ Ｐゴシック" charset="-128"/>
                <a:cs typeface="+mn-cs"/>
              </a:rPr>
              <a:t>The RCA and action plan included removing vecuronium from the list of drugs for which alerts can be over-ridden by nurses and ensuring bar-code-medication-administration is available in radiology.</a:t>
            </a:r>
          </a:p>
          <a:p>
            <a:pPr marL="0" indent="0">
              <a:buNone/>
            </a:pPr>
            <a:r>
              <a:rPr kumimoji="0" lang="en-US" sz="1800" b="0" i="0" u="none" strike="noStrike" kern="0" cap="none" spc="0" normalizeH="0" baseline="0" noProof="0" dirty="0">
                <a:ln>
                  <a:noFill/>
                </a:ln>
                <a:solidFill>
                  <a:srgbClr val="000000"/>
                </a:solidFill>
                <a:effectLst/>
                <a:uLnTx/>
                <a:uFillTx/>
                <a:latin typeface="Arial"/>
                <a:ea typeface="ＭＳ Ｐゴシック" charset="-128"/>
                <a:cs typeface="+mn-cs"/>
              </a:rPr>
              <a:t> [See ISMP’s Guidelines for the Safe Use of Automated Dispensing Cabinets. Available at </a:t>
            </a:r>
            <a:r>
              <a:rPr kumimoji="0" lang="en-US" sz="1800" b="0" i="0" u="none" strike="noStrike" kern="0" cap="none" spc="0" normalizeH="0" baseline="0" noProof="0" dirty="0">
                <a:ln>
                  <a:noFill/>
                </a:ln>
                <a:solidFill>
                  <a:srgbClr val="000000"/>
                </a:solidFill>
                <a:effectLst/>
                <a:uLnTx/>
                <a:uFillTx/>
                <a:latin typeface="Arial"/>
                <a:ea typeface="ＭＳ Ｐゴシック" charset="-128"/>
                <a:cs typeface="+mn-cs"/>
                <a:hlinkClick r:id="rId3"/>
              </a:rPr>
              <a:t>https://www.ismp.org/resources/guidelines-safe-use-automated-dispensing-cabinets</a:t>
            </a:r>
            <a:r>
              <a:rPr kumimoji="0" lang="en-US" sz="1800" b="0" i="0" u="none" strike="noStrike" kern="0" cap="none" spc="0" normalizeH="0" baseline="0" noProof="0" dirty="0">
                <a:ln>
                  <a:noFill/>
                </a:ln>
                <a:solidFill>
                  <a:srgbClr val="000000"/>
                </a:solidFill>
                <a:effectLst/>
                <a:uLnTx/>
                <a:uFillTx/>
                <a:latin typeface="Arial"/>
                <a:ea typeface="ＭＳ Ｐゴシック" charset="-128"/>
                <a:cs typeface="+mn-cs"/>
              </a:rPr>
              <a:t> </a:t>
            </a:r>
            <a:r>
              <a:rPr kumimoji="0" lang="en-US" sz="1700" b="0" i="0" u="none" strike="noStrike" kern="0" cap="none" spc="0" normalizeH="0" baseline="0" noProof="0" dirty="0">
                <a:ln>
                  <a:noFill/>
                </a:ln>
                <a:solidFill>
                  <a:srgbClr val="000000"/>
                </a:solidFill>
                <a:effectLst/>
                <a:uLnTx/>
                <a:uFillTx/>
                <a:latin typeface="Arial"/>
                <a:ea typeface="ＭＳ Ｐゴシック" charset="-128"/>
                <a:cs typeface="+mn-cs"/>
              </a:rPr>
              <a:t>]</a:t>
            </a:r>
            <a:endParaRPr lang="en-US" sz="1800" dirty="0"/>
          </a:p>
        </p:txBody>
      </p:sp>
      <p:sp>
        <p:nvSpPr>
          <p:cNvPr id="4" name="Slide Number Placeholder 3">
            <a:extLst>
              <a:ext uri="{FF2B5EF4-FFF2-40B4-BE49-F238E27FC236}">
                <a16:creationId xmlns:a16="http://schemas.microsoft.com/office/drawing/2014/main" id="{9555A286-210C-4FAB-B654-89B8F0394892}"/>
              </a:ext>
            </a:extLst>
          </p:cNvPr>
          <p:cNvSpPr>
            <a:spLocks noGrp="1"/>
          </p:cNvSpPr>
          <p:nvPr>
            <p:ph type="sldNum" sz="quarter" idx="12"/>
          </p:nvPr>
        </p:nvSpPr>
        <p:spPr/>
        <p:txBody>
          <a:bodyPr/>
          <a:lstStyle/>
          <a:p>
            <a:pPr>
              <a:defRPr/>
            </a:pPr>
            <a:fld id="{FC204AE2-D8CF-40DC-B6F6-9138539392D2}" type="slidenum">
              <a:rPr lang="en-US" altLang="en-US" smtClean="0"/>
              <a:pPr>
                <a:defRPr/>
              </a:pPr>
              <a:t>24</a:t>
            </a:fld>
            <a:endParaRPr lang="en-US" altLang="en-US"/>
          </a:p>
        </p:txBody>
      </p:sp>
    </p:spTree>
    <p:extLst>
      <p:ext uri="{BB962C8B-B14F-4D97-AF65-F5344CB8AC3E}">
        <p14:creationId xmlns:p14="http://schemas.microsoft.com/office/powerpoint/2010/main" val="45349785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BA19D2-BE11-42B8-8FEA-04DEB9A3F49B}"/>
              </a:ext>
            </a:extLst>
          </p:cNvPr>
          <p:cNvSpPr>
            <a:spLocks noGrp="1"/>
          </p:cNvSpPr>
          <p:nvPr>
            <p:ph type="title"/>
          </p:nvPr>
        </p:nvSpPr>
        <p:spPr>
          <a:xfrm>
            <a:off x="457199" y="67252"/>
            <a:ext cx="8229600" cy="713653"/>
          </a:xfrm>
        </p:spPr>
        <p:txBody>
          <a:bodyPr>
            <a:normAutofit/>
          </a:bodyPr>
          <a:lstStyle/>
          <a:p>
            <a:r>
              <a:rPr lang="en-US" dirty="0"/>
              <a:t>Outcome  2</a:t>
            </a:r>
          </a:p>
        </p:txBody>
      </p:sp>
      <p:sp>
        <p:nvSpPr>
          <p:cNvPr id="6" name="Content Placeholder 5">
            <a:extLst>
              <a:ext uri="{FF2B5EF4-FFF2-40B4-BE49-F238E27FC236}">
                <a16:creationId xmlns:a16="http://schemas.microsoft.com/office/drawing/2014/main" id="{C398974B-86D9-414F-B8C8-14F2043C43C7}"/>
              </a:ext>
            </a:extLst>
          </p:cNvPr>
          <p:cNvSpPr>
            <a:spLocks noGrp="1"/>
          </p:cNvSpPr>
          <p:nvPr>
            <p:ph idx="1"/>
          </p:nvPr>
        </p:nvSpPr>
        <p:spPr>
          <a:xfrm>
            <a:off x="457199" y="780905"/>
            <a:ext cx="8229600" cy="5940571"/>
          </a:xfrm>
        </p:spPr>
        <p:txBody>
          <a:bodyPr>
            <a:normAutofit fontScale="85000" lnSpcReduction="10000"/>
          </a:bodyPr>
          <a:lstStyle/>
          <a:p>
            <a:pPr marL="0" marR="0" lvl="0" indent="0" fontAlgn="auto">
              <a:lnSpc>
                <a:spcPct val="110000"/>
              </a:lnSpc>
              <a:spcAft>
                <a:spcPts val="0"/>
              </a:spcAft>
              <a:buClrTx/>
              <a:buSzTx/>
              <a:buNone/>
              <a:tabLst/>
              <a:defRPr/>
            </a:pPr>
            <a:r>
              <a:rPr lang="en-US" sz="2400" dirty="0"/>
              <a:t>An ICU nurse was asked by another ICU nurse to take 2 mg. of Versed to radiology to administer to a patient who was anxious and claustrophobic prior to a PET scan. The nurse entered “VE” into the automatic dispensing cabinet in the ICU. The </a:t>
            </a:r>
            <a:r>
              <a:rPr lang="en-US" sz="2400" dirty="0" err="1"/>
              <a:t>Acudose</a:t>
            </a:r>
            <a:r>
              <a:rPr lang="en-US" sz="2400" dirty="0"/>
              <a:t> machine defaults to generic drug names so Versed (midazolam) did not appear. The nurse overrode an alert that stated the drug should be for a STAT order, removed the drug, went to radiology, and administered the drug to a patient who was alone in an injection room. </a:t>
            </a:r>
          </a:p>
          <a:p>
            <a:pPr marL="0" indent="0">
              <a:lnSpc>
                <a:spcPct val="110000"/>
              </a:lnSpc>
              <a:buNone/>
              <a:defRPr/>
            </a:pPr>
            <a:r>
              <a:rPr lang="en-US" sz="2400" dirty="0"/>
              <a:t>Within a minute, radiology staff in the control room who were observing the patient via a camera noticed she was not breathing and called a rapid response team. </a:t>
            </a:r>
            <a:r>
              <a:rPr lang="en-US" sz="2400" b="1" dirty="0"/>
              <a:t>The patient was intubated and recovered to her previous state. </a:t>
            </a:r>
            <a:r>
              <a:rPr lang="en-US" sz="2400" dirty="0"/>
              <a:t>It was later discovered that the nurse had mistakenly administered vecuronium instead of Versed. The nurse was reprimanded for not following the 7 Rights of Medication Administration* at the bedside in radiology. No further action was taken. </a:t>
            </a:r>
          </a:p>
          <a:p>
            <a:pPr marL="0" indent="0">
              <a:buNone/>
            </a:pPr>
            <a:endParaRPr lang="en-US" dirty="0"/>
          </a:p>
          <a:p>
            <a:pPr marL="0" indent="0">
              <a:buNone/>
            </a:pPr>
            <a:endParaRPr lang="en-US" dirty="0"/>
          </a:p>
          <a:p>
            <a:pPr marL="0" indent="0">
              <a:buNone/>
            </a:pPr>
            <a:r>
              <a:rPr lang="en-US" dirty="0"/>
              <a:t>*Right: (1) patient (2) drug (3) dose (4) route (5) time (6) reason (7) documentation</a:t>
            </a:r>
          </a:p>
        </p:txBody>
      </p:sp>
      <p:sp>
        <p:nvSpPr>
          <p:cNvPr id="4" name="Slide Number Placeholder 3">
            <a:extLst>
              <a:ext uri="{FF2B5EF4-FFF2-40B4-BE49-F238E27FC236}">
                <a16:creationId xmlns:a16="http://schemas.microsoft.com/office/drawing/2014/main" id="{9555A286-210C-4FAB-B654-89B8F0394892}"/>
              </a:ext>
            </a:extLst>
          </p:cNvPr>
          <p:cNvSpPr>
            <a:spLocks noGrp="1"/>
          </p:cNvSpPr>
          <p:nvPr>
            <p:ph type="sldNum" sz="quarter" idx="12"/>
          </p:nvPr>
        </p:nvSpPr>
        <p:spPr/>
        <p:txBody>
          <a:bodyPr/>
          <a:lstStyle/>
          <a:p>
            <a:pPr>
              <a:defRPr/>
            </a:pPr>
            <a:fld id="{FC204AE2-D8CF-40DC-B6F6-9138539392D2}" type="slidenum">
              <a:rPr lang="en-US" altLang="en-US" smtClean="0"/>
              <a:pPr>
                <a:defRPr/>
              </a:pPr>
              <a:t>25</a:t>
            </a:fld>
            <a:endParaRPr lang="en-US" altLang="en-US"/>
          </a:p>
        </p:txBody>
      </p:sp>
      <p:sp>
        <p:nvSpPr>
          <p:cNvPr id="2" name="TextBox 1">
            <a:extLst>
              <a:ext uri="{FF2B5EF4-FFF2-40B4-BE49-F238E27FC236}">
                <a16:creationId xmlns:a16="http://schemas.microsoft.com/office/drawing/2014/main" id="{6BB0C861-B2DF-43B4-C4C0-FA058DACD5BD}"/>
              </a:ext>
            </a:extLst>
          </p:cNvPr>
          <p:cNvSpPr txBox="1"/>
          <p:nvPr/>
        </p:nvSpPr>
        <p:spPr>
          <a:xfrm>
            <a:off x="457199" y="5642726"/>
            <a:ext cx="7922362" cy="461665"/>
          </a:xfrm>
          <a:prstGeom prst="rect">
            <a:avLst/>
          </a:prstGeom>
          <a:noFill/>
          <a:ln>
            <a:solidFill>
              <a:schemeClr val="tx1"/>
            </a:solidFill>
          </a:ln>
        </p:spPr>
        <p:txBody>
          <a:bodyPr wrap="none" rtlCol="0">
            <a:spAutoFit/>
          </a:bodyPr>
          <a:lstStyle/>
          <a:p>
            <a:r>
              <a:rPr lang="en-US" sz="2400" b="1" dirty="0">
                <a:solidFill>
                  <a:schemeClr val="accent1"/>
                </a:solidFill>
                <a:latin typeface="Arial" panose="020B0604020202020204" pitchFamily="34" charset="0"/>
                <a:cs typeface="Arial" panose="020B0604020202020204" pitchFamily="34" charset="0"/>
              </a:rPr>
              <a:t>How likely is it that no further action might be taken?</a:t>
            </a:r>
          </a:p>
        </p:txBody>
      </p:sp>
    </p:spTree>
    <p:extLst>
      <p:ext uri="{BB962C8B-B14F-4D97-AF65-F5344CB8AC3E}">
        <p14:creationId xmlns:p14="http://schemas.microsoft.com/office/powerpoint/2010/main" val="937578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210" y="157399"/>
            <a:ext cx="8275320" cy="1086484"/>
          </a:xfrm>
        </p:spPr>
        <p:txBody>
          <a:bodyPr anchor="t" anchorCtr="0">
            <a:noAutofit/>
          </a:bodyPr>
          <a:lstStyle/>
          <a:p>
            <a:r>
              <a:rPr lang="en-US" sz="3600" dirty="0">
                <a:solidFill>
                  <a:schemeClr val="accent2"/>
                </a:solidFill>
              </a:rPr>
              <a:t>Tragic effects of Outcome /severity bias</a:t>
            </a:r>
            <a:br>
              <a:rPr lang="en-US" sz="3600" cap="none" dirty="0">
                <a:solidFill>
                  <a:schemeClr val="accent2"/>
                </a:solidFill>
              </a:rPr>
            </a:br>
            <a:endParaRPr lang="en-US" sz="3600" dirty="0">
              <a:solidFill>
                <a:schemeClr val="accent2"/>
              </a:solidFill>
            </a:endParaRPr>
          </a:p>
        </p:txBody>
      </p:sp>
      <p:graphicFrame>
        <p:nvGraphicFramePr>
          <p:cNvPr id="6" name="Content Placeholder 5">
            <a:extLst>
              <a:ext uri="{FF2B5EF4-FFF2-40B4-BE49-F238E27FC236}">
                <a16:creationId xmlns:a16="http://schemas.microsoft.com/office/drawing/2014/main" id="{5A53DC2A-5705-4D0A-A6EA-E80A7767F5A6}"/>
              </a:ext>
            </a:extLst>
          </p:cNvPr>
          <p:cNvGraphicFramePr>
            <a:graphicFrameLocks noGrp="1"/>
          </p:cNvGraphicFramePr>
          <p:nvPr>
            <p:ph idx="1"/>
            <p:extLst>
              <p:ext uri="{D42A27DB-BD31-4B8C-83A1-F6EECF244321}">
                <p14:modId xmlns:p14="http://schemas.microsoft.com/office/powerpoint/2010/main" val="331791307"/>
              </p:ext>
            </p:extLst>
          </p:nvPr>
        </p:nvGraphicFramePr>
        <p:xfrm>
          <a:off x="349447" y="673240"/>
          <a:ext cx="8378190" cy="4553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E409536-8DA2-4A4C-AD32-77A031D8FACD}"/>
              </a:ext>
            </a:extLst>
          </p:cNvPr>
          <p:cNvSpPr txBox="1"/>
          <p:nvPr/>
        </p:nvSpPr>
        <p:spPr>
          <a:xfrm rot="16200000">
            <a:off x="2022383" y="2881622"/>
            <a:ext cx="5032317" cy="615553"/>
          </a:xfrm>
          <a:prstGeom prst="rect">
            <a:avLst/>
          </a:prstGeom>
          <a:noFill/>
        </p:spPr>
        <p:txBody>
          <a:bodyPr wrap="square" rtlCol="0">
            <a:spAutoFit/>
          </a:bodyPr>
          <a:lstStyle/>
          <a:p>
            <a:r>
              <a:rPr lang="en-US" sz="3400" b="1" kern="0" cap="all" spc="-400" dirty="0">
                <a:solidFill>
                  <a:srgbClr val="FF8F00"/>
                </a:solidFill>
                <a:latin typeface="Arial" charset="0"/>
                <a:cs typeface="Arial" charset="0"/>
              </a:rPr>
              <a:t>Outcome / severity bias</a:t>
            </a:r>
          </a:p>
        </p:txBody>
      </p:sp>
      <p:sp>
        <p:nvSpPr>
          <p:cNvPr id="7" name="Slide Number Placeholder 6">
            <a:extLst>
              <a:ext uri="{FF2B5EF4-FFF2-40B4-BE49-F238E27FC236}">
                <a16:creationId xmlns:a16="http://schemas.microsoft.com/office/drawing/2014/main" id="{9D3EF8A5-F12A-41BB-8CBF-7B4FA20A630B}"/>
              </a:ext>
            </a:extLst>
          </p:cNvPr>
          <p:cNvSpPr>
            <a:spLocks noGrp="1"/>
          </p:cNvSpPr>
          <p:nvPr>
            <p:ph type="sldNum" sz="quarter" idx="12"/>
          </p:nvPr>
        </p:nvSpPr>
        <p:spPr/>
        <p:txBody>
          <a:bodyPr/>
          <a:lstStyle/>
          <a:p>
            <a:fld id="{7D55589D-DAF6-F843-B664-1C9842A51021}" type="slidenum">
              <a:rPr lang="en-US" smtClean="0"/>
              <a:t>26</a:t>
            </a:fld>
            <a:endParaRPr lang="en-US"/>
          </a:p>
        </p:txBody>
      </p:sp>
      <p:grpSp>
        <p:nvGrpSpPr>
          <p:cNvPr id="8" name="Group 7">
            <a:extLst>
              <a:ext uri="{FF2B5EF4-FFF2-40B4-BE49-F238E27FC236}">
                <a16:creationId xmlns:a16="http://schemas.microsoft.com/office/drawing/2014/main" id="{3454CF90-5ABF-6D86-CBB5-301EF4E4F066}"/>
              </a:ext>
            </a:extLst>
          </p:cNvPr>
          <p:cNvGrpSpPr/>
          <p:nvPr/>
        </p:nvGrpSpPr>
        <p:grpSpPr>
          <a:xfrm>
            <a:off x="132278" y="4233180"/>
            <a:ext cx="1428750" cy="2465546"/>
            <a:chOff x="7058025" y="2513301"/>
            <a:chExt cx="1428750" cy="2465546"/>
          </a:xfrm>
        </p:grpSpPr>
        <p:pic>
          <p:nvPicPr>
            <p:cNvPr id="9" name="Picture 8">
              <a:extLst>
                <a:ext uri="{FF2B5EF4-FFF2-40B4-BE49-F238E27FC236}">
                  <a16:creationId xmlns:a16="http://schemas.microsoft.com/office/drawing/2014/main" id="{1256D66F-7AAD-12DE-F3B6-DB8926169E2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058025" y="2513301"/>
              <a:ext cx="1428750" cy="2219325"/>
            </a:xfrm>
            <a:prstGeom prst="rect">
              <a:avLst/>
            </a:prstGeom>
          </p:spPr>
        </p:pic>
        <p:sp>
          <p:nvSpPr>
            <p:cNvPr id="10" name="TextBox 9">
              <a:extLst>
                <a:ext uri="{FF2B5EF4-FFF2-40B4-BE49-F238E27FC236}">
                  <a16:creationId xmlns:a16="http://schemas.microsoft.com/office/drawing/2014/main" id="{14D4386D-D6CA-9FD4-BED7-F7E5DCD41422}"/>
                </a:ext>
              </a:extLst>
            </p:cNvPr>
            <p:cNvSpPr txBox="1"/>
            <p:nvPr/>
          </p:nvSpPr>
          <p:spPr>
            <a:xfrm>
              <a:off x="7058025" y="4732626"/>
              <a:ext cx="1428750" cy="246221"/>
            </a:xfrm>
            <a:prstGeom prst="rect">
              <a:avLst/>
            </a:prstGeom>
            <a:noFill/>
          </p:spPr>
          <p:txBody>
            <a:bodyPr wrap="square" rtlCol="0">
              <a:spAutoFit/>
            </a:bodyPr>
            <a:lstStyle/>
            <a:p>
              <a:r>
                <a:rPr lang="en-US" sz="500" dirty="0">
                  <a:hlinkClick r:id="rId9" tooltip="http://rx-wiki.org/index.php?title=Pharmacoinformatics"/>
                </a:rPr>
                <a:t>This Photo</a:t>
              </a:r>
              <a:r>
                <a:rPr lang="en-US" sz="500" dirty="0"/>
                <a:t> by Unknown Author is licensed under </a:t>
              </a:r>
              <a:r>
                <a:rPr lang="en-US" sz="500" dirty="0">
                  <a:hlinkClick r:id="rId10" tooltip="https://creativecommons.org/licenses/by/3.0/"/>
                </a:rPr>
                <a:t>CC BY</a:t>
              </a:r>
              <a:endParaRPr lang="en-US" sz="500" dirty="0"/>
            </a:p>
          </p:txBody>
        </p:sp>
      </p:grpSp>
      <p:sp>
        <p:nvSpPr>
          <p:cNvPr id="12" name="TextBox 11">
            <a:extLst>
              <a:ext uri="{FF2B5EF4-FFF2-40B4-BE49-F238E27FC236}">
                <a16:creationId xmlns:a16="http://schemas.microsoft.com/office/drawing/2014/main" id="{FD9BA7BF-6811-69A7-DBCC-FD580587DB28}"/>
              </a:ext>
            </a:extLst>
          </p:cNvPr>
          <p:cNvSpPr txBox="1"/>
          <p:nvPr/>
        </p:nvSpPr>
        <p:spPr>
          <a:xfrm>
            <a:off x="1511601" y="4340398"/>
            <a:ext cx="2782372" cy="2308324"/>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en-US" dirty="0"/>
              <a:t>Drugs ordered by brand but ADC menus are by generic names.</a:t>
            </a:r>
          </a:p>
          <a:p>
            <a:pPr marL="285750" indent="-285750">
              <a:buFont typeface="Wingdings" panose="05000000000000000000" pitchFamily="2" charset="2"/>
              <a:buChar char="Ø"/>
            </a:pPr>
            <a:r>
              <a:rPr lang="en-US" dirty="0"/>
              <a:t>Only two letters needed to bring up drop-down menu of drugs.</a:t>
            </a:r>
          </a:p>
          <a:p>
            <a:pPr marL="285750" indent="-285750">
              <a:buFont typeface="Wingdings" panose="05000000000000000000" pitchFamily="2" charset="2"/>
              <a:buChar char="Ø"/>
            </a:pPr>
            <a:r>
              <a:rPr lang="en-US" dirty="0"/>
              <a:t>Over-ride of alerts is frequent and expected.</a:t>
            </a:r>
          </a:p>
        </p:txBody>
      </p:sp>
      <p:pic>
        <p:nvPicPr>
          <p:cNvPr id="4" name="Picture 3">
            <a:extLst>
              <a:ext uri="{FF2B5EF4-FFF2-40B4-BE49-F238E27FC236}">
                <a16:creationId xmlns:a16="http://schemas.microsoft.com/office/drawing/2014/main" id="{FD3AEFDF-D26E-40AC-A8C9-B5C0049C78BF}"/>
              </a:ext>
            </a:extLst>
          </p:cNvPr>
          <p:cNvPicPr>
            <a:picLocks noChangeAspect="1"/>
          </p:cNvPicPr>
          <p:nvPr/>
        </p:nvPicPr>
        <p:blipFill>
          <a:blip r:embed="rId11"/>
          <a:stretch>
            <a:fillRect/>
          </a:stretch>
        </p:blipFill>
        <p:spPr>
          <a:xfrm>
            <a:off x="5555665" y="4371997"/>
            <a:ext cx="3153994" cy="2276725"/>
          </a:xfrm>
          <a:prstGeom prst="rect">
            <a:avLst/>
          </a:prstGeom>
        </p:spPr>
      </p:pic>
    </p:spTree>
    <p:extLst>
      <p:ext uri="{BB962C8B-B14F-4D97-AF65-F5344CB8AC3E}">
        <p14:creationId xmlns:p14="http://schemas.microsoft.com/office/powerpoint/2010/main" val="18629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49" y="148571"/>
            <a:ext cx="7983323" cy="954107"/>
          </a:xfrm>
        </p:spPr>
        <p:txBody>
          <a:bodyPr anchor="ctr" anchorCtr="0">
            <a:noAutofit/>
          </a:bodyPr>
          <a:lstStyle/>
          <a:p>
            <a:r>
              <a:rPr lang="en-US" dirty="0"/>
              <a:t>Outcome/Severity Bias</a:t>
            </a:r>
          </a:p>
        </p:txBody>
      </p:sp>
      <p:sp>
        <p:nvSpPr>
          <p:cNvPr id="13" name="Content Placeholder 12">
            <a:extLst>
              <a:ext uri="{FF2B5EF4-FFF2-40B4-BE49-F238E27FC236}">
                <a16:creationId xmlns:a16="http://schemas.microsoft.com/office/drawing/2014/main" id="{1E2C2679-A36B-403A-AEE8-DEFAF2E5F644}"/>
              </a:ext>
            </a:extLst>
          </p:cNvPr>
          <p:cNvSpPr>
            <a:spLocks noGrp="1"/>
          </p:cNvSpPr>
          <p:nvPr>
            <p:ph idx="1"/>
          </p:nvPr>
        </p:nvSpPr>
        <p:spPr>
          <a:xfrm>
            <a:off x="467949" y="1270912"/>
            <a:ext cx="8207419" cy="4319858"/>
          </a:xfrm>
        </p:spPr>
        <p:txBody>
          <a:bodyPr>
            <a:normAutofit/>
          </a:bodyPr>
          <a:lstStyle/>
          <a:p>
            <a:pPr marL="0" indent="0">
              <a:buNone/>
            </a:pPr>
            <a:r>
              <a:rPr lang="en-US" sz="3600" dirty="0"/>
              <a:t>When </a:t>
            </a:r>
            <a:r>
              <a:rPr lang="en-US" sz="3600" u="sng" dirty="0"/>
              <a:t>leadership allows </a:t>
            </a:r>
            <a:r>
              <a:rPr lang="en-US" sz="3600" dirty="0"/>
              <a:t>the severity of the outcome/ level of harm to drive its response to the employee behavioral choices AND system design that contributed to an event.</a:t>
            </a:r>
            <a:r>
              <a:rPr lang="en-US" sz="3600" b="1" dirty="0">
                <a:latin typeface="Arial" panose="020B0604020202020204" pitchFamily="34" charset="0"/>
                <a:ea typeface="Times New Roman" charset="0"/>
                <a:cs typeface="Arial" panose="020B0604020202020204" pitchFamily="34" charset="0"/>
              </a:rPr>
              <a:t> </a:t>
            </a:r>
          </a:p>
          <a:p>
            <a:pPr marL="0" indent="0">
              <a:buNone/>
            </a:pPr>
            <a:endParaRPr lang="en-US" dirty="0"/>
          </a:p>
        </p:txBody>
      </p:sp>
      <p:grpSp>
        <p:nvGrpSpPr>
          <p:cNvPr id="5" name="Group 4">
            <a:extLst>
              <a:ext uri="{FF2B5EF4-FFF2-40B4-BE49-F238E27FC236}">
                <a16:creationId xmlns:a16="http://schemas.microsoft.com/office/drawing/2014/main" id="{96C156CB-8059-402A-5B65-50F19C90126F}"/>
              </a:ext>
            </a:extLst>
          </p:cNvPr>
          <p:cNvGrpSpPr/>
          <p:nvPr/>
        </p:nvGrpSpPr>
        <p:grpSpPr>
          <a:xfrm>
            <a:off x="330790" y="4602097"/>
            <a:ext cx="8344578" cy="1959462"/>
            <a:chOff x="330790" y="4650427"/>
            <a:chExt cx="8344578" cy="1959462"/>
          </a:xfrm>
        </p:grpSpPr>
        <p:sp>
          <p:nvSpPr>
            <p:cNvPr id="3" name="TextBox 2">
              <a:extLst>
                <a:ext uri="{FF2B5EF4-FFF2-40B4-BE49-F238E27FC236}">
                  <a16:creationId xmlns:a16="http://schemas.microsoft.com/office/drawing/2014/main" id="{C658F8D0-8207-E3BF-047C-877CB9523985}"/>
                </a:ext>
              </a:extLst>
            </p:cNvPr>
            <p:cNvSpPr txBox="1"/>
            <p:nvPr/>
          </p:nvSpPr>
          <p:spPr>
            <a:xfrm>
              <a:off x="330790" y="4794007"/>
              <a:ext cx="5979699" cy="181588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00A4D0"/>
                  </a:solidFill>
                  <a:effectLst/>
                  <a:uLnTx/>
                  <a:uFillTx/>
                  <a:latin typeface="Arial" panose="020B0604020202020204" pitchFamily="34" charset="0"/>
                  <a:ea typeface="+mn-ea"/>
                  <a:cs typeface="Arial" panose="020B0604020202020204" pitchFamily="34" charset="0"/>
                </a:rPr>
                <a:t>Think about times when r</a:t>
              </a:r>
              <a:r>
                <a:rPr kumimoji="0" lang="en-US" sz="2800" b="1" i="0" u="none" strike="noStrike" kern="1200" cap="none" spc="0" normalizeH="0" baseline="0" noProof="0" dirty="0">
                  <a:ln>
                    <a:noFill/>
                  </a:ln>
                  <a:solidFill>
                    <a:srgbClr val="00A4D0"/>
                  </a:solidFill>
                  <a:effectLst/>
                  <a:uLnTx/>
                  <a:uFillTx/>
                  <a:latin typeface="Arial" panose="020B0604020202020204" pitchFamily="34" charset="0"/>
                  <a:ea typeface="+mn-ea"/>
                  <a:cs typeface="Arial" panose="020B0604020202020204" pitchFamily="34" charset="0"/>
                </a:rPr>
                <a:t>isk may have been left in a system at </a:t>
              </a:r>
              <a:r>
                <a:rPr lang="en-US" sz="2800" b="1" dirty="0">
                  <a:solidFill>
                    <a:srgbClr val="00A4D0"/>
                  </a:solidFill>
                  <a:latin typeface="Arial" panose="020B0604020202020204" pitchFamily="34" charset="0"/>
                  <a:cs typeface="Arial" panose="020B0604020202020204" pitchFamily="34" charset="0"/>
                </a:rPr>
                <a:t>BBGH</a:t>
              </a:r>
              <a:r>
                <a:rPr kumimoji="0" lang="en-US" sz="2800" b="1" i="0" u="none" strike="noStrike" kern="1200" cap="none" spc="0" normalizeH="0" baseline="0" noProof="0" dirty="0">
                  <a:ln>
                    <a:noFill/>
                  </a:ln>
                  <a:solidFill>
                    <a:srgbClr val="00A4D0"/>
                  </a:solidFill>
                  <a:effectLst/>
                  <a:uLnTx/>
                  <a:uFillTx/>
                  <a:latin typeface="Arial" panose="020B0604020202020204" pitchFamily="34" charset="0"/>
                  <a:ea typeface="+mn-ea"/>
                  <a:cs typeface="Arial" panose="020B0604020202020204" pitchFamily="34" charset="0"/>
                </a:rPr>
                <a:t> because the outcome of an error was not severe</a:t>
              </a:r>
              <a:r>
                <a:rPr lang="en-US" sz="2800" b="1" dirty="0">
                  <a:solidFill>
                    <a:srgbClr val="00A4D0"/>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27561688-7AF9-E255-17A9-0E802EE05056}"/>
                </a:ext>
              </a:extLst>
            </p:cNvPr>
            <p:cNvPicPr>
              <a:picLocks noChangeAspect="1"/>
            </p:cNvPicPr>
            <p:nvPr/>
          </p:nvPicPr>
          <p:blipFill>
            <a:blip r:embed="rId3"/>
            <a:stretch>
              <a:fillRect/>
            </a:stretch>
          </p:blipFill>
          <p:spPr>
            <a:xfrm>
              <a:off x="6956147" y="4650427"/>
              <a:ext cx="1719221" cy="1719221"/>
            </a:xfrm>
            <a:prstGeom prst="rect">
              <a:avLst/>
            </a:prstGeom>
            <a:ln>
              <a:noFill/>
            </a:ln>
          </p:spPr>
        </p:pic>
      </p:grpSp>
    </p:spTree>
    <p:extLst>
      <p:ext uri="{BB962C8B-B14F-4D97-AF65-F5344CB8AC3E}">
        <p14:creationId xmlns:p14="http://schemas.microsoft.com/office/powerpoint/2010/main" val="321531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50312" y="2911880"/>
            <a:ext cx="4871925" cy="3594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304800" y="181483"/>
            <a:ext cx="8258123" cy="1076090"/>
          </a:xfrm>
        </p:spPr>
        <p:txBody>
          <a:bodyPr anchor="t" anchorCtr="0">
            <a:noAutofit/>
          </a:bodyPr>
          <a:lstStyle/>
          <a:p>
            <a:r>
              <a:rPr lang="en-US" sz="3600" dirty="0">
                <a:solidFill>
                  <a:schemeClr val="accent2"/>
                </a:solidFill>
              </a:rPr>
              <a:t>Shared Accountability </a:t>
            </a:r>
            <a:endParaRPr lang="en-US" sz="3600" dirty="0">
              <a:solidFill>
                <a:schemeClr val="tx1"/>
              </a:solidFill>
            </a:endParaRPr>
          </a:p>
        </p:txBody>
      </p:sp>
      <p:sp>
        <p:nvSpPr>
          <p:cNvPr id="6" name="Rectangle 5"/>
          <p:cNvSpPr/>
          <p:nvPr/>
        </p:nvSpPr>
        <p:spPr>
          <a:xfrm>
            <a:off x="-1" y="4705172"/>
            <a:ext cx="9144001" cy="2161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p:cNvSpPr/>
          <p:nvPr/>
        </p:nvSpPr>
        <p:spPr>
          <a:xfrm>
            <a:off x="1451068" y="4705939"/>
            <a:ext cx="274367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charset="0"/>
                <a:ea typeface="Arial" charset="0"/>
                <a:cs typeface="Arial" charset="0"/>
              </a:rPr>
              <a:t>Blame-Free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charset="0"/>
                <a:ea typeface="Arial" charset="0"/>
                <a:cs typeface="Arial" charset="0"/>
              </a:rPr>
              <a:t>Culture</a:t>
            </a:r>
          </a:p>
        </p:txBody>
      </p:sp>
      <p:sp>
        <p:nvSpPr>
          <p:cNvPr id="22" name="Rectangle 21"/>
          <p:cNvSpPr/>
          <p:nvPr/>
        </p:nvSpPr>
        <p:spPr>
          <a:xfrm>
            <a:off x="5930681" y="4715517"/>
            <a:ext cx="128365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charset="0"/>
                <a:ea typeface="Arial" charset="0"/>
                <a:cs typeface="Arial" charset="0"/>
              </a:rPr>
              <a:t>Punitive</a:t>
            </a:r>
            <a:br>
              <a:rPr kumimoji="0" lang="en-US" sz="2000" b="0" i="0" u="none" strike="noStrike" kern="0" cap="none" spc="0" normalizeH="0" baseline="0" noProof="0" dirty="0">
                <a:ln>
                  <a:noFill/>
                </a:ln>
                <a:effectLst/>
                <a:uLnTx/>
                <a:uFillTx/>
                <a:latin typeface="Arial" charset="0"/>
                <a:ea typeface="Arial" charset="0"/>
                <a:cs typeface="Arial" charset="0"/>
              </a:rPr>
            </a:br>
            <a:r>
              <a:rPr kumimoji="0" lang="en-US" sz="2000" b="0" i="0" u="none" strike="noStrike" kern="0" cap="none" spc="0" normalizeH="0" baseline="0" noProof="0" dirty="0">
                <a:ln>
                  <a:noFill/>
                </a:ln>
                <a:effectLst/>
                <a:uLnTx/>
                <a:uFillTx/>
                <a:latin typeface="Arial" charset="0"/>
                <a:ea typeface="Arial" charset="0"/>
                <a:cs typeface="Arial" charset="0"/>
              </a:rPr>
              <a:t>Culture</a:t>
            </a:r>
          </a:p>
        </p:txBody>
      </p:sp>
      <p:cxnSp>
        <p:nvCxnSpPr>
          <p:cNvPr id="8" name="Straight Connector 7"/>
          <p:cNvCxnSpPr/>
          <p:nvPr/>
        </p:nvCxnSpPr>
        <p:spPr>
          <a:xfrm flipV="1">
            <a:off x="2063454" y="2079851"/>
            <a:ext cx="0" cy="2634196"/>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7760" y="3199987"/>
            <a:ext cx="1368837" cy="1015663"/>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charset="0"/>
                <a:ea typeface="Arial" charset="0"/>
                <a:cs typeface="Arial" charset="0"/>
              </a:rPr>
              <a:t>Support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charset="0"/>
                <a:ea typeface="Arial" charset="0"/>
                <a:cs typeface="Arial" charset="0"/>
              </a:rPr>
              <a:t>of System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Arial" charset="0"/>
                <a:ea typeface="Arial" charset="0"/>
                <a:cs typeface="Arial" charset="0"/>
              </a:rPr>
              <a:t>Values</a:t>
            </a:r>
          </a:p>
        </p:txBody>
      </p:sp>
      <p:sp>
        <p:nvSpPr>
          <p:cNvPr id="31" name="Rectangle 34"/>
          <p:cNvSpPr>
            <a:spLocks/>
          </p:cNvSpPr>
          <p:nvPr/>
        </p:nvSpPr>
        <p:spPr bwMode="auto">
          <a:xfrm>
            <a:off x="2920755" y="3196706"/>
            <a:ext cx="3181316" cy="1581331"/>
          </a:xfrm>
          <a:prstGeom prst="rect">
            <a:avLst/>
          </a:prstGeom>
          <a:noFill/>
          <a:ln>
            <a:noFill/>
          </a:ln>
          <a:effectLst/>
        </p:spPr>
        <p:txBody>
          <a:bodyPr lIns="0" tIns="0" rIns="40639" bIns="0"/>
          <a:lstStyle/>
          <a:p>
            <a:pPr marL="39688" marR="0" lvl="0" indent="0" algn="ctr" defTabSz="914400" rtl="0" eaLnBrk="1" fontAlgn="auto" latinLnBrk="0" hangingPunct="1">
              <a:lnSpc>
                <a:spcPct val="100000"/>
              </a:lnSpc>
              <a:spcBef>
                <a:spcPts val="200"/>
              </a:spcBef>
              <a:spcAft>
                <a:spcPts val="0"/>
              </a:spcAft>
              <a:buClrTx/>
              <a:buSzTx/>
              <a:buFontTx/>
              <a:buNone/>
              <a:tabLst/>
              <a:defRPr/>
            </a:pPr>
            <a:r>
              <a:rPr kumimoji="0" lang="en-US" sz="1800" b="1" i="0" u="sng" strike="noStrike" kern="1200" cap="none" spc="0" normalizeH="0" baseline="0" noProof="0" dirty="0">
                <a:ln>
                  <a:noFill/>
                </a:ln>
                <a:effectLst/>
                <a:uLnTx/>
                <a:uFillTx/>
                <a:latin typeface="Arial" charset="0"/>
                <a:ea typeface="Arial" charset="0"/>
                <a:cs typeface="Arial" charset="0"/>
              </a:rPr>
              <a:t>Shared Accountability</a:t>
            </a:r>
          </a:p>
          <a:p>
            <a:pPr marL="39688" marR="0" lvl="0" indent="0" algn="ctr" defTabSz="914400" rtl="0" eaLnBrk="1" fontAlgn="auto" latinLnBrk="0" hangingPunct="1">
              <a:lnSpc>
                <a:spcPct val="100000"/>
              </a:lnSpc>
              <a:spcBef>
                <a:spcPts val="200"/>
              </a:spcBef>
              <a:spcAft>
                <a:spcPts val="0"/>
              </a:spcAft>
              <a:buClr>
                <a:srgbClr val="FFFFFF"/>
              </a:buClr>
              <a:buSzPct val="100000"/>
              <a:buFontTx/>
              <a:buNone/>
              <a:tabLst/>
              <a:defRPr/>
            </a:pPr>
            <a:r>
              <a:rPr kumimoji="0" lang="en-US" sz="1800" b="0" i="0" u="none" strike="noStrike" kern="1200" cap="none" spc="0" normalizeH="0" baseline="0" noProof="0" dirty="0">
                <a:ln>
                  <a:noFill/>
                </a:ln>
                <a:effectLst/>
                <a:uLnTx/>
                <a:uFillTx/>
                <a:latin typeface="Arial" charset="0"/>
                <a:ea typeface="Arial" charset="0"/>
                <a:cs typeface="Arial" charset="0"/>
              </a:rPr>
              <a:t>Employees</a:t>
            </a:r>
          </a:p>
          <a:p>
            <a:pPr marL="39688" marR="0" lvl="0" indent="0" algn="ctr" defTabSz="914400" rtl="0" eaLnBrk="1" fontAlgn="auto" latinLnBrk="0" hangingPunct="1">
              <a:lnSpc>
                <a:spcPct val="100000"/>
              </a:lnSpc>
              <a:spcBef>
                <a:spcPts val="200"/>
              </a:spcBef>
              <a:spcAft>
                <a:spcPts val="0"/>
              </a:spcAft>
              <a:buClr>
                <a:srgbClr val="FFFFFF"/>
              </a:buClr>
              <a:buSzPct val="100000"/>
              <a:buFontTx/>
              <a:buNone/>
              <a:tabLst/>
              <a:defRPr/>
            </a:pPr>
            <a:r>
              <a:rPr kumimoji="0" lang="en-US" sz="1800" b="0" i="0" u="none" strike="noStrike" kern="1200" cap="none" spc="0" normalizeH="0" baseline="0" noProof="0" dirty="0">
                <a:ln>
                  <a:noFill/>
                </a:ln>
                <a:effectLst/>
                <a:uLnTx/>
                <a:uFillTx/>
                <a:latin typeface="Arial" charset="0"/>
                <a:ea typeface="Arial" charset="0"/>
                <a:cs typeface="Arial" charset="0"/>
              </a:rPr>
              <a:t>Providers</a:t>
            </a:r>
          </a:p>
          <a:p>
            <a:pPr marL="39688" marR="0" lvl="0" indent="0" algn="ctr" defTabSz="914400" rtl="0" eaLnBrk="1" fontAlgn="auto" latinLnBrk="0" hangingPunct="1">
              <a:lnSpc>
                <a:spcPct val="100000"/>
              </a:lnSpc>
              <a:spcBef>
                <a:spcPts val="200"/>
              </a:spcBef>
              <a:spcAft>
                <a:spcPts val="0"/>
              </a:spcAft>
              <a:buClr>
                <a:srgbClr val="FFFFFF"/>
              </a:buClr>
              <a:buSzPct val="100000"/>
              <a:buFontTx/>
              <a:buNone/>
              <a:tabLst/>
              <a:defRPr/>
            </a:pPr>
            <a:r>
              <a:rPr kumimoji="0" lang="en-US" sz="1800" b="0" i="0" u="none" strike="noStrike" kern="1200" cap="none" spc="0" normalizeH="0" baseline="0" noProof="0" dirty="0">
                <a:ln>
                  <a:noFill/>
                </a:ln>
                <a:effectLst/>
                <a:uLnTx/>
                <a:uFillTx/>
                <a:latin typeface="Arial" charset="0"/>
                <a:ea typeface="Arial" charset="0"/>
                <a:cs typeface="Arial" charset="0"/>
              </a:rPr>
              <a:t>Managers</a:t>
            </a:r>
          </a:p>
          <a:p>
            <a:pPr marL="39688" marR="0" lvl="0" indent="0" algn="ctr" defTabSz="914400" rtl="0" eaLnBrk="1" fontAlgn="auto" latinLnBrk="0" hangingPunct="1">
              <a:lnSpc>
                <a:spcPct val="100000"/>
              </a:lnSpc>
              <a:spcBef>
                <a:spcPts val="200"/>
              </a:spcBef>
              <a:spcAft>
                <a:spcPts val="0"/>
              </a:spcAft>
              <a:buClr>
                <a:srgbClr val="FFFFFF"/>
              </a:buClr>
              <a:buSzPct val="100000"/>
              <a:buFontTx/>
              <a:buNone/>
              <a:tabLst/>
              <a:defRPr/>
            </a:pPr>
            <a:r>
              <a:rPr kumimoji="0" lang="en-US" sz="1800" b="0" i="0" u="none" strike="noStrike" kern="1200" cap="none" spc="0" normalizeH="0" baseline="0" noProof="0" dirty="0">
                <a:ln>
                  <a:noFill/>
                </a:ln>
                <a:effectLst/>
                <a:uLnTx/>
                <a:uFillTx/>
                <a:latin typeface="Arial" charset="0"/>
                <a:ea typeface="Arial" charset="0"/>
                <a:cs typeface="Arial" charset="0"/>
              </a:rPr>
              <a:t>Senior Leaders</a:t>
            </a:r>
          </a:p>
        </p:txBody>
      </p:sp>
      <p:cxnSp>
        <p:nvCxnSpPr>
          <p:cNvPr id="21" name="Straight Connector 20"/>
          <p:cNvCxnSpPr/>
          <p:nvPr/>
        </p:nvCxnSpPr>
        <p:spPr>
          <a:xfrm>
            <a:off x="2063454" y="4703980"/>
            <a:ext cx="5482267" cy="119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1C9ABE2-2D4C-4933-8CFB-363824242AD2}"/>
              </a:ext>
            </a:extLst>
          </p:cNvPr>
          <p:cNvGrpSpPr/>
          <p:nvPr/>
        </p:nvGrpSpPr>
        <p:grpSpPr>
          <a:xfrm>
            <a:off x="5128219" y="2195522"/>
            <a:ext cx="3758554" cy="1511880"/>
            <a:chOff x="5128219" y="2195522"/>
            <a:chExt cx="3758554" cy="1511880"/>
          </a:xfrm>
        </p:grpSpPr>
        <p:sp>
          <p:nvSpPr>
            <p:cNvPr id="23" name="Arrow: Up 22">
              <a:extLst>
                <a:ext uri="{FF2B5EF4-FFF2-40B4-BE49-F238E27FC236}">
                  <a16:creationId xmlns:a16="http://schemas.microsoft.com/office/drawing/2014/main" id="{AC2467FB-D4D0-46B2-8E1D-1E0081B7F3DA}"/>
                </a:ext>
              </a:extLst>
            </p:cNvPr>
            <p:cNvSpPr/>
            <p:nvPr/>
          </p:nvSpPr>
          <p:spPr>
            <a:xfrm rot="3911301">
              <a:off x="5926130" y="2424859"/>
              <a:ext cx="484632" cy="2080453"/>
            </a:xfrm>
            <a:prstGeom prst="up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C534794-9AAD-4195-9951-65806DE3F9DA}"/>
                </a:ext>
              </a:extLst>
            </p:cNvPr>
            <p:cNvSpPr/>
            <p:nvPr/>
          </p:nvSpPr>
          <p:spPr>
            <a:xfrm>
              <a:off x="7109094" y="2195522"/>
              <a:ext cx="177767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Behavioral Choices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Report errors</a:t>
              </a:r>
            </a:p>
          </p:txBody>
        </p:sp>
      </p:grpSp>
      <p:grpSp>
        <p:nvGrpSpPr>
          <p:cNvPr id="26" name="Group 25">
            <a:extLst>
              <a:ext uri="{FF2B5EF4-FFF2-40B4-BE49-F238E27FC236}">
                <a16:creationId xmlns:a16="http://schemas.microsoft.com/office/drawing/2014/main" id="{1913F472-E26D-4E9E-B47A-F22596A255C3}"/>
              </a:ext>
            </a:extLst>
          </p:cNvPr>
          <p:cNvGrpSpPr/>
          <p:nvPr/>
        </p:nvGrpSpPr>
        <p:grpSpPr>
          <a:xfrm>
            <a:off x="5261281" y="3272043"/>
            <a:ext cx="3625492" cy="1357880"/>
            <a:chOff x="5261281" y="3272043"/>
            <a:chExt cx="3625492" cy="1357880"/>
          </a:xfrm>
        </p:grpSpPr>
        <p:sp>
          <p:nvSpPr>
            <p:cNvPr id="27" name="Rectangle 26">
              <a:extLst>
                <a:ext uri="{FF2B5EF4-FFF2-40B4-BE49-F238E27FC236}">
                  <a16:creationId xmlns:a16="http://schemas.microsoft.com/office/drawing/2014/main" id="{2B182030-50A0-4028-8802-D653D02423EB}"/>
                </a:ext>
              </a:extLst>
            </p:cNvPr>
            <p:cNvSpPr/>
            <p:nvPr/>
          </p:nvSpPr>
          <p:spPr>
            <a:xfrm>
              <a:off x="7109094" y="3272043"/>
              <a:ext cx="1777679" cy="1357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System Design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rPr>
                <a:t>Respond to Employee Behaviors</a:t>
              </a:r>
            </a:p>
          </p:txBody>
        </p:sp>
        <p:sp>
          <p:nvSpPr>
            <p:cNvPr id="28" name="Arrow: Up 27">
              <a:extLst>
                <a:ext uri="{FF2B5EF4-FFF2-40B4-BE49-F238E27FC236}">
                  <a16:creationId xmlns:a16="http://schemas.microsoft.com/office/drawing/2014/main" id="{603A16BB-E00E-44FC-8809-9B5131286307}"/>
                </a:ext>
              </a:extLst>
            </p:cNvPr>
            <p:cNvSpPr/>
            <p:nvPr/>
          </p:nvSpPr>
          <p:spPr>
            <a:xfrm rot="5400000">
              <a:off x="5928598" y="3432761"/>
              <a:ext cx="484632" cy="1819265"/>
            </a:xfrm>
            <a:prstGeom prst="up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067270D5-6228-498D-A1E6-7F0819E9CB0B}"/>
              </a:ext>
            </a:extLst>
          </p:cNvPr>
          <p:cNvSpPr txBox="1"/>
          <p:nvPr/>
        </p:nvSpPr>
        <p:spPr>
          <a:xfrm>
            <a:off x="217476" y="5419618"/>
            <a:ext cx="87375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A4D0"/>
                </a:solidFill>
                <a:effectLst/>
                <a:uLnTx/>
                <a:uFillTx/>
                <a:latin typeface="Arial" charset="0"/>
                <a:ea typeface="Arial" charset="0"/>
                <a:cs typeface="Arial" charset="0"/>
              </a:rPr>
              <a:t>The proposition is this:  </a:t>
            </a:r>
            <a:r>
              <a:rPr kumimoji="0" lang="en-US" sz="2000" b="0" i="0" u="none" strike="noStrike" kern="1200" cap="none" spc="0" normalizeH="0" baseline="0" noProof="0" dirty="0">
                <a:ln>
                  <a:noFill/>
                </a:ln>
                <a:solidFill>
                  <a:srgbClr val="000000"/>
                </a:solidFill>
                <a:effectLst/>
                <a:uLnTx/>
                <a:uFillTx/>
                <a:latin typeface="Arial" charset="0"/>
                <a:ea typeface="Arial" charset="0"/>
                <a:cs typeface="Arial" charset="0"/>
              </a:rPr>
              <a:t>framed by the right systems of learning, the right systems of justice, we can design systems, and </a:t>
            </a:r>
            <a:r>
              <a:rPr kumimoji="0" lang="en-US" sz="2000" b="0" i="0" u="sng" strike="noStrike" kern="1200" cap="none" spc="0" normalizeH="0" baseline="0" noProof="0" dirty="0">
                <a:ln>
                  <a:noFill/>
                </a:ln>
                <a:solidFill>
                  <a:srgbClr val="000000"/>
                </a:solidFill>
                <a:effectLst/>
                <a:uLnTx/>
                <a:uFillTx/>
                <a:latin typeface="Arial" charset="0"/>
                <a:ea typeface="Arial" charset="0"/>
                <a:cs typeface="Arial" charset="0"/>
              </a:rPr>
              <a:t>help humans make choices in those systems</a:t>
            </a:r>
            <a:r>
              <a:rPr kumimoji="0" lang="en-US" sz="2000" b="0" i="0" u="none" strike="noStrike" kern="1200" cap="none" spc="0" normalizeH="0" baseline="0" noProof="0" dirty="0">
                <a:ln>
                  <a:noFill/>
                </a:ln>
                <a:solidFill>
                  <a:srgbClr val="000000"/>
                </a:solidFill>
                <a:effectLst/>
                <a:uLnTx/>
                <a:uFillTx/>
                <a:latin typeface="Arial" charset="0"/>
                <a:ea typeface="Arial" charset="0"/>
                <a:cs typeface="Arial" charset="0"/>
              </a:rPr>
              <a:t>, to produce better outcomes at the individual, local, and societal level.  David Marx, Founder of The Just Culture Company</a:t>
            </a:r>
            <a:endParaRPr kumimoji="0" lang="en-US" sz="2000" b="0" i="0" u="none" strike="noStrike" kern="1200" cap="none" spc="0" normalizeH="0" baseline="0" noProof="0" dirty="0">
              <a:ln>
                <a:noFill/>
              </a:ln>
              <a:solidFill>
                <a:srgbClr val="000000"/>
              </a:solidFill>
              <a:effectLst/>
              <a:uLnTx/>
              <a:uFillTx/>
              <a:latin typeface="Raleway" charset="0"/>
              <a:ea typeface="Raleway" charset="0"/>
              <a:cs typeface="Raleway" charset="0"/>
            </a:endParaRPr>
          </a:p>
        </p:txBody>
      </p:sp>
      <p:sp>
        <p:nvSpPr>
          <p:cNvPr id="5" name="Slide Number Placeholder 4">
            <a:extLst>
              <a:ext uri="{FF2B5EF4-FFF2-40B4-BE49-F238E27FC236}">
                <a16:creationId xmlns:a16="http://schemas.microsoft.com/office/drawing/2014/main" id="{AFD81761-A989-447B-9CC9-460201F285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Arial" charset="0"/>
              <a:cs typeface="Arial" charset="0"/>
            </a:endParaRPr>
          </a:p>
        </p:txBody>
      </p:sp>
      <p:sp>
        <p:nvSpPr>
          <p:cNvPr id="3" name="Rectangle 2">
            <a:extLst>
              <a:ext uri="{FF2B5EF4-FFF2-40B4-BE49-F238E27FC236}">
                <a16:creationId xmlns:a16="http://schemas.microsoft.com/office/drawing/2014/main" id="{8FC546EE-F3A8-88E9-995B-97B6CC767A8D}"/>
              </a:ext>
            </a:extLst>
          </p:cNvPr>
          <p:cNvSpPr/>
          <p:nvPr/>
        </p:nvSpPr>
        <p:spPr>
          <a:xfrm>
            <a:off x="336702" y="692303"/>
            <a:ext cx="8470594" cy="1292662"/>
          </a:xfrm>
          <a:prstGeom prst="rect">
            <a:avLst/>
          </a:prstGeom>
          <a:ln>
            <a:solidFill>
              <a:schemeClr val="bg1"/>
            </a:solidFill>
          </a:ln>
        </p:spPr>
        <p:txBody>
          <a:bodyPr wrap="square">
            <a:spAutoFit/>
          </a:bodyPr>
          <a:lstStyle/>
          <a:p>
            <a:r>
              <a:rPr lang="en-US" sz="2600" b="1" dirty="0">
                <a:solidFill>
                  <a:schemeClr val="accent2"/>
                </a:solidFill>
                <a:latin typeface="Arial" panose="020B0604020202020204" pitchFamily="34" charset="0"/>
                <a:cs typeface="Arial" panose="020B0604020202020204" pitchFamily="34" charset="0"/>
              </a:rPr>
              <a:t>Helps managers make decisions about employee behaviors that are NOT influenced by the outcome/severity of the event.</a:t>
            </a:r>
          </a:p>
        </p:txBody>
      </p:sp>
    </p:spTree>
    <p:extLst>
      <p:ext uri="{BB962C8B-B14F-4D97-AF65-F5344CB8AC3E}">
        <p14:creationId xmlns:p14="http://schemas.microsoft.com/office/powerpoint/2010/main" val="356478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5</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742950" y="3815542"/>
            <a:ext cx="7772400" cy="1780040"/>
          </a:xfrm>
        </p:spPr>
        <p:txBody>
          <a:bodyPr>
            <a:normAutofit fontScale="92500" lnSpcReduction="10000"/>
          </a:bodyPr>
          <a:lstStyle/>
          <a:p>
            <a:r>
              <a:rPr lang="en-US" sz="3600" dirty="0"/>
              <a:t>Analyze how limits to human decision-making (human fallibility) result in cognitive bias, behavioral drift and errors.</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4537947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73708" y="327910"/>
            <a:ext cx="8396584" cy="743240"/>
          </a:xfrm>
          <a:prstGeom prst="rect">
            <a:avLst/>
          </a:prstGeom>
          <a:noFill/>
        </p:spPr>
        <p:txBody>
          <a:bodyPr/>
          <a:lstStyle>
            <a:lvl1pPr algn="l" defTabSz="914400" rtl="0" eaLnBrk="1" latinLnBrk="0" hangingPunct="1">
              <a:lnSpc>
                <a:spcPct val="90000"/>
              </a:lnSpc>
              <a:spcBef>
                <a:spcPct val="0"/>
              </a:spcBef>
              <a:buNone/>
              <a:defRPr sz="4000" b="1" i="0" kern="0" cap="all" spc="-400" normalizeH="0" baseline="0">
                <a:solidFill>
                  <a:schemeClr val="bg2">
                    <a:lumMod val="25000"/>
                  </a:schemeClr>
                </a:solidFill>
                <a:latin typeface="Montserrat" charset="0"/>
                <a:ea typeface="Montserrat" charset="0"/>
                <a:cs typeface="Montserrat" charset="0"/>
              </a:defRPr>
            </a:lvl1pPr>
          </a:lstStyle>
          <a:p>
            <a:r>
              <a:rPr lang="en-US" sz="4400" kern="600" dirty="0">
                <a:solidFill>
                  <a:schemeClr val="accent1"/>
                </a:solidFill>
                <a:latin typeface="Arial" charset="0"/>
                <a:cs typeface="Arial" charset="0"/>
              </a:rPr>
              <a:t>Our Time together</a:t>
            </a:r>
          </a:p>
        </p:txBody>
      </p:sp>
      <p:sp>
        <p:nvSpPr>
          <p:cNvPr id="4" name="Content Placeholder 3">
            <a:extLst>
              <a:ext uri="{FF2B5EF4-FFF2-40B4-BE49-F238E27FC236}">
                <a16:creationId xmlns:a16="http://schemas.microsoft.com/office/drawing/2014/main" id="{B571963B-9E36-4F85-8868-E7D3AB6F8CCC}"/>
              </a:ext>
            </a:extLst>
          </p:cNvPr>
          <p:cNvSpPr>
            <a:spLocks noGrp="1"/>
          </p:cNvSpPr>
          <p:nvPr>
            <p:ph idx="1"/>
          </p:nvPr>
        </p:nvSpPr>
        <p:spPr>
          <a:xfrm>
            <a:off x="457200" y="1222743"/>
            <a:ext cx="8487295" cy="5514233"/>
          </a:xfrm>
        </p:spPr>
        <p:txBody>
          <a:bodyPr>
            <a:normAutofit/>
          </a:bodyPr>
          <a:lstStyle/>
          <a:p>
            <a:pPr marL="0" indent="0">
              <a:buNone/>
            </a:pPr>
            <a:r>
              <a:rPr lang="en-US" sz="2800" dirty="0"/>
              <a:t>9 am – Noon Begin with Just Culture</a:t>
            </a:r>
          </a:p>
          <a:p>
            <a:pPr marL="0" indent="0">
              <a:buNone/>
            </a:pPr>
            <a:r>
              <a:rPr lang="en-US" sz="2800" dirty="0"/>
              <a:t>Noon – 12:30 Lunch</a:t>
            </a:r>
          </a:p>
          <a:p>
            <a:pPr marL="0" indent="0">
              <a:buNone/>
            </a:pPr>
            <a:r>
              <a:rPr lang="en-US" sz="2800" dirty="0"/>
              <a:t>12:30 – 4:00  Finish with Learning Culture</a:t>
            </a:r>
          </a:p>
          <a:p>
            <a:pPr marL="0" indent="0">
              <a:buNone/>
            </a:pPr>
            <a:r>
              <a:rPr lang="en-US" sz="2800" dirty="0"/>
              <a:t>Breaks at 10:30 and 2:15 for 15 minutes 	</a:t>
            </a:r>
          </a:p>
          <a:p>
            <a:pPr marL="0" indent="0">
              <a:buNone/>
            </a:pPr>
            <a:r>
              <a:rPr lang="en-US" sz="2800" dirty="0"/>
              <a:t>This is your training. Be sure we meet your needs: </a:t>
            </a:r>
          </a:p>
          <a:p>
            <a:r>
              <a:rPr lang="en-US" sz="2400" dirty="0"/>
              <a:t>Confirm the problem statement</a:t>
            </a:r>
          </a:p>
          <a:p>
            <a:r>
              <a:rPr lang="en-US" sz="2400" dirty="0"/>
              <a:t>Ask questions to clarify confusing concepts</a:t>
            </a:r>
          </a:p>
          <a:p>
            <a:r>
              <a:rPr lang="en-US" sz="2400" dirty="0"/>
              <a:t>Agree upon our goal…</a:t>
            </a:r>
          </a:p>
          <a:p>
            <a:pPr marL="225425" lvl="1" indent="0">
              <a:buNone/>
            </a:pPr>
            <a:r>
              <a:rPr lang="en-US" sz="2400" dirty="0"/>
              <a:t>To develop a shared mental model regarding how leaders can use Just Culture, Teamwork, and Learning tools and strategies to improve organizational resilience and the culture of safety at Box Butte General Hospital. </a:t>
            </a:r>
          </a:p>
        </p:txBody>
      </p:sp>
      <p:sp>
        <p:nvSpPr>
          <p:cNvPr id="3" name="Slide Number Placeholder 2">
            <a:extLst>
              <a:ext uri="{FF2B5EF4-FFF2-40B4-BE49-F238E27FC236}">
                <a16:creationId xmlns:a16="http://schemas.microsoft.com/office/drawing/2014/main" id="{65A305F4-BED3-4694-86ED-FD97E6A40EDF}"/>
              </a:ext>
            </a:extLst>
          </p:cNvPr>
          <p:cNvSpPr>
            <a:spLocks noGrp="1"/>
          </p:cNvSpPr>
          <p:nvPr>
            <p:ph type="sldNum" sz="quarter" idx="12"/>
          </p:nvPr>
        </p:nvSpPr>
        <p:spPr/>
        <p:txBody>
          <a:bodyPr/>
          <a:lstStyle/>
          <a:p>
            <a:fld id="{7D55589D-DAF6-F843-B664-1C9842A51021}" type="slidenum">
              <a:rPr lang="en-US" smtClean="0"/>
              <a:t>3</a:t>
            </a:fld>
            <a:endParaRPr lang="en-US"/>
          </a:p>
        </p:txBody>
      </p:sp>
    </p:spTree>
    <p:extLst>
      <p:ext uri="{BB962C8B-B14F-4D97-AF65-F5344CB8AC3E}">
        <p14:creationId xmlns:p14="http://schemas.microsoft.com/office/powerpoint/2010/main" val="2267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22" y="267081"/>
            <a:ext cx="8502235" cy="1135895"/>
          </a:xfrm>
        </p:spPr>
        <p:txBody>
          <a:bodyPr anchor="t" anchorCtr="0">
            <a:noAutofit/>
          </a:bodyPr>
          <a:lstStyle/>
          <a:p>
            <a:r>
              <a:rPr lang="en-US" sz="4400" dirty="0"/>
              <a:t>The Fallible P.I.D.A. Process</a:t>
            </a:r>
            <a:endParaRPr lang="en-US" dirty="0"/>
          </a:p>
        </p:txBody>
      </p:sp>
      <p:sp>
        <p:nvSpPr>
          <p:cNvPr id="39" name="Arc 38"/>
          <p:cNvSpPr/>
          <p:nvPr/>
        </p:nvSpPr>
        <p:spPr>
          <a:xfrm rot="20010356">
            <a:off x="4822822" y="4465245"/>
            <a:ext cx="1612914" cy="911754"/>
          </a:xfrm>
          <a:prstGeom prst="arc">
            <a:avLst/>
          </a:prstGeom>
          <a:no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lumMod val="25000"/>
                </a:schemeClr>
              </a:solidFill>
              <a:latin typeface="Arial" charset="0"/>
              <a:ea typeface="Arial" charset="0"/>
              <a:cs typeface="Arial" charset="0"/>
            </a:endParaRPr>
          </a:p>
        </p:txBody>
      </p:sp>
      <p:grpSp>
        <p:nvGrpSpPr>
          <p:cNvPr id="22" name="Group 21">
            <a:extLst>
              <a:ext uri="{FF2B5EF4-FFF2-40B4-BE49-F238E27FC236}">
                <a16:creationId xmlns:a16="http://schemas.microsoft.com/office/drawing/2014/main" id="{681E1EFC-937E-BDFD-20CC-917C82723DC9}"/>
              </a:ext>
            </a:extLst>
          </p:cNvPr>
          <p:cNvGrpSpPr/>
          <p:nvPr/>
        </p:nvGrpSpPr>
        <p:grpSpPr>
          <a:xfrm>
            <a:off x="207423" y="1360053"/>
            <a:ext cx="8639104" cy="461665"/>
            <a:chOff x="207423" y="1360053"/>
            <a:chExt cx="8639104" cy="461665"/>
          </a:xfrm>
        </p:grpSpPr>
        <p:sp>
          <p:nvSpPr>
            <p:cNvPr id="9" name="TextBox 8"/>
            <p:cNvSpPr txBox="1"/>
            <p:nvPr/>
          </p:nvSpPr>
          <p:spPr>
            <a:xfrm>
              <a:off x="7857903" y="1360053"/>
              <a:ext cx="988624" cy="461665"/>
            </a:xfrm>
            <a:prstGeom prst="rect">
              <a:avLst/>
            </a:prstGeom>
            <a:noFill/>
          </p:spPr>
          <p:txBody>
            <a:bodyPr wrap="square" rtlCol="0">
              <a:spAutoFit/>
            </a:bodyPr>
            <a:lstStyle/>
            <a:p>
              <a:r>
                <a:rPr lang="en-US" sz="2400" b="1" dirty="0">
                  <a:solidFill>
                    <a:srgbClr val="1F5864"/>
                  </a:solidFill>
                  <a:latin typeface="Raleway" charset="0"/>
                  <a:ea typeface="Raleway" charset="0"/>
                  <a:cs typeface="Raleway" charset="0"/>
                </a:rPr>
                <a:t>A</a:t>
              </a:r>
              <a:r>
                <a:rPr lang="en-US" dirty="0">
                  <a:solidFill>
                    <a:srgbClr val="1F5864"/>
                  </a:solidFill>
                  <a:latin typeface="Raleway" charset="0"/>
                  <a:ea typeface="Raleway" charset="0"/>
                  <a:cs typeface="Raleway" charset="0"/>
                </a:rPr>
                <a:t>ction</a:t>
              </a:r>
            </a:p>
          </p:txBody>
        </p:sp>
        <p:sp>
          <p:nvSpPr>
            <p:cNvPr id="11" name="TextBox 10"/>
            <p:cNvSpPr txBox="1"/>
            <p:nvPr/>
          </p:nvSpPr>
          <p:spPr>
            <a:xfrm>
              <a:off x="5021882" y="1360053"/>
              <a:ext cx="1946367" cy="461665"/>
            </a:xfrm>
            <a:prstGeom prst="rect">
              <a:avLst/>
            </a:prstGeom>
            <a:noFill/>
          </p:spPr>
          <p:txBody>
            <a:bodyPr wrap="none" rtlCol="0">
              <a:spAutoFit/>
            </a:bodyPr>
            <a:lstStyle/>
            <a:p>
              <a:r>
                <a:rPr lang="en-US" sz="2400" b="1" dirty="0">
                  <a:solidFill>
                    <a:srgbClr val="1F5864"/>
                  </a:solidFill>
                  <a:latin typeface="Arial" charset="0"/>
                  <a:ea typeface="Arial" charset="0"/>
                  <a:cs typeface="Arial" charset="0"/>
                </a:rPr>
                <a:t>D</a:t>
              </a:r>
              <a:r>
                <a:rPr lang="en-US" dirty="0">
                  <a:solidFill>
                    <a:srgbClr val="1F5864"/>
                  </a:solidFill>
                  <a:latin typeface="Arial" charset="0"/>
                  <a:ea typeface="Arial" charset="0"/>
                  <a:cs typeface="Arial" charset="0"/>
                </a:rPr>
                <a:t>ecision-Making</a:t>
              </a:r>
            </a:p>
          </p:txBody>
        </p:sp>
        <p:sp>
          <p:nvSpPr>
            <p:cNvPr id="12" name="TextBox 11"/>
            <p:cNvSpPr txBox="1"/>
            <p:nvPr/>
          </p:nvSpPr>
          <p:spPr>
            <a:xfrm>
              <a:off x="2248973" y="1360053"/>
              <a:ext cx="1564852" cy="461665"/>
            </a:xfrm>
            <a:prstGeom prst="rect">
              <a:avLst/>
            </a:prstGeom>
            <a:noFill/>
          </p:spPr>
          <p:txBody>
            <a:bodyPr wrap="none" rtlCol="0">
              <a:spAutoFit/>
            </a:bodyPr>
            <a:lstStyle/>
            <a:p>
              <a:r>
                <a:rPr lang="en-US" sz="2400" b="1" dirty="0">
                  <a:solidFill>
                    <a:srgbClr val="1F5864"/>
                  </a:solidFill>
                  <a:latin typeface="Arial" charset="0"/>
                  <a:ea typeface="Arial" charset="0"/>
                  <a:cs typeface="Arial" charset="0"/>
                </a:rPr>
                <a:t>I</a:t>
              </a:r>
              <a:r>
                <a:rPr lang="en-US" dirty="0">
                  <a:solidFill>
                    <a:srgbClr val="1F5864"/>
                  </a:solidFill>
                  <a:latin typeface="Arial" charset="0"/>
                  <a:ea typeface="Arial" charset="0"/>
                  <a:cs typeface="Arial" charset="0"/>
                </a:rPr>
                <a:t>nterpretation</a:t>
              </a:r>
            </a:p>
          </p:txBody>
        </p:sp>
        <p:sp>
          <p:nvSpPr>
            <p:cNvPr id="13" name="TextBox 12"/>
            <p:cNvSpPr txBox="1"/>
            <p:nvPr/>
          </p:nvSpPr>
          <p:spPr>
            <a:xfrm>
              <a:off x="207423" y="1360053"/>
              <a:ext cx="1396536" cy="461665"/>
            </a:xfrm>
            <a:prstGeom prst="rect">
              <a:avLst/>
            </a:prstGeom>
            <a:noFill/>
          </p:spPr>
          <p:txBody>
            <a:bodyPr wrap="none" rtlCol="0">
              <a:spAutoFit/>
            </a:bodyPr>
            <a:lstStyle/>
            <a:p>
              <a:r>
                <a:rPr lang="en-US" sz="2400" b="1" dirty="0">
                  <a:solidFill>
                    <a:srgbClr val="1F5864"/>
                  </a:solidFill>
                  <a:latin typeface="Raleway" charset="0"/>
                  <a:ea typeface="Raleway" charset="0"/>
                  <a:cs typeface="Raleway" charset="0"/>
                </a:rPr>
                <a:t>P</a:t>
              </a:r>
              <a:r>
                <a:rPr lang="en-US" dirty="0">
                  <a:solidFill>
                    <a:srgbClr val="1F5864"/>
                  </a:solidFill>
                  <a:latin typeface="Raleway" charset="0"/>
                  <a:ea typeface="Raleway" charset="0"/>
                  <a:cs typeface="Raleway" charset="0"/>
                </a:rPr>
                <a:t>erception</a:t>
              </a:r>
            </a:p>
          </p:txBody>
        </p:sp>
        <p:cxnSp>
          <p:nvCxnSpPr>
            <p:cNvPr id="41" name="Straight Arrow Connector 40"/>
            <p:cNvCxnSpPr>
              <a:cxnSpLocks/>
            </p:cNvCxnSpPr>
            <p:nvPr/>
          </p:nvCxnSpPr>
          <p:spPr>
            <a:xfrm>
              <a:off x="1636341" y="1590885"/>
              <a:ext cx="580250" cy="0"/>
            </a:xfrm>
            <a:prstGeom prst="straightConnector1">
              <a:avLst/>
            </a:prstGeom>
            <a:ln w="22225">
              <a:solidFill>
                <a:srgbClr val="1F586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cxnSpLocks/>
            </p:cNvCxnSpPr>
            <p:nvPr/>
          </p:nvCxnSpPr>
          <p:spPr>
            <a:xfrm>
              <a:off x="3846207" y="1590885"/>
              <a:ext cx="1143293" cy="0"/>
            </a:xfrm>
            <a:prstGeom prst="straightConnector1">
              <a:avLst/>
            </a:prstGeom>
            <a:ln w="22225">
              <a:solidFill>
                <a:srgbClr val="1F586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cxnSpLocks/>
            </p:cNvCxnSpPr>
            <p:nvPr/>
          </p:nvCxnSpPr>
          <p:spPr>
            <a:xfrm>
              <a:off x="7000631" y="1590885"/>
              <a:ext cx="824892" cy="0"/>
            </a:xfrm>
            <a:prstGeom prst="straightConnector1">
              <a:avLst/>
            </a:prstGeom>
            <a:ln w="22225">
              <a:solidFill>
                <a:srgbClr val="1F5864"/>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 name="Slide Number Placeholder 4">
            <a:extLst>
              <a:ext uri="{FF2B5EF4-FFF2-40B4-BE49-F238E27FC236}">
                <a16:creationId xmlns:a16="http://schemas.microsoft.com/office/drawing/2014/main" id="{920CE932-1FB9-401B-9980-EEA100EDCF61}"/>
              </a:ext>
            </a:extLst>
          </p:cNvPr>
          <p:cNvSpPr>
            <a:spLocks noGrp="1"/>
          </p:cNvSpPr>
          <p:nvPr>
            <p:ph type="sldNum" sz="quarter" idx="12"/>
          </p:nvPr>
        </p:nvSpPr>
        <p:spPr/>
        <p:txBody>
          <a:bodyPr/>
          <a:lstStyle/>
          <a:p>
            <a:fld id="{7D55589D-DAF6-F843-B664-1C9842A51021}" type="slidenum">
              <a:rPr lang="en-US" smtClean="0"/>
              <a:pPr/>
              <a:t>30</a:t>
            </a:fld>
            <a:endParaRPr lang="en-US"/>
          </a:p>
        </p:txBody>
      </p:sp>
      <p:grpSp>
        <p:nvGrpSpPr>
          <p:cNvPr id="15" name="Group 14">
            <a:extLst>
              <a:ext uri="{FF2B5EF4-FFF2-40B4-BE49-F238E27FC236}">
                <a16:creationId xmlns:a16="http://schemas.microsoft.com/office/drawing/2014/main" id="{E7016F25-9514-33AE-2E8E-637232FE177A}"/>
              </a:ext>
            </a:extLst>
          </p:cNvPr>
          <p:cNvGrpSpPr/>
          <p:nvPr/>
        </p:nvGrpSpPr>
        <p:grpSpPr>
          <a:xfrm>
            <a:off x="443818" y="2020784"/>
            <a:ext cx="8474929" cy="3540278"/>
            <a:chOff x="443818" y="1895054"/>
            <a:chExt cx="8474929" cy="3540278"/>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799" t="809" r="31136" b="809"/>
            <a:stretch/>
          </p:blipFill>
          <p:spPr>
            <a:xfrm>
              <a:off x="7821467" y="2821259"/>
              <a:ext cx="1097280" cy="2116501"/>
            </a:xfrm>
            <a:prstGeom prst="rect">
              <a:avLst/>
            </a:prstGeom>
          </p:spPr>
        </p:pic>
        <p:sp>
          <p:nvSpPr>
            <p:cNvPr id="14" name="TextBox 13"/>
            <p:cNvSpPr txBox="1"/>
            <p:nvPr/>
          </p:nvSpPr>
          <p:spPr>
            <a:xfrm>
              <a:off x="1981200" y="2262015"/>
              <a:ext cx="1840228" cy="1138773"/>
            </a:xfrm>
            <a:prstGeom prst="rect">
              <a:avLst/>
            </a:prstGeom>
            <a:solidFill>
              <a:schemeClr val="bg2">
                <a:lumMod val="75000"/>
              </a:schemeClr>
            </a:solidFill>
            <a:ln>
              <a:noFill/>
            </a:ln>
            <a:effectLst/>
          </p:spPr>
          <p:style>
            <a:lnRef idx="1">
              <a:schemeClr val="accent3"/>
            </a:lnRef>
            <a:fillRef idx="2">
              <a:schemeClr val="accent3"/>
            </a:fillRef>
            <a:effectRef idx="1">
              <a:schemeClr val="accent3"/>
            </a:effectRef>
            <a:fontRef idx="minor">
              <a:schemeClr val="dk1"/>
            </a:fontRef>
          </p:style>
          <p:txBody>
            <a:bodyPr wrap="square" rtlCol="0" anchor="ctr" anchorCtr="0">
              <a:spAutoFit/>
            </a:bodyPr>
            <a:lstStyle/>
            <a:p>
              <a:pPr algn="ctr"/>
              <a:r>
                <a:rPr lang="en-US" dirty="0">
                  <a:solidFill>
                    <a:schemeClr val="bg1"/>
                  </a:solidFill>
                  <a:latin typeface="Arial" charset="0"/>
                  <a:ea typeface="Arial" charset="0"/>
                  <a:cs typeface="Arial" charset="0"/>
                </a:rPr>
                <a:t>First, standard interpretation</a:t>
              </a:r>
            </a:p>
            <a:p>
              <a:pPr algn="ctr"/>
              <a:r>
                <a:rPr lang="en-US" sz="1600" dirty="0">
                  <a:solidFill>
                    <a:schemeClr val="bg1"/>
                  </a:solidFill>
                  <a:latin typeface="Arial" charset="0"/>
                  <a:ea typeface="Arial" charset="0"/>
                  <a:cs typeface="Arial" charset="0"/>
                </a:rPr>
                <a:t>(heuristics, mission focused)</a:t>
              </a:r>
            </a:p>
          </p:txBody>
        </p:sp>
        <p:sp>
          <p:nvSpPr>
            <p:cNvPr id="16" name="TextBox 15"/>
            <p:cNvSpPr txBox="1"/>
            <p:nvPr/>
          </p:nvSpPr>
          <p:spPr>
            <a:xfrm>
              <a:off x="1981199" y="3838942"/>
              <a:ext cx="1840229" cy="1384995"/>
            </a:xfrm>
            <a:prstGeom prst="rect">
              <a:avLst/>
            </a:prstGeom>
            <a:solidFill>
              <a:schemeClr val="accent1"/>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Next, is it risk? </a:t>
              </a:r>
            </a:p>
            <a:p>
              <a:pPr algn="ctr"/>
              <a:r>
                <a:rPr lang="en-US" dirty="0">
                  <a:solidFill>
                    <a:schemeClr val="bg1"/>
                  </a:solidFill>
                  <a:latin typeface="Arial" charset="0"/>
                  <a:ea typeface="Arial" charset="0"/>
                  <a:cs typeface="Arial" charset="0"/>
                </a:rPr>
                <a:t>“Risk Monitor”</a:t>
              </a:r>
            </a:p>
            <a:p>
              <a:pPr algn="ctr"/>
              <a:r>
                <a:rPr lang="en-US" sz="1600" dirty="0">
                  <a:solidFill>
                    <a:schemeClr val="bg1"/>
                  </a:solidFill>
                  <a:latin typeface="Arial" charset="0"/>
                  <a:ea typeface="Arial" charset="0"/>
                  <a:cs typeface="Arial" charset="0"/>
                </a:rPr>
                <a:t>(background process, harm focused)</a:t>
              </a:r>
            </a:p>
          </p:txBody>
        </p:sp>
        <p:sp>
          <p:nvSpPr>
            <p:cNvPr id="17" name="TextBox 16"/>
            <p:cNvSpPr txBox="1"/>
            <p:nvPr/>
          </p:nvSpPr>
          <p:spPr>
            <a:xfrm>
              <a:off x="443818" y="2349232"/>
              <a:ext cx="966095"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Sight</a:t>
              </a:r>
            </a:p>
          </p:txBody>
        </p:sp>
        <p:sp>
          <p:nvSpPr>
            <p:cNvPr id="18" name="TextBox 17"/>
            <p:cNvSpPr txBox="1"/>
            <p:nvPr/>
          </p:nvSpPr>
          <p:spPr>
            <a:xfrm>
              <a:off x="443819" y="2937877"/>
              <a:ext cx="966095"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Raleway" charset="0"/>
                  <a:ea typeface="Raleway" charset="0"/>
                  <a:cs typeface="Raleway" charset="0"/>
                </a:rPr>
                <a:t>Sound</a:t>
              </a:r>
            </a:p>
          </p:txBody>
        </p:sp>
        <p:sp>
          <p:nvSpPr>
            <p:cNvPr id="19" name="TextBox 18"/>
            <p:cNvSpPr txBox="1"/>
            <p:nvPr/>
          </p:nvSpPr>
          <p:spPr>
            <a:xfrm>
              <a:off x="443820" y="3526522"/>
              <a:ext cx="936566"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Smell</a:t>
              </a:r>
            </a:p>
          </p:txBody>
        </p:sp>
        <p:sp>
          <p:nvSpPr>
            <p:cNvPr id="20" name="TextBox 19"/>
            <p:cNvSpPr txBox="1"/>
            <p:nvPr/>
          </p:nvSpPr>
          <p:spPr>
            <a:xfrm>
              <a:off x="443820" y="4115167"/>
              <a:ext cx="936566"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Taste</a:t>
              </a:r>
            </a:p>
          </p:txBody>
        </p:sp>
        <p:sp>
          <p:nvSpPr>
            <p:cNvPr id="21" name="TextBox 20"/>
            <p:cNvSpPr txBox="1"/>
            <p:nvPr/>
          </p:nvSpPr>
          <p:spPr>
            <a:xfrm>
              <a:off x="443820" y="4703812"/>
              <a:ext cx="936566" cy="369332"/>
            </a:xfrm>
            <a:prstGeom prst="rect">
              <a:avLst/>
            </a:prstGeom>
            <a:solidFill>
              <a:schemeClr val="bg2">
                <a:lumMod val="75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dirty="0">
                  <a:solidFill>
                    <a:schemeClr val="bg1"/>
                  </a:solidFill>
                  <a:latin typeface="Arial" charset="0"/>
                  <a:ea typeface="Arial" charset="0"/>
                  <a:cs typeface="Arial" charset="0"/>
                </a:rPr>
                <a:t>Touch</a:t>
              </a:r>
            </a:p>
          </p:txBody>
        </p:sp>
        <p:sp>
          <p:nvSpPr>
            <p:cNvPr id="31" name="Rectangle 30"/>
            <p:cNvSpPr/>
            <p:nvPr/>
          </p:nvSpPr>
          <p:spPr>
            <a:xfrm>
              <a:off x="4274819" y="2120320"/>
              <a:ext cx="3337560" cy="3115940"/>
            </a:xfrm>
            <a:prstGeom prst="rect">
              <a:avLst/>
            </a:prstGeom>
            <a:solidFill>
              <a:schemeClr val="accent1">
                <a:lumMod val="75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schemeClr val="bg1"/>
                </a:solidFill>
                <a:latin typeface="Arial" charset="0"/>
                <a:ea typeface="Arial" charset="0"/>
                <a:cs typeface="Arial" charset="0"/>
              </a:endParaRPr>
            </a:p>
          </p:txBody>
        </p:sp>
        <p:sp>
          <p:nvSpPr>
            <p:cNvPr id="32" name="TextBox 31"/>
            <p:cNvSpPr txBox="1"/>
            <p:nvPr/>
          </p:nvSpPr>
          <p:spPr>
            <a:xfrm>
              <a:off x="4921316" y="2086342"/>
              <a:ext cx="1890261" cy="369332"/>
            </a:xfrm>
            <a:prstGeom prst="rect">
              <a:avLst/>
            </a:prstGeom>
            <a:noFill/>
            <a:ln>
              <a:noFill/>
            </a:ln>
          </p:spPr>
          <p:txBody>
            <a:bodyPr wrap="none" rtlCol="0">
              <a:spAutoFit/>
            </a:bodyPr>
            <a:lstStyle/>
            <a:p>
              <a:r>
                <a:rPr lang="en-US" dirty="0">
                  <a:solidFill>
                    <a:schemeClr val="bg1"/>
                  </a:solidFill>
                  <a:latin typeface="Arial" charset="0"/>
                  <a:ea typeface="Arial" charset="0"/>
                  <a:cs typeface="Arial" charset="0"/>
                </a:rPr>
                <a:t>Decision-Making</a:t>
              </a:r>
            </a:p>
          </p:txBody>
        </p:sp>
        <p:sp>
          <p:nvSpPr>
            <p:cNvPr id="33" name="TextBox 32"/>
            <p:cNvSpPr txBox="1"/>
            <p:nvPr/>
          </p:nvSpPr>
          <p:spPr>
            <a:xfrm>
              <a:off x="5047290" y="4729350"/>
              <a:ext cx="1872629" cy="307777"/>
            </a:xfrm>
            <a:prstGeom prst="rect">
              <a:avLst/>
            </a:prstGeom>
            <a:noFill/>
            <a:ln>
              <a:noFill/>
            </a:ln>
          </p:spPr>
          <p:txBody>
            <a:bodyPr wrap="none" rtlCol="0">
              <a:spAutoFit/>
            </a:bodyPr>
            <a:lstStyle/>
            <a:p>
              <a:r>
                <a:rPr lang="en-US" sz="1400" dirty="0">
                  <a:solidFill>
                    <a:schemeClr val="bg1"/>
                  </a:solidFill>
                  <a:latin typeface="Arial" charset="0"/>
                  <a:ea typeface="Arial" charset="0"/>
                  <a:cs typeface="Arial" charset="0"/>
                </a:rPr>
                <a:t>Level of Mental Effort</a:t>
              </a:r>
            </a:p>
          </p:txBody>
        </p:sp>
        <p:cxnSp>
          <p:nvCxnSpPr>
            <p:cNvPr id="34" name="Straight Connector 33"/>
            <p:cNvCxnSpPr/>
            <p:nvPr/>
          </p:nvCxnSpPr>
          <p:spPr>
            <a:xfrm>
              <a:off x="4400550" y="3003976"/>
              <a:ext cx="914400" cy="1765935"/>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6554410" y="3003976"/>
              <a:ext cx="914400" cy="1765935"/>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385364" y="2636232"/>
              <a:ext cx="1104790" cy="461665"/>
            </a:xfrm>
            <a:prstGeom prst="rect">
              <a:avLst/>
            </a:prstGeom>
            <a:noFill/>
          </p:spPr>
          <p:txBody>
            <a:bodyPr wrap="none" rtlCol="0">
              <a:spAutoFit/>
            </a:bodyPr>
            <a:lstStyle/>
            <a:p>
              <a:pPr algn="ctr"/>
              <a:r>
                <a:rPr lang="en-US" sz="1200" dirty="0">
                  <a:solidFill>
                    <a:schemeClr val="bg1"/>
                  </a:solidFill>
                  <a:latin typeface="Arial" charset="0"/>
                  <a:ea typeface="Arial" charset="0"/>
                  <a:cs typeface="Arial" charset="0"/>
                </a:rPr>
                <a:t>Unconscious,</a:t>
              </a:r>
            </a:p>
            <a:p>
              <a:pPr algn="ctr"/>
              <a:r>
                <a:rPr lang="en-US" sz="1200" dirty="0">
                  <a:solidFill>
                    <a:schemeClr val="bg1"/>
                  </a:solidFill>
                  <a:latin typeface="Arial" charset="0"/>
                  <a:ea typeface="Arial" charset="0"/>
                  <a:cs typeface="Arial" charset="0"/>
                </a:rPr>
                <a:t>Automatic</a:t>
              </a:r>
            </a:p>
          </p:txBody>
        </p:sp>
        <p:sp>
          <p:nvSpPr>
            <p:cNvPr id="37" name="TextBox 36"/>
            <p:cNvSpPr txBox="1"/>
            <p:nvPr/>
          </p:nvSpPr>
          <p:spPr>
            <a:xfrm>
              <a:off x="6482887" y="2636232"/>
              <a:ext cx="970971" cy="461665"/>
            </a:xfrm>
            <a:prstGeom prst="rect">
              <a:avLst/>
            </a:prstGeom>
            <a:noFill/>
          </p:spPr>
          <p:txBody>
            <a:bodyPr wrap="none" rtlCol="0">
              <a:spAutoFit/>
            </a:bodyPr>
            <a:lstStyle/>
            <a:p>
              <a:pPr algn="ctr"/>
              <a:r>
                <a:rPr lang="en-US" sz="1200" dirty="0">
                  <a:solidFill>
                    <a:schemeClr val="bg1"/>
                  </a:solidFill>
                  <a:latin typeface="Arial" charset="0"/>
                  <a:ea typeface="Arial" charset="0"/>
                  <a:cs typeface="Arial" charset="0"/>
                </a:rPr>
                <a:t>Conscious,</a:t>
              </a:r>
            </a:p>
            <a:p>
              <a:pPr algn="ctr"/>
              <a:r>
                <a:rPr lang="en-US" sz="1200" dirty="0">
                  <a:solidFill>
                    <a:schemeClr val="bg1"/>
                  </a:solidFill>
                  <a:latin typeface="Arial" charset="0"/>
                  <a:ea typeface="Arial" charset="0"/>
                  <a:cs typeface="Arial" charset="0"/>
                </a:rPr>
                <a:t>Thoughtful</a:t>
              </a:r>
            </a:p>
          </p:txBody>
        </p:sp>
        <p:cxnSp>
          <p:nvCxnSpPr>
            <p:cNvPr id="38" name="Straight Arrow Connector 37"/>
            <p:cNvCxnSpPr>
              <a:cxnSpLocks/>
            </p:cNvCxnSpPr>
            <p:nvPr/>
          </p:nvCxnSpPr>
          <p:spPr>
            <a:xfrm>
              <a:off x="5589270" y="2912271"/>
              <a:ext cx="788670" cy="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40" name="Arc 39"/>
            <p:cNvSpPr/>
            <p:nvPr/>
          </p:nvSpPr>
          <p:spPr>
            <a:xfrm rot="20010356">
              <a:off x="4265559" y="3738833"/>
              <a:ext cx="2569368" cy="1334604"/>
            </a:xfrm>
            <a:prstGeom prst="arc">
              <a:avLst/>
            </a:prstGeom>
            <a:no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lumMod val="25000"/>
                  </a:schemeClr>
                </a:solidFill>
                <a:latin typeface="Arial" charset="0"/>
                <a:ea typeface="Arial" charset="0"/>
                <a:cs typeface="Arial" charset="0"/>
              </a:endParaRPr>
            </a:p>
          </p:txBody>
        </p:sp>
        <p:cxnSp>
          <p:nvCxnSpPr>
            <p:cNvPr id="42" name="Straight Connector 41"/>
            <p:cNvCxnSpPr/>
            <p:nvPr/>
          </p:nvCxnSpPr>
          <p:spPr>
            <a:xfrm>
              <a:off x="1665630" y="1926322"/>
              <a:ext cx="0" cy="3509010"/>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057728" y="1906584"/>
              <a:ext cx="0" cy="3509010"/>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822590" y="1895054"/>
              <a:ext cx="0" cy="3509010"/>
            </a:xfrm>
            <a:prstGeom prst="line">
              <a:avLst/>
            </a:prstGeom>
            <a:ln w="127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841394CC-0C4B-4705-9409-A29D091D9213}"/>
                </a:ext>
              </a:extLst>
            </p:cNvPr>
            <p:cNvSpPr txBox="1"/>
            <p:nvPr/>
          </p:nvSpPr>
          <p:spPr>
            <a:xfrm>
              <a:off x="4294029" y="4906333"/>
              <a:ext cx="627287" cy="307777"/>
            </a:xfrm>
            <a:prstGeom prst="rect">
              <a:avLst/>
            </a:prstGeom>
            <a:noFill/>
            <a:ln>
              <a:noFill/>
            </a:ln>
          </p:spPr>
          <p:txBody>
            <a:bodyPr wrap="square" rtlCol="0">
              <a:spAutoFit/>
            </a:bodyPr>
            <a:lstStyle/>
            <a:p>
              <a:r>
                <a:rPr lang="en-US" sz="1400" dirty="0">
                  <a:solidFill>
                    <a:schemeClr val="bg1"/>
                  </a:solidFill>
                  <a:latin typeface="Arial" charset="0"/>
                  <a:ea typeface="Arial" charset="0"/>
                  <a:cs typeface="Arial" charset="0"/>
                </a:rPr>
                <a:t>Low</a:t>
              </a:r>
            </a:p>
          </p:txBody>
        </p:sp>
        <p:sp>
          <p:nvSpPr>
            <p:cNvPr id="48" name="TextBox 47">
              <a:extLst>
                <a:ext uri="{FF2B5EF4-FFF2-40B4-BE49-F238E27FC236}">
                  <a16:creationId xmlns:a16="http://schemas.microsoft.com/office/drawing/2014/main" id="{263F4CB8-018C-49E3-98B1-E7E1E30DEB20}"/>
                </a:ext>
              </a:extLst>
            </p:cNvPr>
            <p:cNvSpPr txBox="1"/>
            <p:nvPr/>
          </p:nvSpPr>
          <p:spPr>
            <a:xfrm>
              <a:off x="6959002" y="4883239"/>
              <a:ext cx="627287" cy="307777"/>
            </a:xfrm>
            <a:prstGeom prst="rect">
              <a:avLst/>
            </a:prstGeom>
            <a:noFill/>
            <a:ln>
              <a:noFill/>
            </a:ln>
          </p:spPr>
          <p:txBody>
            <a:bodyPr wrap="square" rtlCol="0">
              <a:spAutoFit/>
            </a:bodyPr>
            <a:lstStyle/>
            <a:p>
              <a:r>
                <a:rPr lang="en-US" sz="1400" dirty="0">
                  <a:solidFill>
                    <a:schemeClr val="bg1"/>
                  </a:solidFill>
                  <a:latin typeface="Arial" charset="0"/>
                  <a:ea typeface="Arial" charset="0"/>
                  <a:cs typeface="Arial" charset="0"/>
                </a:rPr>
                <a:t>High</a:t>
              </a:r>
            </a:p>
          </p:txBody>
        </p:sp>
        <p:sp>
          <p:nvSpPr>
            <p:cNvPr id="7" name="TextBox 6">
              <a:extLst>
                <a:ext uri="{FF2B5EF4-FFF2-40B4-BE49-F238E27FC236}">
                  <a16:creationId xmlns:a16="http://schemas.microsoft.com/office/drawing/2014/main" id="{0F23BE09-2BAE-49C7-ACFB-FD72ACB06121}"/>
                </a:ext>
              </a:extLst>
            </p:cNvPr>
            <p:cNvSpPr txBox="1"/>
            <p:nvPr/>
          </p:nvSpPr>
          <p:spPr>
            <a:xfrm>
              <a:off x="4385364" y="2370575"/>
              <a:ext cx="1021049" cy="369332"/>
            </a:xfrm>
            <a:prstGeom prst="rect">
              <a:avLst/>
            </a:prstGeom>
            <a:noFill/>
          </p:spPr>
          <p:txBody>
            <a:bodyPr wrap="none" rtlCol="0">
              <a:spAutoFit/>
            </a:bodyPr>
            <a:lstStyle/>
            <a:p>
              <a:r>
                <a:rPr lang="en-US" dirty="0">
                  <a:solidFill>
                    <a:schemeClr val="bg1"/>
                  </a:solidFill>
                </a:rPr>
                <a:t>System 1</a:t>
              </a:r>
            </a:p>
          </p:txBody>
        </p:sp>
        <p:sp>
          <p:nvSpPr>
            <p:cNvPr id="49" name="TextBox 48">
              <a:extLst>
                <a:ext uri="{FF2B5EF4-FFF2-40B4-BE49-F238E27FC236}">
                  <a16:creationId xmlns:a16="http://schemas.microsoft.com/office/drawing/2014/main" id="{E255A494-8195-4C09-971F-FE59C556E824}"/>
                </a:ext>
              </a:extLst>
            </p:cNvPr>
            <p:cNvSpPr txBox="1"/>
            <p:nvPr/>
          </p:nvSpPr>
          <p:spPr>
            <a:xfrm>
              <a:off x="6478031" y="2344568"/>
              <a:ext cx="1021049" cy="369332"/>
            </a:xfrm>
            <a:prstGeom prst="rect">
              <a:avLst/>
            </a:prstGeom>
            <a:noFill/>
          </p:spPr>
          <p:txBody>
            <a:bodyPr wrap="none" rtlCol="0">
              <a:spAutoFit/>
            </a:bodyPr>
            <a:lstStyle/>
            <a:p>
              <a:r>
                <a:rPr lang="en-US" dirty="0">
                  <a:solidFill>
                    <a:schemeClr val="bg1"/>
                  </a:solidFill>
                </a:rPr>
                <a:t>System 2</a:t>
              </a:r>
            </a:p>
          </p:txBody>
        </p:sp>
      </p:grpSp>
      <p:sp>
        <p:nvSpPr>
          <p:cNvPr id="4" name="TextBox 3">
            <a:extLst>
              <a:ext uri="{FF2B5EF4-FFF2-40B4-BE49-F238E27FC236}">
                <a16:creationId xmlns:a16="http://schemas.microsoft.com/office/drawing/2014/main" id="{A056B85C-0772-9794-6623-421B740A6959}"/>
              </a:ext>
            </a:extLst>
          </p:cNvPr>
          <p:cNvSpPr txBox="1"/>
          <p:nvPr/>
        </p:nvSpPr>
        <p:spPr>
          <a:xfrm>
            <a:off x="207423" y="5693627"/>
            <a:ext cx="1409360" cy="369332"/>
          </a:xfrm>
          <a:prstGeom prst="rect">
            <a:avLst/>
          </a:prstGeom>
          <a:noFill/>
        </p:spPr>
        <p:txBody>
          <a:bodyPr wrap="none" rtlCol="0">
            <a:spAutoFit/>
          </a:bodyPr>
          <a:lstStyle/>
          <a:p>
            <a:r>
              <a:rPr lang="en-US" dirty="0">
                <a:solidFill>
                  <a:srgbClr val="1F5864"/>
                </a:solidFill>
                <a:latin typeface="Raleway" charset="0"/>
                <a:ea typeface="Raleway" charset="0"/>
                <a:cs typeface="Raleway" charset="0"/>
              </a:rPr>
              <a:t>Information</a:t>
            </a:r>
            <a:endParaRPr lang="en-US" sz="1400" dirty="0">
              <a:solidFill>
                <a:srgbClr val="1F5864"/>
              </a:solidFill>
              <a:latin typeface="Raleway" charset="0"/>
              <a:ea typeface="Raleway" charset="0"/>
              <a:cs typeface="Raleway" charset="0"/>
            </a:endParaRPr>
          </a:p>
        </p:txBody>
      </p:sp>
      <p:sp>
        <p:nvSpPr>
          <p:cNvPr id="10" name="TextBox 9">
            <a:extLst>
              <a:ext uri="{FF2B5EF4-FFF2-40B4-BE49-F238E27FC236}">
                <a16:creationId xmlns:a16="http://schemas.microsoft.com/office/drawing/2014/main" id="{FEFEC737-06E8-50FA-2C44-B9E2E68FA972}"/>
              </a:ext>
            </a:extLst>
          </p:cNvPr>
          <p:cNvSpPr txBox="1"/>
          <p:nvPr/>
        </p:nvSpPr>
        <p:spPr>
          <a:xfrm>
            <a:off x="1771841" y="5521147"/>
            <a:ext cx="2343249" cy="1200329"/>
          </a:xfrm>
          <a:prstGeom prst="rect">
            <a:avLst/>
          </a:prstGeom>
          <a:noFill/>
        </p:spPr>
        <p:txBody>
          <a:bodyPr wrap="square" rtlCol="0">
            <a:spAutoFit/>
          </a:bodyPr>
          <a:lstStyle/>
          <a:p>
            <a:r>
              <a:rPr lang="en-US" dirty="0">
                <a:solidFill>
                  <a:srgbClr val="1F5864"/>
                </a:solidFill>
                <a:latin typeface="Raleway" charset="0"/>
                <a:ea typeface="Raleway" charset="0"/>
                <a:cs typeface="Raleway" charset="0"/>
              </a:rPr>
              <a:t>What does it mean? </a:t>
            </a:r>
          </a:p>
          <a:p>
            <a:r>
              <a:rPr lang="en-US" dirty="0">
                <a:solidFill>
                  <a:srgbClr val="1F5864"/>
                </a:solidFill>
                <a:latin typeface="Raleway" charset="0"/>
                <a:ea typeface="Raleway" charset="0"/>
                <a:cs typeface="Raleway" charset="0"/>
              </a:rPr>
              <a:t>Can I use a shortcut? </a:t>
            </a:r>
          </a:p>
          <a:p>
            <a:r>
              <a:rPr lang="en-US" dirty="0">
                <a:solidFill>
                  <a:srgbClr val="1F5864"/>
                </a:solidFill>
                <a:latin typeface="Raleway" charset="0"/>
                <a:ea typeface="Raleway" charset="0"/>
                <a:cs typeface="Raleway" charset="0"/>
              </a:rPr>
              <a:t>Is it dangerous?</a:t>
            </a:r>
            <a:endParaRPr lang="en-US" sz="1400" dirty="0">
              <a:solidFill>
                <a:srgbClr val="1F5864"/>
              </a:solidFill>
              <a:latin typeface="Raleway" charset="0"/>
              <a:ea typeface="Raleway" charset="0"/>
              <a:cs typeface="Raleway" charset="0"/>
            </a:endParaRPr>
          </a:p>
        </p:txBody>
      </p:sp>
      <p:sp>
        <p:nvSpPr>
          <p:cNvPr id="24" name="TextBox 23">
            <a:extLst>
              <a:ext uri="{FF2B5EF4-FFF2-40B4-BE49-F238E27FC236}">
                <a16:creationId xmlns:a16="http://schemas.microsoft.com/office/drawing/2014/main" id="{4A541C9A-FF27-5C19-C836-61B3E5137F8D}"/>
              </a:ext>
            </a:extLst>
          </p:cNvPr>
          <p:cNvSpPr txBox="1"/>
          <p:nvPr/>
        </p:nvSpPr>
        <p:spPr>
          <a:xfrm>
            <a:off x="4426504" y="5626059"/>
            <a:ext cx="3227015" cy="646331"/>
          </a:xfrm>
          <a:prstGeom prst="rect">
            <a:avLst/>
          </a:prstGeom>
          <a:noFill/>
        </p:spPr>
        <p:txBody>
          <a:bodyPr wrap="square" rtlCol="0">
            <a:spAutoFit/>
          </a:bodyPr>
          <a:lstStyle/>
          <a:p>
            <a:r>
              <a:rPr lang="en-US" dirty="0">
                <a:solidFill>
                  <a:srgbClr val="1F5864"/>
                </a:solidFill>
                <a:latin typeface="Raleway" charset="0"/>
                <a:ea typeface="Raleway" charset="0"/>
                <a:cs typeface="Raleway" charset="0"/>
              </a:rPr>
              <a:t>How much effort do I have to expend to take action?</a:t>
            </a:r>
            <a:endParaRPr lang="en-US" sz="1400" dirty="0">
              <a:solidFill>
                <a:srgbClr val="1F5864"/>
              </a:solidFill>
              <a:latin typeface="Raleway" charset="0"/>
              <a:ea typeface="Raleway" charset="0"/>
              <a:cs typeface="Raleway" charset="0"/>
            </a:endParaRPr>
          </a:p>
        </p:txBody>
      </p:sp>
    </p:spTree>
    <p:extLst>
      <p:ext uri="{BB962C8B-B14F-4D97-AF65-F5344CB8AC3E}">
        <p14:creationId xmlns:p14="http://schemas.microsoft.com/office/powerpoint/2010/main" val="118894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2EE578DA-51CB-4062-B8F6-4714E43B87A8}"/>
              </a:ext>
            </a:extLst>
          </p:cNvPr>
          <p:cNvSpPr>
            <a:spLocks noGrp="1"/>
          </p:cNvSpPr>
          <p:nvPr>
            <p:ph type="sldNum" sz="quarter" idx="10"/>
          </p:nvPr>
        </p:nvSpPr>
        <p:spPr>
          <a:xfrm>
            <a:off x="8412162" y="6272213"/>
            <a:ext cx="5413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40000"/>
              </a:spcBef>
              <a:buClr>
                <a:schemeClr val="folHlink"/>
              </a:buClr>
              <a:buSzPct val="90000"/>
              <a:buFont typeface="Wingdings" panose="05000000000000000000" pitchFamily="2" charset="2"/>
              <a:buChar char="n"/>
              <a:defRPr sz="2400">
                <a:solidFill>
                  <a:schemeClr val="tx1"/>
                </a:solidFill>
                <a:latin typeface="Arial" panose="020B0604020202020204" pitchFamily="34" charset="0"/>
              </a:defRPr>
            </a:lvl1pPr>
            <a:lvl2pPr marL="742950" indent="-285750">
              <a:lnSpc>
                <a:spcPct val="95000"/>
              </a:lnSpc>
              <a:spcBef>
                <a:spcPct val="4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lnSpc>
                <a:spcPct val="95000"/>
              </a:lnSpc>
              <a:spcBef>
                <a:spcPct val="4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lnSpc>
                <a:spcPct val="95000"/>
              </a:lnSpc>
              <a:spcBef>
                <a:spcPct val="4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lnSpc>
                <a:spcPct val="95000"/>
              </a:lnSpc>
              <a:spcBef>
                <a:spcPct val="4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lnSpc>
                <a:spcPct val="95000"/>
              </a:lnSpc>
              <a:spcBef>
                <a:spcPct val="4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lnSpc>
                <a:spcPct val="95000"/>
              </a:lnSpc>
              <a:spcBef>
                <a:spcPct val="4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lnSpc>
                <a:spcPct val="95000"/>
              </a:lnSpc>
              <a:spcBef>
                <a:spcPct val="4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lnSpc>
                <a:spcPct val="95000"/>
              </a:lnSpc>
              <a:spcBef>
                <a:spcPct val="4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542200"/>
                </a:solidFill>
                <a:effectLst/>
                <a:uLnTx/>
                <a:uFillTx/>
                <a:latin typeface="Arial" panose="020B0604020202020204" pitchFamily="34" charset="0"/>
                <a:ea typeface="ヒラギノ角ゴ Pro W3"/>
                <a:cs typeface="ヒラギノ角ゴ Pro W3"/>
              </a:rPr>
              <a:t> </a:t>
            </a:r>
            <a:fld id="{209956C0-05A8-4C86-A5C4-308FF2FC775B}" type="slidenum">
              <a:rPr kumimoji="0" lang="en-US" altLang="en-US" sz="1000" b="0" i="0" u="none" strike="noStrike" kern="1200" cap="none" spc="0" normalizeH="0" baseline="0" noProof="0" smtClean="0">
                <a:ln>
                  <a:noFill/>
                </a:ln>
                <a:solidFill>
                  <a:srgbClr val="542200"/>
                </a:solidFill>
                <a:effectLst/>
                <a:uLnTx/>
                <a:uFillTx/>
                <a:latin typeface="Arial" panose="020B0604020202020204" pitchFamily="34" charset="0"/>
                <a:ea typeface="ヒラギノ角ゴ Pro W3"/>
                <a:cs typeface="ヒラギノ角ゴ Pro W3"/>
              </a:rPr>
              <a:pPr marL="0" marR="0" lvl="0" indent="0" algn="l" defTabSz="914400" rtl="0" eaLnBrk="1" fontAlgn="auto" latinLnBrk="0" hangingPunct="1">
                <a:lnSpc>
                  <a:spcPct val="100000"/>
                </a:lnSpc>
                <a:spcBef>
                  <a:spcPct val="0"/>
                </a:spcBef>
                <a:spcAft>
                  <a:spcPts val="0"/>
                </a:spcAft>
                <a:buClrTx/>
                <a:buSzTx/>
                <a:buFontTx/>
                <a:buNone/>
                <a:tabLst/>
                <a:defRPr/>
              </a:pPr>
              <a:t>31</a:t>
            </a:fld>
            <a:r>
              <a:rPr kumimoji="0" lang="en-US" altLang="en-US" sz="1000" b="0" i="0" u="none" strike="noStrike" kern="1200" cap="none" spc="0" normalizeH="0" baseline="0" noProof="0" dirty="0">
                <a:ln>
                  <a:noFill/>
                </a:ln>
                <a:solidFill>
                  <a:srgbClr val="542200"/>
                </a:solidFill>
                <a:effectLst/>
                <a:uLnTx/>
                <a:uFillTx/>
                <a:latin typeface="Arial" panose="020B0604020202020204" pitchFamily="34" charset="0"/>
                <a:ea typeface="ヒラギノ角ゴ Pro W3"/>
                <a:cs typeface="ヒラギノ角ゴ Pro W3"/>
              </a:rPr>
              <a:t> </a:t>
            </a:r>
          </a:p>
        </p:txBody>
      </p:sp>
      <p:sp>
        <p:nvSpPr>
          <p:cNvPr id="44035" name="Rectangle 6">
            <a:extLst>
              <a:ext uri="{FF2B5EF4-FFF2-40B4-BE49-F238E27FC236}">
                <a16:creationId xmlns:a16="http://schemas.microsoft.com/office/drawing/2014/main" id="{C429B5F2-1388-4B39-807A-4126B20947BB}"/>
              </a:ext>
            </a:extLst>
          </p:cNvPr>
          <p:cNvSpPr>
            <a:spLocks noGrp="1" noChangeArrowheads="1"/>
          </p:cNvSpPr>
          <p:nvPr>
            <p:ph type="title"/>
          </p:nvPr>
        </p:nvSpPr>
        <p:spPr>
          <a:xfrm>
            <a:off x="325438" y="238124"/>
            <a:ext cx="7951787" cy="914400"/>
          </a:xfrm>
        </p:spPr>
        <p:txBody>
          <a:bodyPr>
            <a:normAutofit/>
          </a:bodyPr>
          <a:lstStyle/>
          <a:p>
            <a:pPr eaLnBrk="1" hangingPunct="1"/>
            <a:r>
              <a:rPr lang="en-US" altLang="en-US" dirty="0">
                <a:ea typeface="ヒラギノ角ゴ Pro W3"/>
                <a:cs typeface="ヒラギノ角ゴ Pro W3"/>
              </a:rPr>
              <a:t>Thinking fast and slow</a:t>
            </a:r>
          </a:p>
        </p:txBody>
      </p:sp>
      <p:sp>
        <p:nvSpPr>
          <p:cNvPr id="6148" name="Rectangle 7">
            <a:extLst>
              <a:ext uri="{FF2B5EF4-FFF2-40B4-BE49-F238E27FC236}">
                <a16:creationId xmlns:a16="http://schemas.microsoft.com/office/drawing/2014/main" id="{A3DE0D4E-AED9-46E5-A3A2-AD6C3BE84644}"/>
              </a:ext>
            </a:extLst>
          </p:cNvPr>
          <p:cNvSpPr>
            <a:spLocks noGrp="1" noChangeArrowheads="1"/>
          </p:cNvSpPr>
          <p:nvPr>
            <p:ph type="body" idx="1"/>
          </p:nvPr>
        </p:nvSpPr>
        <p:spPr>
          <a:xfrm>
            <a:off x="448865" y="1102832"/>
            <a:ext cx="6636940" cy="4739168"/>
          </a:xfrm>
        </p:spPr>
        <p:txBody>
          <a:bodyPr>
            <a:normAutofit lnSpcReduction="10000"/>
          </a:bodyPr>
          <a:lstStyle/>
          <a:p>
            <a:pPr marL="0" indent="0" eaLnBrk="1" hangingPunct="1">
              <a:buFont typeface="Wingdings" panose="05000000000000000000" pitchFamily="2" charset="2"/>
              <a:buNone/>
              <a:defRPr/>
            </a:pPr>
            <a:r>
              <a:rPr lang="en-US" sz="2400" b="1" dirty="0"/>
              <a:t>How we think (cognitive bias) leads to error</a:t>
            </a:r>
          </a:p>
          <a:p>
            <a:pPr marL="0" indent="0" eaLnBrk="1" hangingPunct="1">
              <a:buFont typeface="Wingdings" panose="05000000000000000000" pitchFamily="2" charset="2"/>
              <a:buNone/>
              <a:defRPr/>
            </a:pPr>
            <a:r>
              <a:rPr lang="en-US" sz="2400" dirty="0"/>
              <a:t>Humans have two ways of thinking and attending to stimuli in the world around them (we allocate our attention to two systems)</a:t>
            </a:r>
          </a:p>
          <a:p>
            <a:pPr eaLnBrk="1" hangingPunct="1">
              <a:defRPr/>
            </a:pPr>
            <a:r>
              <a:rPr lang="en-US" sz="2400" dirty="0"/>
              <a:t>System 1—Thinking fast…automatic, no effort, no sense of voluntary control</a:t>
            </a:r>
          </a:p>
          <a:p>
            <a:pPr eaLnBrk="1" hangingPunct="1">
              <a:defRPr/>
            </a:pPr>
            <a:r>
              <a:rPr lang="en-US" sz="2400" dirty="0"/>
              <a:t>System 2—Thinking slow…conscious decision to allocate attention to a specific mental activity</a:t>
            </a:r>
          </a:p>
          <a:p>
            <a:pPr eaLnBrk="1" hangingPunct="1">
              <a:defRPr/>
            </a:pPr>
            <a:r>
              <a:rPr lang="en-US" sz="2400" b="1" dirty="0"/>
              <a:t>All clinical decision-makers make errors due to cognitive bias</a:t>
            </a:r>
          </a:p>
          <a:p>
            <a:pPr lvl="1">
              <a:buFont typeface="Wingdings" panose="05000000000000000000" pitchFamily="2" charset="2"/>
              <a:buChar char="Ø"/>
              <a:defRPr/>
            </a:pPr>
            <a:r>
              <a:rPr lang="en-US" sz="2400" dirty="0"/>
              <a:t>¾ of diagnostic errors may be due to these mental shortcuts</a:t>
            </a:r>
          </a:p>
          <a:p>
            <a:pPr lvl="1" eaLnBrk="1" hangingPunct="1">
              <a:buFont typeface="Wingdings" panose="05000000000000000000" pitchFamily="2" charset="2"/>
              <a:buNone/>
              <a:defRPr/>
            </a:pPr>
            <a:endParaRPr lang="en-US" sz="2000" i="1" dirty="0"/>
          </a:p>
          <a:p>
            <a:pPr lvl="1" eaLnBrk="1" hangingPunct="1">
              <a:defRPr/>
            </a:pPr>
            <a:endParaRPr lang="en-US" sz="2000" i="1" dirty="0"/>
          </a:p>
        </p:txBody>
      </p:sp>
      <p:sp>
        <p:nvSpPr>
          <p:cNvPr id="5" name="Rectangle 7">
            <a:extLst>
              <a:ext uri="{FF2B5EF4-FFF2-40B4-BE49-F238E27FC236}">
                <a16:creationId xmlns:a16="http://schemas.microsoft.com/office/drawing/2014/main" id="{E9F89116-57FB-4514-B8EC-679433F8128E}"/>
              </a:ext>
            </a:extLst>
          </p:cNvPr>
          <p:cNvSpPr txBox="1">
            <a:spLocks noChangeArrowheads="1"/>
          </p:cNvSpPr>
          <p:nvPr/>
        </p:nvSpPr>
        <p:spPr bwMode="auto">
          <a:xfrm>
            <a:off x="453231" y="5791689"/>
            <a:ext cx="83010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lnSpc>
                <a:spcPct val="95000"/>
              </a:lnSpc>
              <a:spcBef>
                <a:spcPct val="40000"/>
              </a:spcBef>
              <a:spcAft>
                <a:spcPct val="0"/>
              </a:spcAft>
              <a:buClr>
                <a:schemeClr val="folHlink"/>
              </a:buClr>
              <a:buSzPct val="90000"/>
              <a:buFont typeface="Wingdings" pitchFamily="2" charset="2"/>
              <a:buChar char="n"/>
              <a:defRPr sz="2400">
                <a:solidFill>
                  <a:schemeClr val="tx1"/>
                </a:solidFill>
                <a:latin typeface="+mn-lt"/>
                <a:ea typeface="+mn-ea"/>
                <a:cs typeface="+mn-cs"/>
              </a:defRPr>
            </a:lvl1pPr>
            <a:lvl2pPr marL="630238" indent="-285750" algn="l" rtl="0" eaLnBrk="0" fontAlgn="base" hangingPunct="0">
              <a:lnSpc>
                <a:spcPct val="95000"/>
              </a:lnSpc>
              <a:spcBef>
                <a:spcPct val="40000"/>
              </a:spcBef>
              <a:spcAft>
                <a:spcPct val="0"/>
              </a:spcAft>
              <a:buClr>
                <a:schemeClr val="accent1"/>
              </a:buClr>
              <a:buSzPct val="75000"/>
              <a:buFont typeface="Wingdings" pitchFamily="2" charset="2"/>
              <a:buChar char="n"/>
              <a:defRPr sz="2400">
                <a:solidFill>
                  <a:schemeClr val="tx1"/>
                </a:solidFill>
                <a:latin typeface="+mn-lt"/>
              </a:defRPr>
            </a:lvl2pPr>
            <a:lvl3pPr marL="860425" indent="-228600" algn="l" rtl="0" eaLnBrk="0" fontAlgn="base" hangingPunct="0">
              <a:lnSpc>
                <a:spcPct val="95000"/>
              </a:lnSpc>
              <a:spcBef>
                <a:spcPct val="20000"/>
              </a:spcBef>
              <a:spcAft>
                <a:spcPct val="0"/>
              </a:spcAft>
              <a:buClr>
                <a:schemeClr val="folHlink"/>
              </a:buClr>
              <a:buSzPct val="55000"/>
              <a:buFont typeface="Wingdings" pitchFamily="2" charset="2"/>
              <a:buChar char="n"/>
              <a:defRPr sz="2400">
                <a:solidFill>
                  <a:schemeClr val="tx1"/>
                </a:solidFill>
                <a:latin typeface="+mn-lt"/>
              </a:defRPr>
            </a:lvl3pPr>
            <a:lvl4pPr marL="1090613" indent="-228600" algn="l" rtl="0" eaLnBrk="0" fontAlgn="base" hangingPunct="0">
              <a:lnSpc>
                <a:spcPct val="95000"/>
              </a:lnSpc>
              <a:spcBef>
                <a:spcPct val="20000"/>
              </a:spcBef>
              <a:spcAft>
                <a:spcPct val="0"/>
              </a:spcAft>
              <a:buClr>
                <a:schemeClr val="accent1"/>
              </a:buClr>
              <a:buFont typeface="Wingdings" pitchFamily="2" charset="2"/>
              <a:buChar char="§"/>
              <a:defRPr sz="2400">
                <a:solidFill>
                  <a:schemeClr val="tx1"/>
                </a:solidFill>
                <a:latin typeface="+mn-lt"/>
              </a:defRPr>
            </a:lvl4pPr>
            <a:lvl5pPr marL="1320800" indent="-228600" algn="l" rtl="0" eaLnBrk="0" fontAlgn="base" hangingPunct="0">
              <a:lnSpc>
                <a:spcPct val="95000"/>
              </a:lnSpc>
              <a:spcBef>
                <a:spcPct val="20000"/>
              </a:spcBef>
              <a:spcAft>
                <a:spcPct val="0"/>
              </a:spcAft>
              <a:buClr>
                <a:schemeClr val="accent1"/>
              </a:buClr>
              <a:buFont typeface="Wingdings" pitchFamily="2" charset="2"/>
              <a:buChar char="§"/>
              <a:defRPr sz="2400">
                <a:solidFill>
                  <a:schemeClr val="tx1"/>
                </a:solidFill>
                <a:latin typeface="+mn-lt"/>
              </a:defRPr>
            </a:lvl5pPr>
            <a:lvl6pPr marL="1778000" indent="-228600" algn="l" rtl="0" fontAlgn="base">
              <a:lnSpc>
                <a:spcPct val="95000"/>
              </a:lnSpc>
              <a:spcBef>
                <a:spcPct val="20000"/>
              </a:spcBef>
              <a:spcAft>
                <a:spcPct val="0"/>
              </a:spcAft>
              <a:buClr>
                <a:schemeClr val="accent1"/>
              </a:buClr>
              <a:buFont typeface="Wingdings" pitchFamily="2" charset="2"/>
              <a:buChar char="§"/>
              <a:defRPr sz="2400">
                <a:solidFill>
                  <a:schemeClr val="tx1"/>
                </a:solidFill>
                <a:latin typeface="+mn-lt"/>
              </a:defRPr>
            </a:lvl6pPr>
            <a:lvl7pPr marL="2235200" indent="-228600" algn="l" rtl="0" fontAlgn="base">
              <a:lnSpc>
                <a:spcPct val="95000"/>
              </a:lnSpc>
              <a:spcBef>
                <a:spcPct val="20000"/>
              </a:spcBef>
              <a:spcAft>
                <a:spcPct val="0"/>
              </a:spcAft>
              <a:buClr>
                <a:schemeClr val="accent1"/>
              </a:buClr>
              <a:buFont typeface="Wingdings" pitchFamily="2" charset="2"/>
              <a:buChar char="§"/>
              <a:defRPr sz="2400">
                <a:solidFill>
                  <a:schemeClr val="tx1"/>
                </a:solidFill>
                <a:latin typeface="+mn-lt"/>
              </a:defRPr>
            </a:lvl7pPr>
            <a:lvl8pPr marL="2692400" indent="-228600" algn="l" rtl="0" fontAlgn="base">
              <a:lnSpc>
                <a:spcPct val="95000"/>
              </a:lnSpc>
              <a:spcBef>
                <a:spcPct val="20000"/>
              </a:spcBef>
              <a:spcAft>
                <a:spcPct val="0"/>
              </a:spcAft>
              <a:buClr>
                <a:schemeClr val="accent1"/>
              </a:buClr>
              <a:buFont typeface="Wingdings" pitchFamily="2" charset="2"/>
              <a:buChar char="§"/>
              <a:defRPr sz="2400">
                <a:solidFill>
                  <a:schemeClr val="tx1"/>
                </a:solidFill>
                <a:latin typeface="+mn-lt"/>
              </a:defRPr>
            </a:lvl8pPr>
            <a:lvl9pPr marL="3149600" indent="-228600" algn="l" rtl="0" fontAlgn="base">
              <a:lnSpc>
                <a:spcPct val="95000"/>
              </a:lnSpc>
              <a:spcBef>
                <a:spcPct val="20000"/>
              </a:spcBef>
              <a:spcAft>
                <a:spcPct val="0"/>
              </a:spcAft>
              <a:buClr>
                <a:schemeClr val="accent1"/>
              </a:buClr>
              <a:buFont typeface="Wingdings" pitchFamily="2" charset="2"/>
              <a:buChar char="§"/>
              <a:defRPr sz="2400">
                <a:solidFill>
                  <a:schemeClr val="tx1"/>
                </a:solidFill>
                <a:latin typeface="+mn-lt"/>
              </a:defRPr>
            </a:lvl9pPr>
          </a:lstStyle>
          <a:p>
            <a:pPr marL="3175" marR="0" lvl="1" indent="-3175" algn="l" defTabSz="914400" rtl="0" eaLnBrk="1" fontAlgn="base" latinLnBrk="0" hangingPunct="1">
              <a:lnSpc>
                <a:spcPct val="95000"/>
              </a:lnSpc>
              <a:spcBef>
                <a:spcPct val="40000"/>
              </a:spcBef>
              <a:spcAft>
                <a:spcPct val="0"/>
              </a:spcAft>
              <a:buClr>
                <a:srgbClr val="00A4D0"/>
              </a:buClr>
              <a:buSzPct val="75000"/>
              <a:buFont typeface="Wingdings" pitchFamily="2" charset="2"/>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Kahneman D. </a:t>
            </a:r>
            <a:r>
              <a:rPr kumimoji="0" lang="en-US" sz="1800" b="0" i="1" u="none" strike="noStrike" kern="0" cap="none" spc="0" normalizeH="0" baseline="0" noProof="0" dirty="0">
                <a:ln>
                  <a:noFill/>
                </a:ln>
                <a:solidFill>
                  <a:srgbClr val="000000"/>
                </a:solidFill>
                <a:effectLst/>
                <a:uLnTx/>
                <a:uFillTx/>
                <a:latin typeface="Calibri" panose="020F0502020204030204"/>
                <a:ea typeface="+mn-ea"/>
                <a:cs typeface="+mn-cs"/>
              </a:rPr>
              <a:t>Thinking Fast and Slow</a:t>
            </a: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 New York: Farrar, Straus, and Giroux; 2011.</a:t>
            </a:r>
          </a:p>
          <a:p>
            <a:pPr marL="3175" marR="0" lvl="1" indent="-3175" algn="l" defTabSz="914400" rtl="0" eaLnBrk="1" fontAlgn="base" latinLnBrk="0" hangingPunct="1">
              <a:lnSpc>
                <a:spcPct val="95000"/>
              </a:lnSpc>
              <a:spcBef>
                <a:spcPct val="40000"/>
              </a:spcBef>
              <a:spcAft>
                <a:spcPct val="0"/>
              </a:spcAft>
              <a:buClr>
                <a:srgbClr val="00A4D0"/>
              </a:buClr>
              <a:buSzPct val="75000"/>
              <a:buFont typeface="Wingdings" pitchFamily="2" charset="2"/>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O’Sullivan ED, Schofield SJ. Cognitive bias in clinical medicine. J R Coll Physicians </a:t>
            </a:r>
            <a:r>
              <a:rPr kumimoji="0" lang="en-US" sz="1800" b="0" i="0" u="none" strike="noStrike" kern="0" cap="none" spc="0" normalizeH="0" baseline="0" noProof="0" dirty="0" err="1">
                <a:ln>
                  <a:noFill/>
                </a:ln>
                <a:solidFill>
                  <a:srgbClr val="000000"/>
                </a:solidFill>
                <a:effectLst/>
                <a:uLnTx/>
                <a:uFillTx/>
                <a:latin typeface="Calibri" panose="020F0502020204030204"/>
                <a:ea typeface="+mn-ea"/>
                <a:cs typeface="+mn-cs"/>
              </a:rPr>
              <a:t>Edinb</a:t>
            </a:r>
            <a:r>
              <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rPr>
              <a:t>. 2018; 48: 225–232. </a:t>
            </a:r>
            <a:endParaRPr kumimoji="0" lang="en-US" sz="1800" b="0" i="1" u="none" strike="noStrike" kern="0" cap="none" spc="0" normalizeH="0" baseline="0" noProof="0" dirty="0">
              <a:ln>
                <a:noFill/>
              </a:ln>
              <a:solidFill>
                <a:srgbClr val="000000"/>
              </a:solidFill>
              <a:effectLst/>
              <a:uLnTx/>
              <a:uFillTx/>
              <a:latin typeface="Calibri" panose="020F0502020204030204"/>
              <a:ea typeface="+mn-ea"/>
              <a:cs typeface="+mn-cs"/>
            </a:endParaRPr>
          </a:p>
          <a:p>
            <a:pPr marL="3175" marR="0" lvl="1" indent="-3175" algn="l" defTabSz="914400" rtl="0" eaLnBrk="1" fontAlgn="base" latinLnBrk="0" hangingPunct="1">
              <a:lnSpc>
                <a:spcPct val="95000"/>
              </a:lnSpc>
              <a:spcBef>
                <a:spcPct val="40000"/>
              </a:spcBef>
              <a:spcAft>
                <a:spcPct val="0"/>
              </a:spcAft>
              <a:buClr>
                <a:srgbClr val="00A4D0"/>
              </a:buClr>
              <a:buSzPct val="75000"/>
              <a:buFont typeface="Wingdings" pitchFamily="2" charset="2"/>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630238" marR="0" lvl="1" indent="-285750" algn="l" defTabSz="914400" rtl="0" eaLnBrk="1" fontAlgn="base" latinLnBrk="0" hangingPunct="1">
              <a:lnSpc>
                <a:spcPct val="95000"/>
              </a:lnSpc>
              <a:spcBef>
                <a:spcPct val="40000"/>
              </a:spcBef>
              <a:spcAft>
                <a:spcPct val="0"/>
              </a:spcAft>
              <a:buClr>
                <a:srgbClr val="00A4D0"/>
              </a:buClr>
              <a:buSzPct val="75000"/>
              <a:buFont typeface="Wingdings" pitchFamily="2" charset="2"/>
              <a:buChar char="n"/>
              <a:tabLst/>
              <a:defRPr/>
            </a:pPr>
            <a:endParaRPr kumimoji="0" lang="en-US" sz="1800" b="0" i="1" u="none" strike="noStrike" kern="0" cap="none" spc="0" normalizeH="0" baseline="0" noProof="0" dirty="0">
              <a:ln>
                <a:noFill/>
              </a:ln>
              <a:solidFill>
                <a:srgbClr val="000000"/>
              </a:solidFill>
              <a:effectLst/>
              <a:uLnTx/>
              <a:uFillTx/>
              <a:latin typeface="Calibri" panose="020F0502020204030204"/>
              <a:ea typeface="+mn-ea"/>
              <a:cs typeface="+mn-cs"/>
            </a:endParaRPr>
          </a:p>
        </p:txBody>
      </p:sp>
      <p:pic>
        <p:nvPicPr>
          <p:cNvPr id="44038" name="Picture 2">
            <a:extLst>
              <a:ext uri="{FF2B5EF4-FFF2-40B4-BE49-F238E27FC236}">
                <a16:creationId xmlns:a16="http://schemas.microsoft.com/office/drawing/2014/main" id="{3E1F9E6A-9D90-4905-A176-C0DCE3B57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425" y="705394"/>
            <a:ext cx="1657510" cy="254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5">
            <a:extLst>
              <a:ext uri="{FF2B5EF4-FFF2-40B4-BE49-F238E27FC236}">
                <a16:creationId xmlns:a16="http://schemas.microsoft.com/office/drawing/2014/main" id="{BCFB208F-9234-4D0B-A1AC-4D0DB3FDFD67}"/>
              </a:ext>
            </a:extLst>
          </p:cNvPr>
          <p:cNvSpPr txBox="1">
            <a:spLocks noChangeArrowheads="1"/>
          </p:cNvSpPr>
          <p:nvPr/>
        </p:nvSpPr>
        <p:spPr bwMode="auto">
          <a:xfrm>
            <a:off x="7444428" y="3326339"/>
            <a:ext cx="10953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5000"/>
              </a:lnSpc>
              <a:spcBef>
                <a:spcPct val="40000"/>
              </a:spcBef>
              <a:buClr>
                <a:schemeClr val="folHlink"/>
              </a:buClr>
              <a:buSzPct val="90000"/>
              <a:buFont typeface="Wingdings" panose="05000000000000000000" pitchFamily="2" charset="2"/>
              <a:buChar char="n"/>
              <a:defRPr sz="2400">
                <a:solidFill>
                  <a:schemeClr val="tx1"/>
                </a:solidFill>
                <a:latin typeface="Arial" panose="020B0604020202020204" pitchFamily="34" charset="0"/>
              </a:defRPr>
            </a:lvl1pPr>
            <a:lvl2pPr marL="742950" indent="-285750">
              <a:lnSpc>
                <a:spcPct val="95000"/>
              </a:lnSpc>
              <a:spcBef>
                <a:spcPct val="40000"/>
              </a:spcBef>
              <a:buClr>
                <a:schemeClr val="accent1"/>
              </a:buClr>
              <a:buSzPct val="75000"/>
              <a:buFont typeface="Wingdings" panose="05000000000000000000" pitchFamily="2" charset="2"/>
              <a:buChar char="n"/>
              <a:defRPr sz="2400">
                <a:solidFill>
                  <a:schemeClr val="tx1"/>
                </a:solidFill>
                <a:latin typeface="Arial" panose="020B0604020202020204" pitchFamily="34" charset="0"/>
              </a:defRPr>
            </a:lvl2pPr>
            <a:lvl3pPr marL="1143000" indent="-228600">
              <a:lnSpc>
                <a:spcPct val="95000"/>
              </a:lnSpc>
              <a:spcBef>
                <a:spcPct val="40000"/>
              </a:spcBef>
              <a:buClr>
                <a:schemeClr val="fo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lnSpc>
                <a:spcPct val="95000"/>
              </a:lnSpc>
              <a:spcBef>
                <a:spcPct val="40000"/>
              </a:spcBef>
              <a:buClr>
                <a:schemeClr val="accent1"/>
              </a:buClr>
              <a:buFont typeface="Wingdings" panose="05000000000000000000" pitchFamily="2" charset="2"/>
              <a:buChar char="§"/>
              <a:defRPr sz="2400">
                <a:solidFill>
                  <a:schemeClr val="tx1"/>
                </a:solidFill>
                <a:latin typeface="Arial" panose="020B0604020202020204" pitchFamily="34" charset="0"/>
              </a:defRPr>
            </a:lvl4pPr>
            <a:lvl5pPr marL="2057400" indent="-228600">
              <a:lnSpc>
                <a:spcPct val="95000"/>
              </a:lnSpc>
              <a:spcBef>
                <a:spcPct val="40000"/>
              </a:spcBef>
              <a:buClr>
                <a:schemeClr val="accent1"/>
              </a:buClr>
              <a:buFont typeface="Wingdings" panose="05000000000000000000" pitchFamily="2" charset="2"/>
              <a:buChar char="§"/>
              <a:defRPr sz="2400">
                <a:solidFill>
                  <a:schemeClr val="tx1"/>
                </a:solidFill>
                <a:latin typeface="Arial" panose="020B0604020202020204" pitchFamily="34" charset="0"/>
              </a:defRPr>
            </a:lvl5pPr>
            <a:lvl6pPr marL="2514600" indent="-228600" eaLnBrk="0" fontAlgn="base" hangingPunct="0">
              <a:lnSpc>
                <a:spcPct val="95000"/>
              </a:lnSpc>
              <a:spcBef>
                <a:spcPct val="4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6pPr>
            <a:lvl7pPr marL="2971800" indent="-228600" eaLnBrk="0" fontAlgn="base" hangingPunct="0">
              <a:lnSpc>
                <a:spcPct val="95000"/>
              </a:lnSpc>
              <a:spcBef>
                <a:spcPct val="4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7pPr>
            <a:lvl8pPr marL="3429000" indent="-228600" eaLnBrk="0" fontAlgn="base" hangingPunct="0">
              <a:lnSpc>
                <a:spcPct val="95000"/>
              </a:lnSpc>
              <a:spcBef>
                <a:spcPct val="4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8pPr>
            <a:lvl9pPr marL="3886200" indent="-228600" eaLnBrk="0" fontAlgn="base" hangingPunct="0">
              <a:lnSpc>
                <a:spcPct val="95000"/>
              </a:lnSpc>
              <a:spcBef>
                <a:spcPct val="4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17</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x 24</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10CF-9612-42E6-A2FB-C3EF3FF59702}"/>
              </a:ext>
            </a:extLst>
          </p:cNvPr>
          <p:cNvSpPr>
            <a:spLocks noGrp="1"/>
          </p:cNvSpPr>
          <p:nvPr>
            <p:ph type="title"/>
          </p:nvPr>
        </p:nvSpPr>
        <p:spPr>
          <a:xfrm>
            <a:off x="533288" y="483327"/>
            <a:ext cx="8285017" cy="708803"/>
          </a:xfrm>
        </p:spPr>
        <p:txBody>
          <a:bodyPr>
            <a:normAutofit fontScale="90000"/>
          </a:bodyPr>
          <a:lstStyle/>
          <a:p>
            <a:r>
              <a:rPr lang="en-US" dirty="0"/>
              <a:t>An Example of Human Fallibility</a:t>
            </a:r>
          </a:p>
        </p:txBody>
      </p:sp>
      <p:sp>
        <p:nvSpPr>
          <p:cNvPr id="3" name="Slide Number Placeholder 2">
            <a:extLst>
              <a:ext uri="{FF2B5EF4-FFF2-40B4-BE49-F238E27FC236}">
                <a16:creationId xmlns:a16="http://schemas.microsoft.com/office/drawing/2014/main" id="{901585F8-1EE9-4FC2-AAC6-A19022BF3234}"/>
              </a:ext>
            </a:extLst>
          </p:cNvPr>
          <p:cNvSpPr>
            <a:spLocks noGrp="1"/>
          </p:cNvSpPr>
          <p:nvPr>
            <p:ph type="sldNum" sz="quarter" idx="1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0" latinLnBrk="0" hangingPunct="0">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B8AC6D4-B60E-4313-BCAD-7F737D160AD0}" type="slidenum">
              <a:rPr lang="en-US" altLang="en-US" smtClean="0"/>
              <a:pPr>
                <a:defRPr/>
              </a:pPr>
              <a:t>32</a:t>
            </a:fld>
            <a:endParaRPr lang="en-US"/>
          </a:p>
        </p:txBody>
      </p:sp>
      <p:sp>
        <p:nvSpPr>
          <p:cNvPr id="11" name="Content Placeholder 3">
            <a:extLst>
              <a:ext uri="{FF2B5EF4-FFF2-40B4-BE49-F238E27FC236}">
                <a16:creationId xmlns:a16="http://schemas.microsoft.com/office/drawing/2014/main" id="{A205812C-75FE-4A72-98FB-3FAE8F3D539D}"/>
              </a:ext>
            </a:extLst>
          </p:cNvPr>
          <p:cNvSpPr txBox="1">
            <a:spLocks/>
          </p:cNvSpPr>
          <p:nvPr/>
        </p:nvSpPr>
        <p:spPr>
          <a:xfrm>
            <a:off x="347294" y="1303021"/>
            <a:ext cx="8657006" cy="521208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3"/>
              </a:rPr>
              <a:t>The Monkey Business Illusion - YouTube</a:t>
            </a:r>
            <a:endParaRPr lang="en-US" sz="40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(Chabris &amp; Simon, 2010; Kahneman, 2011)</a:t>
            </a:r>
          </a:p>
          <a:p>
            <a:pPr marL="0" indent="0">
              <a:buNone/>
            </a:pPr>
            <a:endParaRPr lang="en-US" dirty="0"/>
          </a:p>
        </p:txBody>
      </p:sp>
      <p:pic>
        <p:nvPicPr>
          <p:cNvPr id="5" name="Picture 4">
            <a:extLst>
              <a:ext uri="{FF2B5EF4-FFF2-40B4-BE49-F238E27FC236}">
                <a16:creationId xmlns:a16="http://schemas.microsoft.com/office/drawing/2014/main" id="{84E4A512-F5F3-C427-3C6E-6C15CD212BD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09272" y="1815461"/>
            <a:ext cx="5040218" cy="3780164"/>
          </a:xfrm>
          <a:prstGeom prst="rect">
            <a:avLst/>
          </a:prstGeom>
        </p:spPr>
      </p:pic>
    </p:spTree>
    <p:extLst>
      <p:ext uri="{BB962C8B-B14F-4D97-AF65-F5344CB8AC3E}">
        <p14:creationId xmlns:p14="http://schemas.microsoft.com/office/powerpoint/2010/main" val="1901521632"/>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10CF-9612-42E6-A2FB-C3EF3FF59702}"/>
              </a:ext>
            </a:extLst>
          </p:cNvPr>
          <p:cNvSpPr>
            <a:spLocks noGrp="1"/>
          </p:cNvSpPr>
          <p:nvPr>
            <p:ph type="title"/>
          </p:nvPr>
        </p:nvSpPr>
        <p:spPr>
          <a:xfrm>
            <a:off x="451464" y="192887"/>
            <a:ext cx="5032317" cy="912675"/>
          </a:xfrm>
        </p:spPr>
        <p:txBody>
          <a:bodyPr/>
          <a:lstStyle/>
          <a:p>
            <a:r>
              <a:rPr lang="en-US" dirty="0"/>
              <a:t>Thinking fast</a:t>
            </a:r>
          </a:p>
        </p:txBody>
      </p:sp>
      <p:sp>
        <p:nvSpPr>
          <p:cNvPr id="4" name="Content Placeholder 3">
            <a:extLst>
              <a:ext uri="{FF2B5EF4-FFF2-40B4-BE49-F238E27FC236}">
                <a16:creationId xmlns:a16="http://schemas.microsoft.com/office/drawing/2014/main" id="{9B51733B-68C4-4E38-9447-2A5E13F39D2D}"/>
              </a:ext>
            </a:extLst>
          </p:cNvPr>
          <p:cNvSpPr>
            <a:spLocks noGrp="1"/>
          </p:cNvSpPr>
          <p:nvPr>
            <p:ph idx="1"/>
          </p:nvPr>
        </p:nvSpPr>
        <p:spPr>
          <a:xfrm>
            <a:off x="363256" y="1215025"/>
            <a:ext cx="4752245" cy="5398717"/>
          </a:xfrm>
        </p:spPr>
        <p:txBody>
          <a:bodyPr>
            <a:normAutofit fontScale="92500"/>
          </a:bodyPr>
          <a:lstStyle/>
          <a:p>
            <a:r>
              <a:rPr lang="en-US" dirty="0"/>
              <a:t>Inattentional blindness—You limit the information you perceive by intensely focusing on one task. People can multitask but only if the tasks are easy and undemanding.</a:t>
            </a:r>
          </a:p>
          <a:p>
            <a:endParaRPr lang="en-US" dirty="0"/>
          </a:p>
          <a:p>
            <a:r>
              <a:rPr lang="en-US" dirty="0"/>
              <a:t>Anchoring—You rely on an initial piece of information, which may be irrelevant, to make subsequent judgments</a:t>
            </a:r>
          </a:p>
          <a:p>
            <a:endParaRPr lang="en-US" dirty="0"/>
          </a:p>
          <a:p>
            <a:r>
              <a:rPr lang="en-US" dirty="0"/>
              <a:t>Framing effect—You can draw different conclusions from the same information, depending upon how it is presented. </a:t>
            </a:r>
          </a:p>
          <a:p>
            <a:endParaRPr lang="en-US" dirty="0"/>
          </a:p>
          <a:p>
            <a:r>
              <a:rPr lang="en-US" dirty="0"/>
              <a:t>Availability—make judgments about probability of an event based on ease (availability) of recalling examples.</a:t>
            </a:r>
          </a:p>
        </p:txBody>
      </p:sp>
      <p:sp>
        <p:nvSpPr>
          <p:cNvPr id="3" name="Slide Number Placeholder 2">
            <a:extLst>
              <a:ext uri="{FF2B5EF4-FFF2-40B4-BE49-F238E27FC236}">
                <a16:creationId xmlns:a16="http://schemas.microsoft.com/office/drawing/2014/main" id="{901585F8-1EE9-4FC2-AAC6-A19022BF3234}"/>
              </a:ext>
            </a:extLst>
          </p:cNvPr>
          <p:cNvSpPr>
            <a:spLocks noGrp="1"/>
          </p:cNvSpPr>
          <p:nvPr>
            <p:ph type="sldNum" sz="quarter" idx="12"/>
          </p:nvPr>
        </p:nvSpPr>
        <p:spPr/>
        <p:txBody>
          <a:bodyPr/>
          <a:lstStyle/>
          <a:p>
            <a:fld id="{7D55589D-DAF6-F843-B664-1C9842A51021}" type="slidenum">
              <a:rPr lang="en-US" smtClean="0"/>
              <a:pPr/>
              <a:t>33</a:t>
            </a:fld>
            <a:endParaRPr lang="en-US"/>
          </a:p>
        </p:txBody>
      </p:sp>
      <p:sp>
        <p:nvSpPr>
          <p:cNvPr id="8" name="TextBox 7">
            <a:extLst>
              <a:ext uri="{FF2B5EF4-FFF2-40B4-BE49-F238E27FC236}">
                <a16:creationId xmlns:a16="http://schemas.microsoft.com/office/drawing/2014/main" id="{6839AD32-E6A5-4A6C-8F96-6848D7DBACE8}"/>
              </a:ext>
            </a:extLst>
          </p:cNvPr>
          <p:cNvSpPr txBox="1"/>
          <p:nvPr/>
        </p:nvSpPr>
        <p:spPr>
          <a:xfrm>
            <a:off x="7638528" y="3666038"/>
            <a:ext cx="1142216" cy="461665"/>
          </a:xfrm>
          <a:prstGeom prst="rect">
            <a:avLst/>
          </a:prstGeom>
          <a:noFill/>
        </p:spPr>
        <p:txBody>
          <a:bodyPr wrap="square" rtlCol="0">
            <a:spAutoFit/>
          </a:bodyPr>
          <a:lstStyle/>
          <a:p>
            <a:r>
              <a:rPr lang="en-US" sz="2400" dirty="0">
                <a:solidFill>
                  <a:schemeClr val="bg1"/>
                </a:solidFill>
                <a:latin typeface="Algerian" panose="04020705040A02060702" pitchFamily="82" charset="0"/>
              </a:rPr>
              <a:t>00</a:t>
            </a:r>
          </a:p>
        </p:txBody>
      </p:sp>
      <p:grpSp>
        <p:nvGrpSpPr>
          <p:cNvPr id="17" name="Group 16">
            <a:extLst>
              <a:ext uri="{FF2B5EF4-FFF2-40B4-BE49-F238E27FC236}">
                <a16:creationId xmlns:a16="http://schemas.microsoft.com/office/drawing/2014/main" id="{9476F2F8-3DD6-2202-C961-9A766B375091}"/>
              </a:ext>
            </a:extLst>
          </p:cNvPr>
          <p:cNvGrpSpPr/>
          <p:nvPr/>
        </p:nvGrpSpPr>
        <p:grpSpPr>
          <a:xfrm>
            <a:off x="5223511" y="295281"/>
            <a:ext cx="3557233" cy="6289798"/>
            <a:chOff x="5223511" y="295281"/>
            <a:chExt cx="3557233" cy="6289798"/>
          </a:xfrm>
        </p:grpSpPr>
        <p:grpSp>
          <p:nvGrpSpPr>
            <p:cNvPr id="15" name="Group 14">
              <a:extLst>
                <a:ext uri="{FF2B5EF4-FFF2-40B4-BE49-F238E27FC236}">
                  <a16:creationId xmlns:a16="http://schemas.microsoft.com/office/drawing/2014/main" id="{C47839BF-6C51-F13B-6144-34CD70304E4B}"/>
                </a:ext>
              </a:extLst>
            </p:cNvPr>
            <p:cNvGrpSpPr/>
            <p:nvPr/>
          </p:nvGrpSpPr>
          <p:grpSpPr>
            <a:xfrm>
              <a:off x="5223511" y="1334775"/>
              <a:ext cx="3557233" cy="5250304"/>
              <a:chOff x="5223511" y="1334775"/>
              <a:chExt cx="3557233" cy="5250304"/>
            </a:xfrm>
          </p:grpSpPr>
          <p:sp>
            <p:nvSpPr>
              <p:cNvPr id="11" name="TextBox 10">
                <a:extLst>
                  <a:ext uri="{FF2B5EF4-FFF2-40B4-BE49-F238E27FC236}">
                    <a16:creationId xmlns:a16="http://schemas.microsoft.com/office/drawing/2014/main" id="{C1D63369-EB0C-FDDC-0442-5C26C8596328}"/>
                  </a:ext>
                </a:extLst>
              </p:cNvPr>
              <p:cNvSpPr txBox="1"/>
              <p:nvPr/>
            </p:nvSpPr>
            <p:spPr>
              <a:xfrm>
                <a:off x="5909478" y="3081263"/>
                <a:ext cx="2487989" cy="584775"/>
              </a:xfrm>
              <a:prstGeom prst="rect">
                <a:avLst/>
              </a:prstGeom>
              <a:noFill/>
              <a:ln>
                <a:solidFill>
                  <a:schemeClr val="tx1"/>
                </a:solidFill>
              </a:ln>
            </p:spPr>
            <p:txBody>
              <a:bodyPr wrap="none" rtlCol="0">
                <a:spAutoFit/>
              </a:bodyPr>
              <a:lstStyle/>
              <a:p>
                <a:r>
                  <a:rPr lang="en-US" sz="3200" dirty="0"/>
                  <a:t>“VE” = Versed</a:t>
                </a:r>
              </a:p>
            </p:txBody>
          </p:sp>
          <p:sp>
            <p:nvSpPr>
              <p:cNvPr id="12" name="TextBox 11">
                <a:extLst>
                  <a:ext uri="{FF2B5EF4-FFF2-40B4-BE49-F238E27FC236}">
                    <a16:creationId xmlns:a16="http://schemas.microsoft.com/office/drawing/2014/main" id="{7FC0E81D-AD50-D647-FAF0-3302E19A8FA8}"/>
                  </a:ext>
                </a:extLst>
              </p:cNvPr>
              <p:cNvSpPr txBox="1"/>
              <p:nvPr/>
            </p:nvSpPr>
            <p:spPr>
              <a:xfrm>
                <a:off x="5223511" y="4149886"/>
                <a:ext cx="3557233" cy="1261884"/>
              </a:xfrm>
              <a:prstGeom prst="rect">
                <a:avLst/>
              </a:prstGeom>
              <a:noFill/>
              <a:ln>
                <a:solidFill>
                  <a:schemeClr val="tx1"/>
                </a:solidFill>
              </a:ln>
            </p:spPr>
            <p:txBody>
              <a:bodyPr wrap="square" rtlCol="0">
                <a:spAutoFit/>
              </a:bodyPr>
              <a:lstStyle/>
              <a:p>
                <a:r>
                  <a:rPr lang="en-US" sz="1900" dirty="0"/>
                  <a:t>Hospital administration sent emails supporting use of override to ensure patients received timely</a:t>
                </a:r>
              </a:p>
              <a:p>
                <a:r>
                  <a:rPr lang="en-US" sz="1900" dirty="0"/>
                  <a:t>Care.</a:t>
                </a:r>
              </a:p>
            </p:txBody>
          </p:sp>
          <p:sp>
            <p:nvSpPr>
              <p:cNvPr id="13" name="TextBox 12">
                <a:extLst>
                  <a:ext uri="{FF2B5EF4-FFF2-40B4-BE49-F238E27FC236}">
                    <a16:creationId xmlns:a16="http://schemas.microsoft.com/office/drawing/2014/main" id="{8F217F27-3BF3-4779-45A8-3AEB5446DB84}"/>
                  </a:ext>
                </a:extLst>
              </p:cNvPr>
              <p:cNvSpPr txBox="1"/>
              <p:nvPr/>
            </p:nvSpPr>
            <p:spPr>
              <a:xfrm>
                <a:off x="5223511" y="5615583"/>
                <a:ext cx="3557233" cy="969496"/>
              </a:xfrm>
              <a:prstGeom prst="rect">
                <a:avLst/>
              </a:prstGeom>
              <a:noFill/>
              <a:ln>
                <a:solidFill>
                  <a:schemeClr val="tx1"/>
                </a:solidFill>
              </a:ln>
            </p:spPr>
            <p:txBody>
              <a:bodyPr wrap="square" rtlCol="0">
                <a:spAutoFit/>
              </a:bodyPr>
              <a:lstStyle/>
              <a:p>
                <a:r>
                  <a:rPr lang="en-US" sz="1900" dirty="0"/>
                  <a:t>Mrs. Murphey had already received 20+ drugs that included an override.</a:t>
                </a:r>
              </a:p>
            </p:txBody>
          </p:sp>
          <p:sp>
            <p:nvSpPr>
              <p:cNvPr id="14" name="TextBox 13">
                <a:extLst>
                  <a:ext uri="{FF2B5EF4-FFF2-40B4-BE49-F238E27FC236}">
                    <a16:creationId xmlns:a16="http://schemas.microsoft.com/office/drawing/2014/main" id="{3B0B80B9-A273-B18F-4869-E552D893AA7F}"/>
                  </a:ext>
                </a:extLst>
              </p:cNvPr>
              <p:cNvSpPr txBox="1"/>
              <p:nvPr/>
            </p:nvSpPr>
            <p:spPr>
              <a:xfrm>
                <a:off x="5223511" y="1334775"/>
                <a:ext cx="3557233" cy="969496"/>
              </a:xfrm>
              <a:prstGeom prst="rect">
                <a:avLst/>
              </a:prstGeom>
              <a:noFill/>
              <a:ln>
                <a:solidFill>
                  <a:schemeClr val="tx1"/>
                </a:solidFill>
              </a:ln>
            </p:spPr>
            <p:txBody>
              <a:bodyPr wrap="square" rtlCol="0">
                <a:spAutoFit/>
              </a:bodyPr>
              <a:lstStyle/>
              <a:p>
                <a:r>
                  <a:rPr lang="en-US" sz="1900" dirty="0"/>
                  <a:t>RaDonda was also orienting a new-graduate RN to the Neuro-ICU during this shift.</a:t>
                </a:r>
              </a:p>
            </p:txBody>
          </p:sp>
        </p:grpSp>
        <p:sp>
          <p:nvSpPr>
            <p:cNvPr id="16" name="TextBox 15">
              <a:extLst>
                <a:ext uri="{FF2B5EF4-FFF2-40B4-BE49-F238E27FC236}">
                  <a16:creationId xmlns:a16="http://schemas.microsoft.com/office/drawing/2014/main" id="{AC17BF9C-E28B-8C18-8C11-867EA688E226}"/>
                </a:ext>
              </a:extLst>
            </p:cNvPr>
            <p:cNvSpPr txBox="1"/>
            <p:nvPr/>
          </p:nvSpPr>
          <p:spPr>
            <a:xfrm>
              <a:off x="5223511" y="295281"/>
              <a:ext cx="3469025" cy="830997"/>
            </a:xfrm>
            <a:prstGeom prst="rect">
              <a:avLst/>
            </a:prstGeom>
            <a:noFill/>
          </p:spPr>
          <p:txBody>
            <a:bodyPr wrap="square" rtlCol="0">
              <a:spAutoFit/>
            </a:bodyPr>
            <a:lstStyle/>
            <a:p>
              <a:r>
                <a:rPr lang="en-US" sz="2400" b="1" dirty="0"/>
                <a:t>Example: Vanderbilt Fatal Medication Error </a:t>
              </a:r>
            </a:p>
          </p:txBody>
        </p:sp>
      </p:grpSp>
    </p:spTree>
    <p:extLst>
      <p:ext uri="{BB962C8B-B14F-4D97-AF65-F5344CB8AC3E}">
        <p14:creationId xmlns:p14="http://schemas.microsoft.com/office/powerpoint/2010/main" val="2894018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1" y="136525"/>
            <a:ext cx="8652508" cy="765254"/>
          </a:xfrm>
        </p:spPr>
        <p:txBody>
          <a:bodyPr/>
          <a:lstStyle/>
          <a:p>
            <a:pPr algn="l"/>
            <a:r>
              <a:rPr lang="en-US" dirty="0"/>
              <a:t>To err and to Drift are human</a:t>
            </a:r>
          </a:p>
        </p:txBody>
      </p:sp>
      <p:sp>
        <p:nvSpPr>
          <p:cNvPr id="8" name="Content Placeholder 7">
            <a:extLst>
              <a:ext uri="{FF2B5EF4-FFF2-40B4-BE49-F238E27FC236}">
                <a16:creationId xmlns:a16="http://schemas.microsoft.com/office/drawing/2014/main" id="{BB0BBBDB-289D-F929-1F57-D61985FC2512}"/>
              </a:ext>
            </a:extLst>
          </p:cNvPr>
          <p:cNvSpPr>
            <a:spLocks noGrp="1"/>
          </p:cNvSpPr>
          <p:nvPr>
            <p:ph sz="half" idx="1"/>
          </p:nvPr>
        </p:nvSpPr>
        <p:spPr>
          <a:xfrm>
            <a:off x="320041" y="901780"/>
            <a:ext cx="4880610" cy="5819696"/>
          </a:xfrm>
        </p:spPr>
        <p:txBody>
          <a:bodyPr>
            <a:normAutofit/>
          </a:bodyPr>
          <a:lstStyle/>
          <a:p>
            <a:r>
              <a:rPr lang="en-US" sz="3600" dirty="0"/>
              <a:t>Human behavior tends to drift to the unsafe space</a:t>
            </a:r>
          </a:p>
          <a:p>
            <a:endParaRPr lang="en-US" sz="3600" dirty="0"/>
          </a:p>
          <a:p>
            <a:r>
              <a:rPr lang="en-US" sz="3600" dirty="0"/>
              <a:t>Understand when and why people are drifting and hold them accountable for following procedural rules</a:t>
            </a:r>
          </a:p>
          <a:p>
            <a:pPr marL="457200" indent="-457200">
              <a:buAutoNum type="arabicPeriod"/>
            </a:pPr>
            <a:endParaRPr lang="en-US" sz="4000" dirty="0"/>
          </a:p>
        </p:txBody>
      </p:sp>
      <p:sp>
        <p:nvSpPr>
          <p:cNvPr id="4" name="Slide Number Placeholder 3">
            <a:extLst>
              <a:ext uri="{FF2B5EF4-FFF2-40B4-BE49-F238E27FC236}">
                <a16:creationId xmlns:a16="http://schemas.microsoft.com/office/drawing/2014/main" id="{35834B83-7580-4D5D-A503-A74DB165AB19}"/>
              </a:ext>
            </a:extLst>
          </p:cNvPr>
          <p:cNvSpPr>
            <a:spLocks noGrp="1"/>
          </p:cNvSpPr>
          <p:nvPr>
            <p:ph type="sldNum" sz="quarter" idx="12"/>
          </p:nvPr>
        </p:nvSpPr>
        <p:spPr/>
        <p:txBody>
          <a:bodyPr/>
          <a:lstStyle/>
          <a:p>
            <a:fld id="{7D55589D-DAF6-F843-B664-1C9842A51021}" type="slidenum">
              <a:rPr lang="en-US" smtClean="0"/>
              <a:pPr/>
              <a:t>34</a:t>
            </a:fld>
            <a:endParaRPr lang="en-US"/>
          </a:p>
        </p:txBody>
      </p:sp>
      <p:pic>
        <p:nvPicPr>
          <p:cNvPr id="12" name="Picture 11">
            <a:extLst>
              <a:ext uri="{FF2B5EF4-FFF2-40B4-BE49-F238E27FC236}">
                <a16:creationId xmlns:a16="http://schemas.microsoft.com/office/drawing/2014/main" id="{CC48283E-5A1C-00AB-3C42-9E8B02AA764E}"/>
              </a:ext>
            </a:extLst>
          </p:cNvPr>
          <p:cNvPicPr>
            <a:picLocks noChangeAspect="1"/>
          </p:cNvPicPr>
          <p:nvPr/>
        </p:nvPicPr>
        <p:blipFill rotWithShape="1">
          <a:blip r:embed="rId3"/>
          <a:srcRect l="17301" r="32000"/>
          <a:stretch/>
        </p:blipFill>
        <p:spPr>
          <a:xfrm>
            <a:off x="5786438" y="3912700"/>
            <a:ext cx="2228850" cy="2467341"/>
          </a:xfrm>
          <a:prstGeom prst="rect">
            <a:avLst/>
          </a:prstGeom>
        </p:spPr>
      </p:pic>
      <p:pic>
        <p:nvPicPr>
          <p:cNvPr id="5" name="Picture 4">
            <a:extLst>
              <a:ext uri="{FF2B5EF4-FFF2-40B4-BE49-F238E27FC236}">
                <a16:creationId xmlns:a16="http://schemas.microsoft.com/office/drawing/2014/main" id="{8000321D-D102-7D1B-DF4C-171FE573C0D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6286" r="3500"/>
          <a:stretch/>
        </p:blipFill>
        <p:spPr>
          <a:xfrm>
            <a:off x="5126357" y="1124932"/>
            <a:ext cx="3474718" cy="2414769"/>
          </a:xfrm>
          <a:prstGeom prst="rect">
            <a:avLst/>
          </a:prstGeom>
        </p:spPr>
      </p:pic>
    </p:spTree>
    <p:extLst>
      <p:ext uri="{BB962C8B-B14F-4D97-AF65-F5344CB8AC3E}">
        <p14:creationId xmlns:p14="http://schemas.microsoft.com/office/powerpoint/2010/main" val="10941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171" y="196923"/>
            <a:ext cx="8507317" cy="739509"/>
          </a:xfrm>
        </p:spPr>
        <p:txBody>
          <a:bodyPr>
            <a:normAutofit/>
          </a:bodyPr>
          <a:lstStyle/>
          <a:p>
            <a:pPr algn="l"/>
            <a:r>
              <a:rPr lang="en-US" dirty="0"/>
              <a:t>To Err and Drift at BBGH</a:t>
            </a:r>
            <a:endParaRPr lang="en-US" b="0" spc="0" dirty="0">
              <a:solidFill>
                <a:schemeClr val="tx1"/>
              </a:solidFill>
              <a:latin typeface="+mn-lt"/>
            </a:endParaRPr>
          </a:p>
        </p:txBody>
      </p:sp>
      <p:sp>
        <p:nvSpPr>
          <p:cNvPr id="7" name="Slide Number Placeholder 6">
            <a:extLst>
              <a:ext uri="{FF2B5EF4-FFF2-40B4-BE49-F238E27FC236}">
                <a16:creationId xmlns:a16="http://schemas.microsoft.com/office/drawing/2014/main" id="{9A6641F0-EF37-4C95-840B-5349BB2D1B75}"/>
              </a:ext>
            </a:extLst>
          </p:cNvPr>
          <p:cNvSpPr>
            <a:spLocks noGrp="1"/>
          </p:cNvSpPr>
          <p:nvPr>
            <p:ph type="sldNum" sz="quarter" idx="12"/>
          </p:nvPr>
        </p:nvSpPr>
        <p:spPr/>
        <p:txBody>
          <a:bodyPr/>
          <a:lstStyle/>
          <a:p>
            <a:fld id="{7D55589D-DAF6-F843-B664-1C9842A51021}" type="slidenum">
              <a:rPr lang="en-US" smtClean="0"/>
              <a:pPr/>
              <a:t>35</a:t>
            </a:fld>
            <a:endParaRPr lang="en-US" dirty="0"/>
          </a:p>
        </p:txBody>
      </p:sp>
      <p:sp>
        <p:nvSpPr>
          <p:cNvPr id="9" name="TextBox 8">
            <a:extLst>
              <a:ext uri="{FF2B5EF4-FFF2-40B4-BE49-F238E27FC236}">
                <a16:creationId xmlns:a16="http://schemas.microsoft.com/office/drawing/2014/main" id="{948DC21F-F7E6-C163-4DB3-7B32FEC2057B}"/>
              </a:ext>
            </a:extLst>
          </p:cNvPr>
          <p:cNvSpPr txBox="1"/>
          <p:nvPr/>
        </p:nvSpPr>
        <p:spPr>
          <a:xfrm>
            <a:off x="505772" y="1275934"/>
            <a:ext cx="6080558" cy="4832092"/>
          </a:xfrm>
          <a:prstGeom prst="rect">
            <a:avLst/>
          </a:prstGeom>
          <a:noFill/>
        </p:spPr>
        <p:txBody>
          <a:bodyPr wrap="square" rtlCol="0">
            <a:spAutoFit/>
          </a:bodyPr>
          <a:lstStyle/>
          <a:p>
            <a:pPr algn="l"/>
            <a:r>
              <a:rPr lang="en-US" sz="2800" b="0" i="0" dirty="0">
                <a:solidFill>
                  <a:schemeClr val="accent1">
                    <a:lumMod val="75000"/>
                  </a:schemeClr>
                </a:solidFill>
                <a:effectLst/>
                <a:latin typeface="Arial" panose="020B0604020202020204" pitchFamily="34" charset="0"/>
                <a:cs typeface="Arial" panose="020B0604020202020204" pitchFamily="34" charset="0"/>
              </a:rPr>
              <a:t>Think about a time when you made a human error...were you thinking fast? </a:t>
            </a:r>
            <a:endParaRPr lang="en-US" sz="2800" dirty="0">
              <a:solidFill>
                <a:schemeClr val="accent1">
                  <a:lumMod val="75000"/>
                </a:schemeClr>
              </a:solidFill>
              <a:latin typeface="Arial" panose="020B0604020202020204" pitchFamily="34" charset="0"/>
              <a:cs typeface="Arial" panose="020B0604020202020204" pitchFamily="34" charset="0"/>
            </a:endParaRPr>
          </a:p>
          <a:p>
            <a:pPr algn="l"/>
            <a:endParaRPr lang="en-US" sz="2800" b="0" i="0" dirty="0">
              <a:solidFill>
                <a:schemeClr val="accent1">
                  <a:lumMod val="75000"/>
                </a:schemeClr>
              </a:solidFill>
              <a:effectLst/>
              <a:latin typeface="Arial" panose="020B0604020202020204" pitchFamily="34" charset="0"/>
              <a:cs typeface="Arial" panose="020B0604020202020204" pitchFamily="34" charset="0"/>
            </a:endParaRPr>
          </a:p>
          <a:p>
            <a:pPr algn="l"/>
            <a:r>
              <a:rPr lang="en-US" sz="2800" b="0" i="0" dirty="0">
                <a:solidFill>
                  <a:schemeClr val="accent1">
                    <a:lumMod val="75000"/>
                  </a:schemeClr>
                </a:solidFill>
                <a:effectLst/>
                <a:latin typeface="Arial" panose="020B0604020202020204" pitchFamily="34" charset="0"/>
                <a:cs typeface="Arial" panose="020B0604020202020204" pitchFamily="34" charset="0"/>
              </a:rPr>
              <a:t>Share your experience with the person next to you.</a:t>
            </a:r>
          </a:p>
          <a:p>
            <a:pPr algn="l"/>
            <a:endParaRPr lang="en-US" sz="2800" dirty="0">
              <a:solidFill>
                <a:schemeClr val="accent1">
                  <a:lumMod val="75000"/>
                </a:schemeClr>
              </a:solidFill>
              <a:latin typeface="Arial" panose="020B0604020202020204" pitchFamily="34" charset="0"/>
              <a:cs typeface="Arial" panose="020B0604020202020204" pitchFamily="34" charset="0"/>
            </a:endParaRPr>
          </a:p>
          <a:p>
            <a:pPr algn="l"/>
            <a:r>
              <a:rPr lang="en-US" sz="2800" b="0" i="0" dirty="0">
                <a:solidFill>
                  <a:schemeClr val="accent1">
                    <a:lumMod val="75000"/>
                  </a:schemeClr>
                </a:solidFill>
                <a:effectLst/>
                <a:latin typeface="Arial" panose="020B0604020202020204" pitchFamily="34" charset="0"/>
                <a:cs typeface="Arial" panose="020B0604020202020204" pitchFamily="34" charset="0"/>
              </a:rPr>
              <a:t>Then discuss the behaviors at BBGH that tend to drift to the unsafe space. </a:t>
            </a:r>
          </a:p>
          <a:p>
            <a:pPr algn="l"/>
            <a:endParaRPr lang="en-US" sz="2800" dirty="0">
              <a:solidFill>
                <a:schemeClr val="accent1">
                  <a:lumMod val="75000"/>
                </a:schemeClr>
              </a:solidFill>
              <a:latin typeface="Arial" panose="020B0604020202020204" pitchFamily="34" charset="0"/>
              <a:cs typeface="Arial" panose="020B0604020202020204" pitchFamily="34" charset="0"/>
            </a:endParaRPr>
          </a:p>
          <a:p>
            <a:pPr algn="l"/>
            <a:endParaRPr lang="en-US" sz="2800" b="0" i="0" dirty="0">
              <a:solidFill>
                <a:schemeClr val="accent1">
                  <a:lumMod val="75000"/>
                </a:schemeClr>
              </a:solidFill>
              <a:effectLst/>
              <a:latin typeface="Arial" panose="020B0604020202020204" pitchFamily="34" charset="0"/>
              <a:cs typeface="Arial" panose="020B0604020202020204" pitchFamily="34" charset="0"/>
            </a:endParaRPr>
          </a:p>
          <a:p>
            <a:pPr algn="l"/>
            <a:r>
              <a:rPr lang="en-US" sz="2800" dirty="0">
                <a:solidFill>
                  <a:schemeClr val="accent1">
                    <a:lumMod val="75000"/>
                  </a:schemeClr>
                </a:solidFill>
                <a:latin typeface="Arial" panose="020B0604020202020204" pitchFamily="34" charset="0"/>
                <a:cs typeface="Arial" panose="020B0604020202020204" pitchFamily="34" charset="0"/>
              </a:rPr>
              <a:t>Share with the group.</a:t>
            </a:r>
            <a:endParaRPr lang="en-US" sz="2800" b="0" i="0" dirty="0">
              <a:solidFill>
                <a:srgbClr val="333333"/>
              </a:solidFill>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B667D4A-EB54-AFC9-0C77-48DE542E92E1}"/>
              </a:ext>
            </a:extLst>
          </p:cNvPr>
          <p:cNvPicPr>
            <a:picLocks noChangeAspect="1"/>
          </p:cNvPicPr>
          <p:nvPr/>
        </p:nvPicPr>
        <p:blipFill>
          <a:blip r:embed="rId3"/>
          <a:stretch>
            <a:fillRect/>
          </a:stretch>
        </p:blipFill>
        <p:spPr>
          <a:xfrm>
            <a:off x="6427303" y="1267893"/>
            <a:ext cx="2378498" cy="2378498"/>
          </a:xfrm>
          <a:prstGeom prst="rect">
            <a:avLst/>
          </a:prstGeom>
        </p:spPr>
      </p:pic>
    </p:spTree>
    <p:extLst>
      <p:ext uri="{BB962C8B-B14F-4D97-AF65-F5344CB8AC3E}">
        <p14:creationId xmlns:p14="http://schemas.microsoft.com/office/powerpoint/2010/main" val="58036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6</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742950" y="3815542"/>
            <a:ext cx="7772400" cy="1780040"/>
          </a:xfrm>
        </p:spPr>
        <p:txBody>
          <a:bodyPr>
            <a:normAutofit fontScale="85000" lnSpcReduction="10000"/>
          </a:bodyPr>
          <a:lstStyle/>
          <a:p>
            <a:r>
              <a:rPr lang="en-US" sz="3600" dirty="0"/>
              <a:t>Analyze how leaders can design systems that decrease the likelihood of human error and increase the likelihood that individuals will make better behavioral choices. </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4294497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9236" y="180106"/>
            <a:ext cx="8377564" cy="692734"/>
          </a:xfrm>
        </p:spPr>
        <p:txBody>
          <a:bodyPr anchor="t" anchorCtr="0">
            <a:noAutofit/>
          </a:bodyPr>
          <a:lstStyle/>
          <a:p>
            <a:r>
              <a:rPr lang="en-US" sz="3600" spc="0" dirty="0"/>
              <a:t>Skill 2:  Design better systems</a:t>
            </a:r>
          </a:p>
        </p:txBody>
      </p:sp>
      <p:grpSp>
        <p:nvGrpSpPr>
          <p:cNvPr id="13" name="Group 12">
            <a:extLst>
              <a:ext uri="{FF2B5EF4-FFF2-40B4-BE49-F238E27FC236}">
                <a16:creationId xmlns:a16="http://schemas.microsoft.com/office/drawing/2014/main" id="{98B4C876-56FF-4A98-A090-FA49067B269C}"/>
              </a:ext>
            </a:extLst>
          </p:cNvPr>
          <p:cNvGrpSpPr/>
          <p:nvPr/>
        </p:nvGrpSpPr>
        <p:grpSpPr>
          <a:xfrm>
            <a:off x="197256" y="1142405"/>
            <a:ext cx="4379368" cy="5535489"/>
            <a:chOff x="201880" y="1463976"/>
            <a:chExt cx="4379368" cy="4867551"/>
          </a:xfrm>
        </p:grpSpPr>
        <p:sp>
          <p:nvSpPr>
            <p:cNvPr id="4" name="TextBox 3"/>
            <p:cNvSpPr txBox="1"/>
            <p:nvPr/>
          </p:nvSpPr>
          <p:spPr>
            <a:xfrm>
              <a:off x="206504" y="2447646"/>
              <a:ext cx="4370120" cy="932873"/>
            </a:xfrm>
            <a:prstGeom prst="rect">
              <a:avLst/>
            </a:prstGeom>
            <a:solidFill>
              <a:schemeClr val="bg1">
                <a:lumMod val="85000"/>
              </a:schemeClr>
            </a:solidFill>
            <a:ln w="38100">
              <a:solidFill>
                <a:schemeClr val="accent1">
                  <a:lumMod val="75000"/>
                </a:schemeClr>
              </a:solidFill>
            </a:ln>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2.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DESIGN BETTER </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SYSTEMS  (</a:t>
              </a:r>
              <a:r>
                <a:rPr kumimoji="0" lang="en-US" sz="2400" i="0" u="none" strike="noStrike" kern="100" cap="none" normalizeH="0" noProof="0" dirty="0">
                  <a:ln>
                    <a:noFill/>
                  </a:ln>
                  <a:solidFill>
                    <a:srgbClr val="000000"/>
                  </a:solidFill>
                  <a:effectLst/>
                  <a:uLnTx/>
                  <a:uFillTx/>
                  <a:latin typeface="Arial" charset="0"/>
                  <a:ea typeface="Arial" charset="0"/>
                  <a:cs typeface="Arial" charset="0"/>
                </a:rPr>
                <a:t>that account for human fallibility)</a:t>
              </a:r>
            </a:p>
          </p:txBody>
        </p:sp>
        <p:sp>
          <p:nvSpPr>
            <p:cNvPr id="5" name="TextBox 4"/>
            <p:cNvSpPr txBox="1"/>
            <p:nvPr/>
          </p:nvSpPr>
          <p:spPr>
            <a:xfrm>
              <a:off x="211128" y="4397239"/>
              <a:ext cx="4370120" cy="932873"/>
            </a:xfrm>
            <a:prstGeom prst="rect">
              <a:avLst/>
            </a:prstGeom>
            <a:solidFill>
              <a:schemeClr val="bg1">
                <a:lumMod val="75000"/>
              </a:schemeClr>
            </a:solidFill>
          </p:spPr>
          <p:txBody>
            <a:bodyPr wrap="square" lIns="548640" rIns="457200" rtlCol="0" anchor="ctr" anchorCtr="0">
              <a:no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charset="0"/>
                  <a:ea typeface="Arial" charset="0"/>
                  <a:cs typeface="Arial" charset="0"/>
                </a:rPr>
                <a:t>4</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r>
                <a:rPr lang="en-US" sz="2400" dirty="0">
                  <a:solidFill>
                    <a:srgbClr val="000000"/>
                  </a:solidFill>
                  <a:latin typeface="Arial" charset="0"/>
                  <a:ea typeface="Arial" charset="0"/>
                  <a:cs typeface="Arial" charset="0"/>
                </a:rPr>
                <a:t>LEARN TO SYSTEMATICALLY LEARN</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6" name="TextBox 5"/>
            <p:cNvSpPr txBox="1"/>
            <p:nvPr/>
          </p:nvSpPr>
          <p:spPr>
            <a:xfrm>
              <a:off x="211128" y="3413569"/>
              <a:ext cx="4370120" cy="932873"/>
            </a:xfrm>
            <a:prstGeom prst="rect">
              <a:avLst/>
            </a:prstGeom>
            <a:solidFill>
              <a:schemeClr val="bg1">
                <a:lumMod val="65000"/>
              </a:schemeClr>
            </a:solidFill>
          </p:spPr>
          <p:txBody>
            <a:bodyPr wrap="square" lIns="548640" rIns="457200" rtlCol="0" anchor="ctr" anchorCtr="0">
              <a:noAutofit/>
            </a:bodyPr>
            <a:lstStyle/>
            <a:p>
              <a:pPr lvl="0">
                <a:defRPr/>
              </a:pPr>
              <a:r>
                <a:rPr lang="en-US" sz="2400" dirty="0">
                  <a:solidFill>
                    <a:srgbClr val="000000"/>
                  </a:solidFill>
                  <a:latin typeface="Arial" charset="0"/>
                  <a:ea typeface="Arial" charset="0"/>
                  <a:cs typeface="Arial" charset="0"/>
                </a:rPr>
                <a:t>3</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r>
                <a:rPr lang="en-US" sz="2400" spc="-150" dirty="0">
                  <a:solidFill>
                    <a:srgbClr val="000000"/>
                  </a:solidFill>
                  <a:latin typeface="Arial" charset="0"/>
                  <a:ea typeface="Arial" charset="0"/>
                  <a:cs typeface="Arial" charset="0"/>
                </a:rPr>
                <a:t>MAKE BETTER BEHAVIORAL </a:t>
              </a:r>
              <a:r>
                <a:rPr lang="en-US" sz="2400" spc="-300" dirty="0">
                  <a:solidFill>
                    <a:srgbClr val="000000"/>
                  </a:solidFill>
                  <a:latin typeface="Arial" charset="0"/>
                  <a:ea typeface="Arial" charset="0"/>
                  <a:cs typeface="Arial" charset="0"/>
                </a:rPr>
                <a:t>CHOICES </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7" name="TextBox 6"/>
            <p:cNvSpPr txBox="1"/>
            <p:nvPr/>
          </p:nvSpPr>
          <p:spPr>
            <a:xfrm>
              <a:off x="201880" y="5398654"/>
              <a:ext cx="4370120" cy="932873"/>
            </a:xfrm>
            <a:prstGeom prst="rect">
              <a:avLst/>
            </a:prstGeom>
            <a:solidFill>
              <a:schemeClr val="bg1">
                <a:lumMod val="50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5.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FIND</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 JUSTICE</a:t>
              </a:r>
            </a:p>
          </p:txBody>
        </p:sp>
        <p:sp>
          <p:nvSpPr>
            <p:cNvPr id="3" name="TextBox 2"/>
            <p:cNvSpPr txBox="1"/>
            <p:nvPr/>
          </p:nvSpPr>
          <p:spPr>
            <a:xfrm>
              <a:off x="201880" y="1463976"/>
              <a:ext cx="4370120" cy="932873"/>
            </a:xfrm>
            <a:prstGeom prst="rect">
              <a:avLst/>
            </a:prstGeom>
            <a:solidFill>
              <a:schemeClr val="bg1">
                <a:lumMod val="95000"/>
              </a:schemeClr>
            </a:solidFill>
            <a:ln w="38100">
              <a:noFill/>
            </a:ln>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1.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ALIGN VALUES </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&amp; EXPECTATIONS</a:t>
              </a:r>
            </a:p>
          </p:txBody>
        </p:sp>
      </p:grpSp>
      <p:sp>
        <p:nvSpPr>
          <p:cNvPr id="9" name="TextBox 8">
            <a:extLst>
              <a:ext uri="{FF2B5EF4-FFF2-40B4-BE49-F238E27FC236}">
                <a16:creationId xmlns:a16="http://schemas.microsoft.com/office/drawing/2014/main" id="{DE6B81CB-F496-45BE-A592-7BD7F1DF371B}"/>
              </a:ext>
            </a:extLst>
          </p:cNvPr>
          <p:cNvSpPr txBox="1"/>
          <p:nvPr/>
        </p:nvSpPr>
        <p:spPr>
          <a:xfrm>
            <a:off x="5094466" y="5336759"/>
            <a:ext cx="36660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Severity of Outcome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Due to Error</a:t>
            </a:r>
          </a:p>
        </p:txBody>
      </p:sp>
      <p:sp>
        <p:nvSpPr>
          <p:cNvPr id="11" name="Slide Number Placeholder 10">
            <a:extLst>
              <a:ext uri="{FF2B5EF4-FFF2-40B4-BE49-F238E27FC236}">
                <a16:creationId xmlns:a16="http://schemas.microsoft.com/office/drawing/2014/main" id="{D43EE562-2C55-49EB-BBB0-C53C814F0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Arial" charset="0"/>
              <a:cs typeface="Arial" charset="0"/>
            </a:endParaRPr>
          </a:p>
        </p:txBody>
      </p:sp>
      <p:pic>
        <p:nvPicPr>
          <p:cNvPr id="2" name="Picture 1">
            <a:extLst>
              <a:ext uri="{FF2B5EF4-FFF2-40B4-BE49-F238E27FC236}">
                <a16:creationId xmlns:a16="http://schemas.microsoft.com/office/drawing/2014/main" id="{A4C82255-DB66-4E8F-8EF6-F1A305C80EBF}"/>
              </a:ext>
            </a:extLst>
          </p:cNvPr>
          <p:cNvPicPr>
            <a:picLocks noChangeAspect="1"/>
          </p:cNvPicPr>
          <p:nvPr/>
        </p:nvPicPr>
        <p:blipFill rotWithShape="1">
          <a:blip r:embed="rId3"/>
          <a:srcRect l="18809" t="1593" r="21004" b="14640"/>
          <a:stretch/>
        </p:blipFill>
        <p:spPr>
          <a:xfrm>
            <a:off x="4498018" y="1245164"/>
            <a:ext cx="4572000" cy="3845490"/>
          </a:xfrm>
          <a:prstGeom prst="rect">
            <a:avLst/>
          </a:prstGeom>
        </p:spPr>
      </p:pic>
    </p:spTree>
    <p:extLst>
      <p:ext uri="{BB962C8B-B14F-4D97-AF65-F5344CB8AC3E}">
        <p14:creationId xmlns:p14="http://schemas.microsoft.com/office/powerpoint/2010/main" val="257839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B84CF2-7EB5-4553-A033-C749C6B2C850}"/>
              </a:ext>
            </a:extLst>
          </p:cNvPr>
          <p:cNvGraphicFramePr>
            <a:graphicFrameLocks noGrp="1"/>
          </p:cNvGraphicFramePr>
          <p:nvPr>
            <p:extLst>
              <p:ext uri="{D42A27DB-BD31-4B8C-83A1-F6EECF244321}">
                <p14:modId xmlns:p14="http://schemas.microsoft.com/office/powerpoint/2010/main" val="631457554"/>
              </p:ext>
            </p:extLst>
          </p:nvPr>
        </p:nvGraphicFramePr>
        <p:xfrm>
          <a:off x="380255" y="2975895"/>
          <a:ext cx="8478156" cy="3169920"/>
        </p:xfrm>
        <a:graphic>
          <a:graphicData uri="http://schemas.openxmlformats.org/drawingml/2006/table">
            <a:tbl>
              <a:tblPr firstRow="1" bandRow="1">
                <a:tableStyleId>{5940675A-B579-460E-94D1-54222C63F5DA}</a:tableStyleId>
              </a:tblPr>
              <a:tblGrid>
                <a:gridCol w="2834280">
                  <a:extLst>
                    <a:ext uri="{9D8B030D-6E8A-4147-A177-3AD203B41FA5}">
                      <a16:colId xmlns:a16="http://schemas.microsoft.com/office/drawing/2014/main" val="20000"/>
                    </a:ext>
                  </a:extLst>
                </a:gridCol>
                <a:gridCol w="2859565">
                  <a:extLst>
                    <a:ext uri="{9D8B030D-6E8A-4147-A177-3AD203B41FA5}">
                      <a16:colId xmlns:a16="http://schemas.microsoft.com/office/drawing/2014/main" val="20001"/>
                    </a:ext>
                  </a:extLst>
                </a:gridCol>
                <a:gridCol w="2784311">
                  <a:extLst>
                    <a:ext uri="{9D8B030D-6E8A-4147-A177-3AD203B41FA5}">
                      <a16:colId xmlns:a16="http://schemas.microsoft.com/office/drawing/2014/main" val="20002"/>
                    </a:ext>
                  </a:extLst>
                </a:gridCol>
              </a:tblGrid>
              <a:tr h="3124700">
                <a:tc>
                  <a:txBody>
                    <a:bodyPr/>
                    <a:lstStyle/>
                    <a:p>
                      <a:pPr>
                        <a:spcAft>
                          <a:spcPts val="600"/>
                        </a:spcAft>
                      </a:pPr>
                      <a:r>
                        <a:rPr lang="en-US" sz="2400" dirty="0"/>
                        <a:t>How care is delivered, organized, financed</a:t>
                      </a:r>
                    </a:p>
                    <a:p>
                      <a:pPr>
                        <a:spcAft>
                          <a:spcPts val="600"/>
                        </a:spcAft>
                      </a:pPr>
                      <a:r>
                        <a:rPr lang="en-US" sz="2400" dirty="0"/>
                        <a:t>People,</a:t>
                      </a:r>
                      <a:r>
                        <a:rPr lang="en-US" sz="2400" baseline="0" dirty="0"/>
                        <a:t> equipment, policies/procedures</a:t>
                      </a:r>
                    </a:p>
                    <a:p>
                      <a:pPr>
                        <a:spcAft>
                          <a:spcPts val="600"/>
                        </a:spcAft>
                      </a:pPr>
                      <a:r>
                        <a:rPr lang="en-US" sz="2400" dirty="0"/>
                        <a:t>Equivalent to system design, capacity for work</a:t>
                      </a:r>
                    </a:p>
                  </a:txBody>
                  <a:tcPr/>
                </a:tc>
                <a:tc>
                  <a:txBody>
                    <a:bodyPr/>
                    <a:lstStyle/>
                    <a:p>
                      <a:pPr>
                        <a:spcAft>
                          <a:spcPts val="600"/>
                        </a:spcAft>
                      </a:pPr>
                      <a:r>
                        <a:rPr lang="en-US" sz="2400" dirty="0"/>
                        <a:t>Tasks performed that are</a:t>
                      </a:r>
                      <a:r>
                        <a:rPr lang="en-US" sz="2400" baseline="0" dirty="0"/>
                        <a:t> intended to produce an outcome</a:t>
                      </a:r>
                    </a:p>
                    <a:p>
                      <a:pPr>
                        <a:spcAft>
                          <a:spcPts val="600"/>
                        </a:spcAft>
                      </a:pPr>
                      <a:r>
                        <a:rPr lang="en-US" sz="2400" dirty="0"/>
                        <a:t>Most closely related to outcomes</a:t>
                      </a:r>
                    </a:p>
                    <a:p>
                      <a:pPr>
                        <a:spcAft>
                          <a:spcPts val="600"/>
                        </a:spcAft>
                      </a:pPr>
                      <a:r>
                        <a:rPr lang="en-US" sz="2400" dirty="0"/>
                        <a:t>Causal relationship between process &amp; outcomes</a:t>
                      </a:r>
                      <a:endParaRPr lang="en-US" sz="1600" dirty="0"/>
                    </a:p>
                  </a:txBody>
                  <a:tcPr/>
                </a:tc>
                <a:tc>
                  <a:txBody>
                    <a:bodyPr/>
                    <a:lstStyle/>
                    <a:p>
                      <a:pPr marL="0" marR="0" indent="0" algn="l" defTabSz="457200" rtl="0" eaLnBrk="1" fontAlgn="auto" latinLnBrk="0" hangingPunct="1">
                        <a:lnSpc>
                          <a:spcPct val="100000"/>
                        </a:lnSpc>
                        <a:spcBef>
                          <a:spcPts val="0"/>
                        </a:spcBef>
                        <a:spcAft>
                          <a:spcPts val="600"/>
                        </a:spcAft>
                        <a:buClrTx/>
                        <a:buSzTx/>
                        <a:buFontTx/>
                        <a:buNone/>
                        <a:tabLst/>
                        <a:defRPr/>
                      </a:pPr>
                      <a:r>
                        <a:rPr lang="en-US" sz="2400" dirty="0"/>
                        <a:t>“Ultimate Validator”</a:t>
                      </a:r>
                    </a:p>
                    <a:p>
                      <a:pPr>
                        <a:spcAft>
                          <a:spcPts val="600"/>
                        </a:spcAft>
                      </a:pPr>
                      <a:r>
                        <a:rPr lang="en-US" sz="2400" dirty="0"/>
                        <a:t>Changes in individuals and populations</a:t>
                      </a:r>
                      <a:r>
                        <a:rPr lang="en-US" sz="2400" baseline="0" dirty="0"/>
                        <a:t> due to health care</a:t>
                      </a:r>
                    </a:p>
                    <a:p>
                      <a:pPr>
                        <a:spcAft>
                          <a:spcPts val="600"/>
                        </a:spcAft>
                      </a:pPr>
                      <a:r>
                        <a:rPr lang="en-US" sz="2400" dirty="0"/>
                        <a:t>Time to develop, multifactorial, random component</a:t>
                      </a:r>
                    </a:p>
                  </a:txBody>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AB872A06-2B8D-41FE-BF4A-D83B916643DB}"/>
              </a:ext>
            </a:extLst>
          </p:cNvPr>
          <p:cNvSpPr>
            <a:spLocks noGrp="1"/>
          </p:cNvSpPr>
          <p:nvPr>
            <p:ph type="title"/>
          </p:nvPr>
        </p:nvSpPr>
        <p:spPr>
          <a:xfrm>
            <a:off x="380255" y="-46038"/>
            <a:ext cx="6439645" cy="1325563"/>
          </a:xfrm>
        </p:spPr>
        <p:txBody>
          <a:bodyPr/>
          <a:lstStyle/>
          <a:p>
            <a:r>
              <a:rPr lang="en-US" sz="4400" dirty="0">
                <a:solidFill>
                  <a:schemeClr val="accent1"/>
                </a:solidFill>
                <a:latin typeface="Montserrat" charset="0"/>
              </a:rPr>
              <a:t>What is a System?</a:t>
            </a:r>
          </a:p>
        </p:txBody>
      </p:sp>
      <p:sp>
        <p:nvSpPr>
          <p:cNvPr id="3" name="Content Placeholder 2">
            <a:extLst>
              <a:ext uri="{FF2B5EF4-FFF2-40B4-BE49-F238E27FC236}">
                <a16:creationId xmlns:a16="http://schemas.microsoft.com/office/drawing/2014/main" id="{8FD914E8-98ED-428B-B610-BEC22F50ECF7}"/>
              </a:ext>
            </a:extLst>
          </p:cNvPr>
          <p:cNvSpPr>
            <a:spLocks noGrp="1"/>
          </p:cNvSpPr>
          <p:nvPr>
            <p:ph idx="1"/>
          </p:nvPr>
        </p:nvSpPr>
        <p:spPr>
          <a:xfrm>
            <a:off x="380255" y="829329"/>
            <a:ext cx="7886700" cy="4845704"/>
          </a:xfrm>
        </p:spPr>
        <p:txBody>
          <a:bodyPr>
            <a:normAutofit/>
          </a:bodyPr>
          <a:lstStyle/>
          <a:p>
            <a:pPr>
              <a:lnSpc>
                <a:spcPct val="100000"/>
              </a:lnSpc>
              <a:spcBef>
                <a:spcPts val="0"/>
              </a:spcBef>
            </a:pPr>
            <a:r>
              <a:rPr lang="en-US" sz="2400" dirty="0"/>
              <a:t>A set of elements that interact to produce an outcome</a:t>
            </a:r>
          </a:p>
          <a:p>
            <a:pPr>
              <a:lnSpc>
                <a:spcPct val="100000"/>
              </a:lnSpc>
              <a:spcBef>
                <a:spcPts val="0"/>
              </a:spcBef>
            </a:pPr>
            <a:r>
              <a:rPr lang="en-US" sz="2400" dirty="0"/>
              <a:t>Donabedian’s Framework is the foundation of quality assessment in health care </a:t>
            </a:r>
          </a:p>
        </p:txBody>
      </p:sp>
      <p:sp>
        <p:nvSpPr>
          <p:cNvPr id="4" name="Slide Number Placeholder 4">
            <a:extLst>
              <a:ext uri="{FF2B5EF4-FFF2-40B4-BE49-F238E27FC236}">
                <a16:creationId xmlns:a16="http://schemas.microsoft.com/office/drawing/2014/main" id="{F3953F15-CBF8-46E4-9A45-94CB902ABF83}"/>
              </a:ext>
            </a:extLst>
          </p:cNvPr>
          <p:cNvSpPr txBox="1">
            <a:spLocks/>
          </p:cNvSpPr>
          <p:nvPr/>
        </p:nvSpPr>
        <p:spPr>
          <a:xfrm>
            <a:off x="6311154" y="620843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1E6847-502C-40B0-AEC5-51C5D6522C4A}" type="slidenum">
              <a:rPr lang="en-US" smtClean="0"/>
              <a:pPr>
                <a:defRPr/>
              </a:pPr>
              <a:t>38</a:t>
            </a:fld>
            <a:endParaRPr lang="en-US"/>
          </a:p>
        </p:txBody>
      </p:sp>
      <p:pic>
        <p:nvPicPr>
          <p:cNvPr id="5" name="Picture 2">
            <a:extLst>
              <a:ext uri="{FF2B5EF4-FFF2-40B4-BE49-F238E27FC236}">
                <a16:creationId xmlns:a16="http://schemas.microsoft.com/office/drawing/2014/main" id="{62D6F5B6-0DD0-4B25-B9D9-BDD20D6A1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63" y="2016933"/>
            <a:ext cx="7631559" cy="91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D0449600-1385-45F6-8E39-6E814C4BFD0B}"/>
              </a:ext>
            </a:extLst>
          </p:cNvPr>
          <p:cNvSpPr txBox="1"/>
          <p:nvPr/>
        </p:nvSpPr>
        <p:spPr>
          <a:xfrm>
            <a:off x="245784" y="6160033"/>
            <a:ext cx="9117106"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Donabedian A. An introduction to quality assurance in health care. New York: Oxford University Press; 2003.</a:t>
            </a:r>
            <a:endParaRPr lang="en-US" dirty="0"/>
          </a:p>
        </p:txBody>
      </p:sp>
      <p:sp>
        <p:nvSpPr>
          <p:cNvPr id="9" name="Slide Number Placeholder 8">
            <a:extLst>
              <a:ext uri="{FF2B5EF4-FFF2-40B4-BE49-F238E27FC236}">
                <a16:creationId xmlns:a16="http://schemas.microsoft.com/office/drawing/2014/main" id="{C35607F7-4DA0-4BDB-A8B0-70D302C2A5D8}"/>
              </a:ext>
            </a:extLst>
          </p:cNvPr>
          <p:cNvSpPr>
            <a:spLocks noGrp="1"/>
          </p:cNvSpPr>
          <p:nvPr>
            <p:ph type="sldNum" sz="quarter" idx="12"/>
          </p:nvPr>
        </p:nvSpPr>
        <p:spPr/>
        <p:txBody>
          <a:bodyPr/>
          <a:lstStyle/>
          <a:p>
            <a:fld id="{7D55589D-DAF6-F843-B664-1C9842A51021}" type="slidenum">
              <a:rPr lang="en-US" smtClean="0"/>
              <a:t>38</a:t>
            </a:fld>
            <a:endParaRPr lang="en-US"/>
          </a:p>
        </p:txBody>
      </p:sp>
    </p:spTree>
    <p:extLst>
      <p:ext uri="{BB962C8B-B14F-4D97-AF65-F5344CB8AC3E}">
        <p14:creationId xmlns:p14="http://schemas.microsoft.com/office/powerpoint/2010/main" val="363647613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7" y="92839"/>
            <a:ext cx="7739062" cy="914400"/>
          </a:xfrm>
        </p:spPr>
        <p:txBody>
          <a:bodyPr>
            <a:normAutofit/>
          </a:bodyPr>
          <a:lstStyle/>
          <a:p>
            <a:r>
              <a:rPr lang="en-US" sz="4400" dirty="0">
                <a:solidFill>
                  <a:schemeClr val="accent1"/>
                </a:solidFill>
                <a:latin typeface="Montserrat" charset="0"/>
              </a:rPr>
              <a:t>Complexity of Systems</a:t>
            </a:r>
          </a:p>
        </p:txBody>
      </p:sp>
      <p:pic>
        <p:nvPicPr>
          <p:cNvPr id="1029" name="Picture 5" descr="http://joevaughan.com/wp-content/uploads/2010/06/complex-process.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556" y="974566"/>
            <a:ext cx="4060371" cy="32300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240" y="4184875"/>
            <a:ext cx="4544760" cy="338554"/>
          </a:xfrm>
          <a:prstGeom prst="rect">
            <a:avLst/>
          </a:prstGeom>
          <a:noFill/>
        </p:spPr>
        <p:txBody>
          <a:bodyPr wrap="square" rtlCol="0">
            <a:spAutoFit/>
          </a:bodyPr>
          <a:lstStyle/>
          <a:p>
            <a:r>
              <a:rPr lang="en-US" sz="800" dirty="0"/>
              <a:t>http://joevaughan.com/emergent-enterprise/noone-ever-fixed-a-process-by-adding-more-process/attachment/complex-process/</a:t>
            </a:r>
          </a:p>
        </p:txBody>
      </p:sp>
      <p:pic>
        <p:nvPicPr>
          <p:cNvPr id="9" name="Picture 8">
            <a:extLst>
              <a:ext uri="{FF2B5EF4-FFF2-40B4-BE49-F238E27FC236}">
                <a16:creationId xmlns:a16="http://schemas.microsoft.com/office/drawing/2014/main" id="{44845496-DEEB-4C9A-98C3-8CB95EA746E9}"/>
              </a:ext>
            </a:extLst>
          </p:cNvPr>
          <p:cNvPicPr>
            <a:picLocks noChangeAspect="1"/>
          </p:cNvPicPr>
          <p:nvPr/>
        </p:nvPicPr>
        <p:blipFill rotWithShape="1">
          <a:blip r:embed="rId5"/>
          <a:srcRect l="10701"/>
          <a:stretch/>
        </p:blipFill>
        <p:spPr>
          <a:xfrm>
            <a:off x="4276927" y="1022052"/>
            <a:ext cx="4867073" cy="3316511"/>
          </a:xfrm>
          <a:prstGeom prst="rect">
            <a:avLst/>
          </a:prstGeom>
        </p:spPr>
      </p:pic>
      <p:sp>
        <p:nvSpPr>
          <p:cNvPr id="4" name="Slide Number Placeholder 3">
            <a:extLst>
              <a:ext uri="{FF2B5EF4-FFF2-40B4-BE49-F238E27FC236}">
                <a16:creationId xmlns:a16="http://schemas.microsoft.com/office/drawing/2014/main" id="{47F42C12-43A2-47C1-B558-032667ACF806}"/>
              </a:ext>
            </a:extLst>
          </p:cNvPr>
          <p:cNvSpPr>
            <a:spLocks noGrp="1"/>
          </p:cNvSpPr>
          <p:nvPr>
            <p:ph type="sldNum" sz="quarter" idx="12"/>
          </p:nvPr>
        </p:nvSpPr>
        <p:spPr/>
        <p:txBody>
          <a:bodyPr/>
          <a:lstStyle/>
          <a:p>
            <a:fld id="{7D55589D-DAF6-F843-B664-1C9842A51021}" type="slidenum">
              <a:rPr lang="en-US" smtClean="0"/>
              <a:pPr/>
              <a:t>39</a:t>
            </a:fld>
            <a:endParaRPr lang="en-US"/>
          </a:p>
        </p:txBody>
      </p:sp>
      <p:grpSp>
        <p:nvGrpSpPr>
          <p:cNvPr id="6" name="Group 5">
            <a:extLst>
              <a:ext uri="{FF2B5EF4-FFF2-40B4-BE49-F238E27FC236}">
                <a16:creationId xmlns:a16="http://schemas.microsoft.com/office/drawing/2014/main" id="{8E97E10D-E3D8-B8D1-F021-BA9C1FF4CE6B}"/>
              </a:ext>
            </a:extLst>
          </p:cNvPr>
          <p:cNvGrpSpPr/>
          <p:nvPr/>
        </p:nvGrpSpPr>
        <p:grpSpPr>
          <a:xfrm>
            <a:off x="228599" y="4523429"/>
            <a:ext cx="8744903" cy="2092881"/>
            <a:chOff x="228599" y="4523429"/>
            <a:chExt cx="8744903" cy="2092881"/>
          </a:xfrm>
        </p:grpSpPr>
        <p:sp>
          <p:nvSpPr>
            <p:cNvPr id="3" name="TextBox 2">
              <a:extLst>
                <a:ext uri="{FF2B5EF4-FFF2-40B4-BE49-F238E27FC236}">
                  <a16:creationId xmlns:a16="http://schemas.microsoft.com/office/drawing/2014/main" id="{E46CEBD3-E7B0-7795-66D2-D3E0268FEBFA}"/>
                </a:ext>
              </a:extLst>
            </p:cNvPr>
            <p:cNvSpPr txBox="1"/>
            <p:nvPr/>
          </p:nvSpPr>
          <p:spPr>
            <a:xfrm>
              <a:off x="243158" y="4523429"/>
              <a:ext cx="8730344" cy="1015663"/>
            </a:xfrm>
            <a:prstGeom prst="rect">
              <a:avLst/>
            </a:prstGeom>
            <a:noFill/>
          </p:spPr>
          <p:txBody>
            <a:bodyPr wrap="square" rtlCol="0">
              <a:spAutoFit/>
            </a:bodyPr>
            <a:lstStyle/>
            <a:p>
              <a:r>
                <a:rPr lang="en-US" sz="2000" dirty="0"/>
                <a:t>Health care is a sociotechnical system; human beings work in social structures within complex technical environments to achieve goals.</a:t>
              </a:r>
            </a:p>
            <a:p>
              <a:r>
                <a:rPr lang="en-US" sz="2000" dirty="0"/>
                <a:t>Teams are better able to manage complexity than are individuals. </a:t>
              </a:r>
            </a:p>
          </p:txBody>
        </p:sp>
        <p:sp>
          <p:nvSpPr>
            <p:cNvPr id="5" name="TextBox 4">
              <a:extLst>
                <a:ext uri="{FF2B5EF4-FFF2-40B4-BE49-F238E27FC236}">
                  <a16:creationId xmlns:a16="http://schemas.microsoft.com/office/drawing/2014/main" id="{FC7FB6B9-CFC9-C5B4-0C8E-7E0531A13BB3}"/>
                </a:ext>
              </a:extLst>
            </p:cNvPr>
            <p:cNvSpPr txBox="1"/>
            <p:nvPr/>
          </p:nvSpPr>
          <p:spPr>
            <a:xfrm>
              <a:off x="228599" y="5539092"/>
              <a:ext cx="8583931" cy="1077218"/>
            </a:xfrm>
            <a:prstGeom prst="rect">
              <a:avLst/>
            </a:prstGeom>
            <a:noFill/>
          </p:spPr>
          <p:txBody>
            <a:bodyPr wrap="square" rtlCol="0">
              <a:spAutoFit/>
            </a:bodyPr>
            <a:lstStyle/>
            <a:p>
              <a:pPr marL="228600" indent="-228600"/>
              <a:r>
                <a:rPr lang="en-US" sz="1600" dirty="0"/>
                <a:t>Braithwaite et al. Towards safer, better healthcare: harnessing the natural properties of complex sociotechnical systems. Qual Saf Health Care 2009;18:37–41.</a:t>
              </a:r>
            </a:p>
            <a:p>
              <a:pPr marL="228600" indent="-228600"/>
              <a:r>
                <a:rPr lang="en-US" sz="1600" dirty="0"/>
                <a:t>Salas E, Sims DE, Burke CS. Is there a “Big Five” in teamwork? Small Group Research. 2005; 36:555-599.</a:t>
              </a:r>
            </a:p>
          </p:txBody>
        </p:sp>
      </p:grpSp>
    </p:spTree>
    <p:extLst>
      <p:ext uri="{BB962C8B-B14F-4D97-AF65-F5344CB8AC3E}">
        <p14:creationId xmlns:p14="http://schemas.microsoft.com/office/powerpoint/2010/main" val="184019529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82D133-6B96-7109-8341-A00830F5B68D}"/>
              </a:ext>
            </a:extLst>
          </p:cNvPr>
          <p:cNvSpPr>
            <a:spLocks noGrp="1"/>
          </p:cNvSpPr>
          <p:nvPr>
            <p:ph idx="1"/>
          </p:nvPr>
        </p:nvSpPr>
        <p:spPr>
          <a:xfrm>
            <a:off x="423745" y="4511134"/>
            <a:ext cx="8296507" cy="2210342"/>
          </a:xfrm>
        </p:spPr>
        <p:txBody>
          <a:bodyPr>
            <a:normAutofit fontScale="92500"/>
          </a:bodyPr>
          <a:lstStyle/>
          <a:p>
            <a:pPr marL="0" indent="0">
              <a:lnSpc>
                <a:spcPct val="150000"/>
              </a:lnSpc>
              <a:spcAft>
                <a:spcPts val="600"/>
              </a:spcAft>
              <a:buNone/>
            </a:pPr>
            <a:r>
              <a:rPr lang="en-US" sz="2400" dirty="0"/>
              <a:t>Managers can become participative leaders—leaders who intentionally include their staff in organizational decision-making. This participation results in more engaged employees and improved organizational performance. </a:t>
            </a:r>
            <a:r>
              <a:rPr lang="en-US" sz="1700" dirty="0"/>
              <a:t>(Wang et al., 2022)</a:t>
            </a:r>
            <a:endParaRPr lang="en-US" sz="2400" dirty="0"/>
          </a:p>
        </p:txBody>
      </p:sp>
      <p:sp>
        <p:nvSpPr>
          <p:cNvPr id="4" name="Slide Number Placeholder 3">
            <a:extLst>
              <a:ext uri="{FF2B5EF4-FFF2-40B4-BE49-F238E27FC236}">
                <a16:creationId xmlns:a16="http://schemas.microsoft.com/office/drawing/2014/main" id="{9D297207-D824-7395-7572-1016043578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5AB8DD5-1326-8478-3FA8-52A886561C4E}"/>
              </a:ext>
            </a:extLst>
          </p:cNvPr>
          <p:cNvPicPr>
            <a:picLocks noChangeAspect="1"/>
          </p:cNvPicPr>
          <p:nvPr/>
        </p:nvPicPr>
        <p:blipFill rotWithShape="1">
          <a:blip r:embed="rId3"/>
          <a:srcRect b="16894"/>
          <a:stretch/>
        </p:blipFill>
        <p:spPr>
          <a:xfrm>
            <a:off x="836341" y="367357"/>
            <a:ext cx="7471317" cy="3970468"/>
          </a:xfrm>
          <a:prstGeom prst="rect">
            <a:avLst/>
          </a:prstGeom>
        </p:spPr>
      </p:pic>
      <p:sp>
        <p:nvSpPr>
          <p:cNvPr id="7" name="TextBox 6">
            <a:extLst>
              <a:ext uri="{FF2B5EF4-FFF2-40B4-BE49-F238E27FC236}">
                <a16:creationId xmlns:a16="http://schemas.microsoft.com/office/drawing/2014/main" id="{833C1406-264E-371E-11EE-A5CE0824EF0F}"/>
              </a:ext>
            </a:extLst>
          </p:cNvPr>
          <p:cNvSpPr txBox="1"/>
          <p:nvPr/>
        </p:nvSpPr>
        <p:spPr>
          <a:xfrm>
            <a:off x="836341" y="-5099"/>
            <a:ext cx="7471316" cy="461665"/>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Art Petty: Dump the leader vs manager debate...</a:t>
            </a:r>
          </a:p>
        </p:txBody>
      </p:sp>
    </p:spTree>
    <p:extLst>
      <p:ext uri="{BB962C8B-B14F-4D97-AF65-F5344CB8AC3E}">
        <p14:creationId xmlns:p14="http://schemas.microsoft.com/office/powerpoint/2010/main" val="138520527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8016618" cy="1325563"/>
          </a:xfrm>
        </p:spPr>
        <p:txBody>
          <a:bodyPr>
            <a:noAutofit/>
          </a:bodyPr>
          <a:lstStyle/>
          <a:p>
            <a:r>
              <a:rPr lang="en-US" sz="3600" dirty="0"/>
              <a:t>Human performance strategies</a:t>
            </a:r>
          </a:p>
        </p:txBody>
      </p:sp>
      <p:sp>
        <p:nvSpPr>
          <p:cNvPr id="3" name="Text Placeholder 2"/>
          <p:cNvSpPr>
            <a:spLocks noGrp="1"/>
          </p:cNvSpPr>
          <p:nvPr>
            <p:ph type="body" idx="1"/>
          </p:nvPr>
        </p:nvSpPr>
        <p:spPr>
          <a:xfrm>
            <a:off x="428137" y="1592411"/>
            <a:ext cx="4015978" cy="823912"/>
          </a:xfrm>
        </p:spPr>
        <p:txBody>
          <a:bodyPr>
            <a:normAutofit/>
          </a:bodyPr>
          <a:lstStyle/>
          <a:p>
            <a:r>
              <a:rPr lang="en-US" sz="2800" dirty="0">
                <a:solidFill>
                  <a:schemeClr val="accent2"/>
                </a:solidFill>
                <a:latin typeface="Raleway ExtraBold" charset="0"/>
                <a:ea typeface="Raleway ExtraBold" charset="0"/>
                <a:cs typeface="Raleway ExtraBold" charset="0"/>
              </a:rPr>
              <a:t>INVALID…</a:t>
            </a:r>
          </a:p>
        </p:txBody>
      </p:sp>
      <p:sp>
        <p:nvSpPr>
          <p:cNvPr id="4" name="Content Placeholder 3"/>
          <p:cNvSpPr>
            <a:spLocks noGrp="1"/>
          </p:cNvSpPr>
          <p:nvPr>
            <p:ph sz="half" idx="2"/>
          </p:nvPr>
        </p:nvSpPr>
        <p:spPr>
          <a:xfrm>
            <a:off x="413604" y="2416323"/>
            <a:ext cx="4143863" cy="3684588"/>
          </a:xfrm>
        </p:spPr>
        <p:txBody>
          <a:bodyPr>
            <a:normAutofit/>
          </a:bodyPr>
          <a:lstStyle/>
          <a:p>
            <a:r>
              <a:rPr lang="en-US" sz="2400" dirty="0">
                <a:solidFill>
                  <a:schemeClr val="accent2"/>
                </a:solidFill>
              </a:rPr>
              <a:t>Make no errors</a:t>
            </a:r>
          </a:p>
          <a:p>
            <a:r>
              <a:rPr lang="en-US" sz="2400" dirty="0">
                <a:solidFill>
                  <a:schemeClr val="accent2"/>
                </a:solidFill>
              </a:rPr>
              <a:t>Be 100% attentive</a:t>
            </a:r>
          </a:p>
          <a:p>
            <a:r>
              <a:rPr lang="en-US" sz="2400" dirty="0">
                <a:solidFill>
                  <a:schemeClr val="accent2"/>
                </a:solidFill>
              </a:rPr>
              <a:t>No harm, no foul</a:t>
            </a:r>
          </a:p>
          <a:p>
            <a:r>
              <a:rPr lang="en-US" sz="2400" dirty="0">
                <a:solidFill>
                  <a:schemeClr val="accent2"/>
                </a:solidFill>
              </a:rPr>
              <a:t>Machines are 100% reliable</a:t>
            </a:r>
          </a:p>
        </p:txBody>
      </p:sp>
      <p:sp>
        <p:nvSpPr>
          <p:cNvPr id="5" name="Text Placeholder 4"/>
          <p:cNvSpPr>
            <a:spLocks noGrp="1"/>
          </p:cNvSpPr>
          <p:nvPr>
            <p:ph type="body" sz="quarter" idx="3"/>
          </p:nvPr>
        </p:nvSpPr>
        <p:spPr>
          <a:xfrm>
            <a:off x="5004581" y="1572894"/>
            <a:ext cx="3887391" cy="823912"/>
          </a:xfrm>
        </p:spPr>
        <p:txBody>
          <a:bodyPr>
            <a:normAutofit/>
          </a:bodyPr>
          <a:lstStyle/>
          <a:p>
            <a:r>
              <a:rPr lang="en-US" sz="2800" dirty="0">
                <a:solidFill>
                  <a:schemeClr val="accent1"/>
                </a:solidFill>
                <a:latin typeface="Raleway ExtraBold" charset="0"/>
                <a:ea typeface="Raleway ExtraBold" charset="0"/>
                <a:cs typeface="Raleway ExtraBold" charset="0"/>
              </a:rPr>
              <a:t>VALID…</a:t>
            </a:r>
          </a:p>
        </p:txBody>
      </p:sp>
      <p:sp>
        <p:nvSpPr>
          <p:cNvPr id="6" name="Content Placeholder 5"/>
          <p:cNvSpPr>
            <a:spLocks noGrp="1"/>
          </p:cNvSpPr>
          <p:nvPr>
            <p:ph sz="quarter" idx="4"/>
          </p:nvPr>
        </p:nvSpPr>
        <p:spPr>
          <a:xfrm>
            <a:off x="5019113" y="2396806"/>
            <a:ext cx="3887391" cy="3684588"/>
          </a:xfrm>
        </p:spPr>
        <p:txBody>
          <a:bodyPr>
            <a:normAutofit/>
          </a:bodyPr>
          <a:lstStyle/>
          <a:p>
            <a:r>
              <a:rPr lang="en-US" sz="2400" dirty="0">
                <a:solidFill>
                  <a:schemeClr val="accent1"/>
                </a:solidFill>
              </a:rPr>
              <a:t>Knowledge and skill</a:t>
            </a:r>
          </a:p>
          <a:p>
            <a:r>
              <a:rPr lang="en-US" sz="2400" dirty="0">
                <a:solidFill>
                  <a:schemeClr val="accent1"/>
                </a:solidFill>
              </a:rPr>
              <a:t>Shape performance using system design</a:t>
            </a:r>
          </a:p>
          <a:p>
            <a:r>
              <a:rPr lang="en-US" sz="2400" dirty="0">
                <a:solidFill>
                  <a:schemeClr val="accent1"/>
                </a:solidFill>
              </a:rPr>
              <a:t>Improve risk perception using debriefs </a:t>
            </a:r>
          </a:p>
          <a:p>
            <a:r>
              <a:rPr lang="en-US" sz="2400" dirty="0">
                <a:solidFill>
                  <a:schemeClr val="accent1"/>
                </a:solidFill>
              </a:rPr>
              <a:t>Teams manage complexity better than individuals</a:t>
            </a:r>
          </a:p>
        </p:txBody>
      </p:sp>
      <p:sp>
        <p:nvSpPr>
          <p:cNvPr id="8" name="Slide Number Placeholder 7">
            <a:extLst>
              <a:ext uri="{FF2B5EF4-FFF2-40B4-BE49-F238E27FC236}">
                <a16:creationId xmlns:a16="http://schemas.microsoft.com/office/drawing/2014/main" id="{3578FB7A-5D4D-4932-A73F-62662B1F3D78}"/>
              </a:ext>
            </a:extLst>
          </p:cNvPr>
          <p:cNvSpPr>
            <a:spLocks noGrp="1"/>
          </p:cNvSpPr>
          <p:nvPr>
            <p:ph type="sldNum" sz="quarter" idx="12"/>
          </p:nvPr>
        </p:nvSpPr>
        <p:spPr/>
        <p:txBody>
          <a:bodyPr/>
          <a:lstStyle/>
          <a:p>
            <a:fld id="{7D55589D-DAF6-F843-B664-1C9842A51021}" type="slidenum">
              <a:rPr lang="en-US" smtClean="0"/>
              <a:pPr/>
              <a:t>40</a:t>
            </a:fld>
            <a:endParaRPr lang="en-US"/>
          </a:p>
        </p:txBody>
      </p:sp>
    </p:spTree>
    <p:extLst>
      <p:ext uri="{BB962C8B-B14F-4D97-AF65-F5344CB8AC3E}">
        <p14:creationId xmlns:p14="http://schemas.microsoft.com/office/powerpoint/2010/main" val="37141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DAC049-F724-585B-7F84-799A0145AA7E}"/>
              </a:ext>
            </a:extLst>
          </p:cNvPr>
          <p:cNvSpPr>
            <a:spLocks noGrp="1"/>
          </p:cNvSpPr>
          <p:nvPr>
            <p:ph type="title"/>
          </p:nvPr>
        </p:nvSpPr>
        <p:spPr>
          <a:xfrm>
            <a:off x="262892" y="159079"/>
            <a:ext cx="8229599" cy="857184"/>
          </a:xfrm>
        </p:spPr>
        <p:txBody>
          <a:bodyPr/>
          <a:lstStyle/>
          <a:p>
            <a:r>
              <a:rPr lang="en-US" dirty="0"/>
              <a:t>System Design Hierarchy</a:t>
            </a:r>
          </a:p>
        </p:txBody>
      </p:sp>
      <p:graphicFrame>
        <p:nvGraphicFramePr>
          <p:cNvPr id="10" name="Content Placeholder 9">
            <a:extLst>
              <a:ext uri="{FF2B5EF4-FFF2-40B4-BE49-F238E27FC236}">
                <a16:creationId xmlns:a16="http://schemas.microsoft.com/office/drawing/2014/main" id="{105C721B-709E-BD46-ACC4-FA5B5EC552BA}"/>
              </a:ext>
            </a:extLst>
          </p:cNvPr>
          <p:cNvGraphicFramePr>
            <a:graphicFrameLocks noGrp="1"/>
          </p:cNvGraphicFramePr>
          <p:nvPr>
            <p:ph idx="1"/>
            <p:extLst>
              <p:ext uri="{D42A27DB-BD31-4B8C-83A1-F6EECF244321}">
                <p14:modId xmlns:p14="http://schemas.microsoft.com/office/powerpoint/2010/main" val="4219974542"/>
              </p:ext>
            </p:extLst>
          </p:nvPr>
        </p:nvGraphicFramePr>
        <p:xfrm>
          <a:off x="4229100" y="988710"/>
          <a:ext cx="4766309" cy="480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3A45A3E3-1E50-A2C0-EB7D-75652662D512}"/>
              </a:ext>
            </a:extLst>
          </p:cNvPr>
          <p:cNvSpPr>
            <a:spLocks noGrp="1"/>
          </p:cNvSpPr>
          <p:nvPr>
            <p:ph type="sldNum" sz="quarter" idx="12"/>
          </p:nvPr>
        </p:nvSpPr>
        <p:spPr/>
        <p:txBody>
          <a:bodyPr/>
          <a:lstStyle/>
          <a:p>
            <a:fld id="{7D55589D-DAF6-F843-B664-1C9842A51021}" type="slidenum">
              <a:rPr lang="en-US" smtClean="0"/>
              <a:pPr/>
              <a:t>41</a:t>
            </a:fld>
            <a:endParaRPr lang="en-US"/>
          </a:p>
        </p:txBody>
      </p:sp>
      <p:sp>
        <p:nvSpPr>
          <p:cNvPr id="11" name="TextBox 10">
            <a:extLst>
              <a:ext uri="{FF2B5EF4-FFF2-40B4-BE49-F238E27FC236}">
                <a16:creationId xmlns:a16="http://schemas.microsoft.com/office/drawing/2014/main" id="{890E8BE2-BFC9-3449-7F14-55015308D6EE}"/>
              </a:ext>
            </a:extLst>
          </p:cNvPr>
          <p:cNvSpPr txBox="1"/>
          <p:nvPr/>
        </p:nvSpPr>
        <p:spPr>
          <a:xfrm>
            <a:off x="262891" y="2665326"/>
            <a:ext cx="3863851" cy="1631216"/>
          </a:xfrm>
          <a:prstGeom prst="rect">
            <a:avLst/>
          </a:prstGeom>
          <a:noFill/>
          <a:ln>
            <a:solidFill>
              <a:schemeClr val="tx1"/>
            </a:solidFill>
          </a:ln>
        </p:spPr>
        <p:txBody>
          <a:bodyPr wrap="square" rtlCol="0">
            <a:spAutoFit/>
          </a:bodyPr>
          <a:lstStyle/>
          <a:p>
            <a:pPr marL="342900" indent="-342900">
              <a:buFont typeface="Wingdings" panose="05000000000000000000" pitchFamily="2" charset="2"/>
              <a:buChar char="ü"/>
            </a:pPr>
            <a:r>
              <a:rPr lang="en-US" sz="2000" dirty="0"/>
              <a:t>Build in redundancy (independent double-checks)</a:t>
            </a:r>
          </a:p>
          <a:p>
            <a:pPr marL="342900" indent="-342900">
              <a:buFont typeface="Wingdings" panose="05000000000000000000" pitchFamily="2" charset="2"/>
              <a:buChar char="ü"/>
            </a:pPr>
            <a:r>
              <a:rPr lang="en-US" sz="2000" dirty="0"/>
              <a:t>Implement checklists </a:t>
            </a:r>
          </a:p>
          <a:p>
            <a:pPr marL="342900" indent="-342900">
              <a:buFont typeface="Wingdings" panose="05000000000000000000" pitchFamily="2" charset="2"/>
              <a:buChar char="ü"/>
            </a:pPr>
            <a:r>
              <a:rPr lang="en-US" sz="2000" dirty="0"/>
              <a:t>Standardize communication</a:t>
            </a:r>
          </a:p>
          <a:p>
            <a:pPr marL="342900" indent="-342900">
              <a:buFont typeface="Wingdings" panose="05000000000000000000" pitchFamily="2" charset="2"/>
              <a:buChar char="ü"/>
            </a:pPr>
            <a:r>
              <a:rPr lang="en-US" sz="2000" dirty="0"/>
              <a:t>Simulation-based training</a:t>
            </a:r>
          </a:p>
        </p:txBody>
      </p:sp>
      <p:sp>
        <p:nvSpPr>
          <p:cNvPr id="12" name="TextBox 11">
            <a:extLst>
              <a:ext uri="{FF2B5EF4-FFF2-40B4-BE49-F238E27FC236}">
                <a16:creationId xmlns:a16="http://schemas.microsoft.com/office/drawing/2014/main" id="{0B4DEAFC-9BF7-8609-0640-40BE7E642281}"/>
              </a:ext>
            </a:extLst>
          </p:cNvPr>
          <p:cNvSpPr txBox="1"/>
          <p:nvPr/>
        </p:nvSpPr>
        <p:spPr>
          <a:xfrm>
            <a:off x="281552" y="965850"/>
            <a:ext cx="3844678" cy="1323439"/>
          </a:xfrm>
          <a:prstGeom prst="rect">
            <a:avLst/>
          </a:prstGeom>
          <a:noFill/>
          <a:ln>
            <a:solidFill>
              <a:schemeClr val="tx1"/>
            </a:solidFill>
          </a:ln>
        </p:spPr>
        <p:txBody>
          <a:bodyPr wrap="square" rtlCol="0">
            <a:spAutoFit/>
          </a:bodyPr>
          <a:lstStyle/>
          <a:p>
            <a:pPr marL="342900" indent="-342900">
              <a:buFont typeface="Wingdings" panose="05000000000000000000" pitchFamily="2" charset="2"/>
              <a:buChar char="ü"/>
            </a:pPr>
            <a:r>
              <a:rPr lang="en-US" sz="2000" dirty="0"/>
              <a:t>implement environment</a:t>
            </a:r>
          </a:p>
          <a:p>
            <a:pPr marL="342900" indent="-342900">
              <a:buFont typeface="Wingdings" panose="05000000000000000000" pitchFamily="2" charset="2"/>
              <a:buChar char="ü"/>
            </a:pPr>
            <a:r>
              <a:rPr lang="en-US" sz="2000" dirty="0"/>
              <a:t>Simplify processes</a:t>
            </a:r>
          </a:p>
          <a:p>
            <a:pPr marL="342900" indent="-342900">
              <a:buFont typeface="Wingdings" panose="05000000000000000000" pitchFamily="2" charset="2"/>
              <a:buChar char="ü"/>
            </a:pPr>
            <a:r>
              <a:rPr lang="en-US" sz="2000" dirty="0"/>
              <a:t>Standardize equipment</a:t>
            </a:r>
          </a:p>
          <a:p>
            <a:pPr marL="342900" indent="-342900">
              <a:buFont typeface="Wingdings" panose="05000000000000000000" pitchFamily="2" charset="2"/>
              <a:buChar char="ü"/>
            </a:pPr>
            <a:r>
              <a:rPr lang="en-US" sz="2000" dirty="0"/>
              <a:t>Support from leadership</a:t>
            </a:r>
          </a:p>
        </p:txBody>
      </p:sp>
      <p:sp>
        <p:nvSpPr>
          <p:cNvPr id="13" name="TextBox 12">
            <a:extLst>
              <a:ext uri="{FF2B5EF4-FFF2-40B4-BE49-F238E27FC236}">
                <a16:creationId xmlns:a16="http://schemas.microsoft.com/office/drawing/2014/main" id="{4239283D-776B-FA85-7DEB-E77B6348BBC2}"/>
              </a:ext>
            </a:extLst>
          </p:cNvPr>
          <p:cNvSpPr txBox="1"/>
          <p:nvPr/>
        </p:nvSpPr>
        <p:spPr>
          <a:xfrm>
            <a:off x="365762" y="4618193"/>
            <a:ext cx="3760468" cy="1015663"/>
          </a:xfrm>
          <a:prstGeom prst="rect">
            <a:avLst/>
          </a:prstGeom>
          <a:noFill/>
          <a:ln>
            <a:solidFill>
              <a:schemeClr val="tx1"/>
            </a:solidFill>
          </a:ln>
        </p:spPr>
        <p:txBody>
          <a:bodyPr wrap="square" rtlCol="0">
            <a:spAutoFit/>
          </a:bodyPr>
          <a:lstStyle/>
          <a:p>
            <a:pPr marL="342900" indent="-342900">
              <a:buFont typeface="Wingdings" panose="05000000000000000000" pitchFamily="2" charset="2"/>
              <a:buChar char="ü"/>
            </a:pPr>
            <a:r>
              <a:rPr lang="en-US" sz="2000" dirty="0"/>
              <a:t>Alerts and Warnings</a:t>
            </a:r>
          </a:p>
          <a:p>
            <a:pPr marL="342900" indent="-342900">
              <a:buFont typeface="Wingdings" panose="05000000000000000000" pitchFamily="2" charset="2"/>
              <a:buChar char="ü"/>
            </a:pPr>
            <a:r>
              <a:rPr lang="en-US" sz="2000" dirty="0"/>
              <a:t>New policy/procedure/memo</a:t>
            </a:r>
          </a:p>
          <a:p>
            <a:pPr marL="342900" indent="-342900">
              <a:buFont typeface="Wingdings" panose="05000000000000000000" pitchFamily="2" charset="2"/>
              <a:buChar char="ü"/>
            </a:pPr>
            <a:r>
              <a:rPr lang="en-US" sz="2000" dirty="0"/>
              <a:t>Training and education</a:t>
            </a:r>
          </a:p>
        </p:txBody>
      </p:sp>
      <p:sp>
        <p:nvSpPr>
          <p:cNvPr id="14" name="TextBox 13">
            <a:extLst>
              <a:ext uri="{FF2B5EF4-FFF2-40B4-BE49-F238E27FC236}">
                <a16:creationId xmlns:a16="http://schemas.microsoft.com/office/drawing/2014/main" id="{876EFC37-EE5F-B9A2-5DC9-1A874BC7E4A2}"/>
              </a:ext>
            </a:extLst>
          </p:cNvPr>
          <p:cNvSpPr txBox="1"/>
          <p:nvPr/>
        </p:nvSpPr>
        <p:spPr>
          <a:xfrm>
            <a:off x="262892" y="5841120"/>
            <a:ext cx="8401048" cy="923330"/>
          </a:xfrm>
          <a:prstGeom prst="rect">
            <a:avLst/>
          </a:prstGeom>
          <a:noFill/>
        </p:spPr>
        <p:txBody>
          <a:bodyPr wrap="square" rtlCol="0">
            <a:spAutoFit/>
          </a:bodyPr>
          <a:lstStyle/>
          <a:p>
            <a:r>
              <a:rPr lang="en-US" dirty="0"/>
              <a:t>National Patient Safety Foundation. RCA</a:t>
            </a:r>
            <a:r>
              <a:rPr lang="en-US" baseline="30000" dirty="0"/>
              <a:t>2</a:t>
            </a:r>
            <a:r>
              <a:rPr lang="en-US" dirty="0"/>
              <a:t> Improving Root Causes Analyses and actions to Prevent Harm. Available at: </a:t>
            </a:r>
            <a:r>
              <a:rPr lang="en-US" dirty="0">
                <a:hlinkClick r:id="rId8"/>
              </a:rPr>
              <a:t>https://www.ihi.org/resources/Pages/Tools/RCA2-Improving-Root-Cause-Analyses-and-Actions-to-Prevent-Harm.aspx</a:t>
            </a:r>
            <a:r>
              <a:rPr lang="en-US" dirty="0"/>
              <a:t> </a:t>
            </a:r>
          </a:p>
        </p:txBody>
      </p:sp>
      <p:sp>
        <p:nvSpPr>
          <p:cNvPr id="15" name="TextBox 14">
            <a:extLst>
              <a:ext uri="{FF2B5EF4-FFF2-40B4-BE49-F238E27FC236}">
                <a16:creationId xmlns:a16="http://schemas.microsoft.com/office/drawing/2014/main" id="{382C5768-ECB3-B641-8A9D-D2FF6B290182}"/>
              </a:ext>
            </a:extLst>
          </p:cNvPr>
          <p:cNvSpPr txBox="1"/>
          <p:nvPr/>
        </p:nvSpPr>
        <p:spPr>
          <a:xfrm>
            <a:off x="7170809" y="1016263"/>
            <a:ext cx="1748789" cy="1015663"/>
          </a:xfrm>
          <a:prstGeom prst="rect">
            <a:avLst/>
          </a:prstGeom>
          <a:noFill/>
          <a:ln>
            <a:solidFill>
              <a:schemeClr val="tx1"/>
            </a:solidFill>
          </a:ln>
        </p:spPr>
        <p:txBody>
          <a:bodyPr wrap="square" rtlCol="0">
            <a:spAutoFit/>
          </a:bodyPr>
          <a:lstStyle/>
          <a:p>
            <a:pPr algn="ctr"/>
            <a:r>
              <a:rPr lang="en-US" sz="2000" dirty="0"/>
              <a:t>Combinations are most effective</a:t>
            </a:r>
          </a:p>
        </p:txBody>
      </p:sp>
    </p:spTree>
    <p:extLst>
      <p:ext uri="{BB962C8B-B14F-4D97-AF65-F5344CB8AC3E}">
        <p14:creationId xmlns:p14="http://schemas.microsoft.com/office/powerpoint/2010/main" val="334547518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2" y="135888"/>
            <a:ext cx="8620238" cy="480118"/>
          </a:xfrm>
        </p:spPr>
        <p:txBody>
          <a:bodyPr>
            <a:noAutofit/>
          </a:bodyPr>
          <a:lstStyle/>
          <a:p>
            <a:r>
              <a:rPr lang="en-US" sz="2600" dirty="0"/>
              <a:t>System design Reflects the PIDA Process</a:t>
            </a:r>
          </a:p>
        </p:txBody>
      </p:sp>
      <p:graphicFrame>
        <p:nvGraphicFramePr>
          <p:cNvPr id="6" name="Content Placeholder 5">
            <a:extLst>
              <a:ext uri="{FF2B5EF4-FFF2-40B4-BE49-F238E27FC236}">
                <a16:creationId xmlns:a16="http://schemas.microsoft.com/office/drawing/2014/main" id="{3489562E-3A2A-4F20-8029-EE1B3105A26A}"/>
              </a:ext>
            </a:extLst>
          </p:cNvPr>
          <p:cNvGraphicFramePr>
            <a:graphicFrameLocks noGrp="1"/>
          </p:cNvGraphicFramePr>
          <p:nvPr>
            <p:ph idx="1"/>
            <p:extLst>
              <p:ext uri="{D42A27DB-BD31-4B8C-83A1-F6EECF244321}">
                <p14:modId xmlns:p14="http://schemas.microsoft.com/office/powerpoint/2010/main" val="1559622382"/>
              </p:ext>
            </p:extLst>
          </p:nvPr>
        </p:nvGraphicFramePr>
        <p:xfrm>
          <a:off x="174812" y="680377"/>
          <a:ext cx="8754036" cy="6012189"/>
        </p:xfrm>
        <a:graphic>
          <a:graphicData uri="http://schemas.openxmlformats.org/drawingml/2006/table">
            <a:tbl>
              <a:tblPr firstRow="1" bandRow="1">
                <a:tableStyleId>{5C22544A-7EE6-4342-B048-85BDC9FD1C3A}</a:tableStyleId>
              </a:tblPr>
              <a:tblGrid>
                <a:gridCol w="3448498">
                  <a:extLst>
                    <a:ext uri="{9D8B030D-6E8A-4147-A177-3AD203B41FA5}">
                      <a16:colId xmlns:a16="http://schemas.microsoft.com/office/drawing/2014/main" val="2767405154"/>
                    </a:ext>
                  </a:extLst>
                </a:gridCol>
                <a:gridCol w="5305538">
                  <a:extLst>
                    <a:ext uri="{9D8B030D-6E8A-4147-A177-3AD203B41FA5}">
                      <a16:colId xmlns:a16="http://schemas.microsoft.com/office/drawing/2014/main" val="1994071614"/>
                    </a:ext>
                  </a:extLst>
                </a:gridCol>
              </a:tblGrid>
              <a:tr h="4648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Strong and Intermediate</a:t>
                      </a:r>
                    </a:p>
                  </a:txBody>
                  <a:tcPr/>
                </a:tc>
                <a:tc>
                  <a:txBody>
                    <a:bodyPr/>
                    <a:lstStyle/>
                    <a:p>
                      <a:pPr algn="ctr"/>
                      <a:r>
                        <a:rPr lang="en-US" sz="2000" dirty="0"/>
                        <a:t>Example</a:t>
                      </a:r>
                    </a:p>
                  </a:txBody>
                  <a:tcPr/>
                </a:tc>
                <a:extLst>
                  <a:ext uri="{0D108BD9-81ED-4DB2-BD59-A6C34878D82A}">
                    <a16:rowId xmlns:a16="http://schemas.microsoft.com/office/drawing/2014/main" val="976797305"/>
                  </a:ext>
                </a:extLst>
              </a:tr>
              <a:tr h="126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2">
                              <a:lumMod val="25000"/>
                            </a:schemeClr>
                          </a:solidFill>
                        </a:rPr>
                        <a:t>Structure the </a:t>
                      </a:r>
                      <a:r>
                        <a:rPr lang="en-US" sz="2000" b="1" dirty="0">
                          <a:solidFill>
                            <a:schemeClr val="bg2">
                              <a:lumMod val="25000"/>
                            </a:schemeClr>
                          </a:solidFill>
                        </a:rPr>
                        <a:t>ENVIRONMENT</a:t>
                      </a:r>
                      <a:r>
                        <a:rPr lang="en-US" sz="2000" b="0" dirty="0">
                          <a:solidFill>
                            <a:schemeClr val="bg2">
                              <a:lumMod val="25000"/>
                            </a:schemeClr>
                          </a:solidFill>
                        </a:rPr>
                        <a:t> to limit the </a:t>
                      </a:r>
                      <a:r>
                        <a:rPr lang="en-US" sz="2000" dirty="0">
                          <a:solidFill>
                            <a:schemeClr val="bg2">
                              <a:lumMod val="25000"/>
                            </a:schemeClr>
                          </a:solidFill>
                        </a:rPr>
                        <a:t>precursors to human error and at-risk behavior.  </a:t>
                      </a:r>
                      <a:endParaRPr lang="en-US" sz="2000" dirty="0"/>
                    </a:p>
                  </a:txBody>
                  <a:tcPr/>
                </a:tc>
                <a:tc>
                  <a:txBody>
                    <a:bodyPr/>
                    <a:lstStyle/>
                    <a:p>
                      <a:r>
                        <a:rPr lang="en-US" sz="2000" dirty="0"/>
                        <a:t>Housekeeping responsible for ensuring a clean gait belt is on hook at the head of the bed in each room.</a:t>
                      </a:r>
                    </a:p>
                  </a:txBody>
                  <a:tcPr/>
                </a:tc>
                <a:extLst>
                  <a:ext uri="{0D108BD9-81ED-4DB2-BD59-A6C34878D82A}">
                    <a16:rowId xmlns:a16="http://schemas.microsoft.com/office/drawing/2014/main" val="339486043"/>
                  </a:ext>
                </a:extLst>
              </a:tr>
              <a:tr h="126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2">
                              <a:lumMod val="25000"/>
                            </a:schemeClr>
                          </a:solidFill>
                        </a:rPr>
                        <a:t>Create </a:t>
                      </a:r>
                      <a:r>
                        <a:rPr lang="en-US" sz="2000" b="1" dirty="0">
                          <a:solidFill>
                            <a:schemeClr val="bg2">
                              <a:lumMod val="25000"/>
                            </a:schemeClr>
                          </a:solidFill>
                        </a:rPr>
                        <a:t>BARRIERS</a:t>
                      </a:r>
                      <a:r>
                        <a:rPr lang="en-US" sz="2000" b="0" dirty="0">
                          <a:solidFill>
                            <a:schemeClr val="bg2">
                              <a:lumMod val="25000"/>
                            </a:schemeClr>
                          </a:solidFill>
                        </a:rPr>
                        <a:t> to errors by using equipment</a:t>
                      </a:r>
                      <a:r>
                        <a:rPr lang="en-US" sz="2000" dirty="0">
                          <a:solidFill>
                            <a:schemeClr val="bg2">
                              <a:lumMod val="25000"/>
                            </a:schemeClr>
                          </a:solidFill>
                        </a:rPr>
                        <a:t>/technology to limit the  interpretations/ decisions we need to make.</a:t>
                      </a:r>
                      <a:endParaRPr lang="en-US" sz="2000" dirty="0"/>
                    </a:p>
                  </a:txBody>
                  <a:tcPr/>
                </a:tc>
                <a:tc>
                  <a:txBody>
                    <a:bodyPr/>
                    <a:lstStyle/>
                    <a:p>
                      <a:r>
                        <a:rPr lang="en-US" sz="2000" dirty="0"/>
                        <a:t>Smart infusion pumps contain pre-programmed libraries with standardized dosing for commonly used intravenous medications</a:t>
                      </a:r>
                    </a:p>
                  </a:txBody>
                  <a:tcPr/>
                </a:tc>
                <a:extLst>
                  <a:ext uri="{0D108BD9-81ED-4DB2-BD59-A6C34878D82A}">
                    <a16:rowId xmlns:a16="http://schemas.microsoft.com/office/drawing/2014/main" val="700420088"/>
                  </a:ext>
                </a:extLst>
              </a:tr>
              <a:tr h="9655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2">
                              <a:lumMod val="25000"/>
                            </a:schemeClr>
                          </a:solidFill>
                        </a:rPr>
                        <a:t>Add parallel elements for </a:t>
                      </a:r>
                      <a:r>
                        <a:rPr lang="en-US" sz="2000" b="1" dirty="0">
                          <a:solidFill>
                            <a:schemeClr val="bg2">
                              <a:lumMod val="25000"/>
                            </a:schemeClr>
                          </a:solidFill>
                        </a:rPr>
                        <a:t>REDUNDANCY</a:t>
                      </a:r>
                      <a:r>
                        <a:rPr lang="en-US" sz="2000" dirty="0">
                          <a:solidFill>
                            <a:schemeClr val="bg2">
                              <a:lumMod val="25000"/>
                            </a:schemeClr>
                          </a:solidFill>
                        </a:rPr>
                        <a:t> to double-check accuracy of “thinking slow.”</a:t>
                      </a:r>
                      <a:endParaRPr lang="en-US" sz="2000" dirty="0"/>
                    </a:p>
                  </a:txBody>
                  <a:tcPr/>
                </a:tc>
                <a:tc>
                  <a:txBody>
                    <a:bodyPr/>
                    <a:lstStyle/>
                    <a:p>
                      <a:pPr marL="0" indent="0" algn="l" defTabSz="914400" rtl="0" eaLnBrk="1" latinLnBrk="0" hangingPunct="1">
                        <a:buFontTx/>
                        <a:buNone/>
                      </a:pPr>
                      <a:r>
                        <a:rPr lang="en-US" sz="2000" kern="1200" dirty="0">
                          <a:solidFill>
                            <a:schemeClr val="dk1"/>
                          </a:solidFill>
                          <a:latin typeface="+mn-lt"/>
                          <a:ea typeface="+mn-ea"/>
                          <a:cs typeface="+mn-cs"/>
                        </a:rPr>
                        <a:t>Independent double check of high alert medications and calculations for weight-based dosing.</a:t>
                      </a:r>
                    </a:p>
                  </a:txBody>
                  <a:tcPr/>
                </a:tc>
                <a:extLst>
                  <a:ext uri="{0D108BD9-81ED-4DB2-BD59-A6C34878D82A}">
                    <a16:rowId xmlns:a16="http://schemas.microsoft.com/office/drawing/2014/main" val="1694745110"/>
                  </a:ext>
                </a:extLst>
              </a:tr>
              <a:tr h="18511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2">
                              <a:lumMod val="25000"/>
                            </a:schemeClr>
                          </a:solidFill>
                        </a:rPr>
                        <a:t>Use checklists and technology to </a:t>
                      </a:r>
                      <a:r>
                        <a:rPr lang="en-US" sz="2000" b="1" dirty="0">
                          <a:solidFill>
                            <a:schemeClr val="bg2">
                              <a:lumMod val="25000"/>
                            </a:schemeClr>
                          </a:solidFill>
                        </a:rPr>
                        <a:t>RECOVER</a:t>
                      </a:r>
                      <a:r>
                        <a:rPr lang="en-US" sz="2000" b="0" dirty="0">
                          <a:solidFill>
                            <a:schemeClr val="bg2">
                              <a:lumMod val="25000"/>
                            </a:schemeClr>
                          </a:solidFill>
                        </a:rPr>
                        <a:t> from errors before the patient is harmed.</a:t>
                      </a:r>
                    </a:p>
                    <a:p>
                      <a:endParaRPr lang="en-US" sz="2000" dirty="0"/>
                    </a:p>
                  </a:txBody>
                  <a:tcPr/>
                </a:tc>
                <a:tc>
                  <a:txBody>
                    <a:bodyPr/>
                    <a:lstStyle/>
                    <a:p>
                      <a:pPr marL="228600" indent="-228600" algn="l" defTabSz="914400" rtl="0" eaLnBrk="1" latinLnBrk="0" hangingPunct="1">
                        <a:buFont typeface="Arial" panose="020B0604020202020204" pitchFamily="34" charset="0"/>
                        <a:buChar char="•"/>
                      </a:pPr>
                      <a:r>
                        <a:rPr lang="en-US" sz="2000" kern="1200" dirty="0">
                          <a:solidFill>
                            <a:schemeClr val="dk1"/>
                          </a:solidFill>
                          <a:latin typeface="+mn-lt"/>
                          <a:ea typeface="+mn-ea"/>
                          <a:cs typeface="+mn-cs"/>
                        </a:rPr>
                        <a:t>Bar Code Medication Administration at bedside</a:t>
                      </a:r>
                    </a:p>
                    <a:p>
                      <a:pPr marL="228600" indent="-228600" algn="l" defTabSz="914400" rtl="0" eaLnBrk="1" latinLnBrk="0" hangingPunct="1">
                        <a:buFont typeface="Arial" panose="020B0604020202020204" pitchFamily="34" charset="0"/>
                        <a:buChar char="•"/>
                      </a:pPr>
                      <a:r>
                        <a:rPr lang="en-US" sz="2000" kern="1200" dirty="0">
                          <a:solidFill>
                            <a:schemeClr val="dk1"/>
                          </a:solidFill>
                          <a:latin typeface="+mn-lt"/>
                          <a:ea typeface="+mn-ea"/>
                          <a:cs typeface="+mn-cs"/>
                        </a:rPr>
                        <a:t>7 rights of medication administration (patient, drug, dose, route, time, reason, documentation)</a:t>
                      </a:r>
                    </a:p>
                    <a:p>
                      <a:pPr marL="228600" indent="-228600" algn="l" defTabSz="914400" rtl="0" eaLnBrk="1" latinLnBrk="0" hangingPunct="1">
                        <a:buFont typeface="Arial" panose="020B0604020202020204" pitchFamily="34" charset="0"/>
                        <a:buChar char="•"/>
                      </a:pPr>
                      <a:r>
                        <a:rPr lang="en-US" sz="2000" kern="1200" dirty="0">
                          <a:solidFill>
                            <a:schemeClr val="dk1"/>
                          </a:solidFill>
                          <a:latin typeface="+mn-lt"/>
                          <a:ea typeface="+mn-ea"/>
                          <a:cs typeface="+mn-cs"/>
                        </a:rPr>
                        <a:t>Surgical Safety Check List</a:t>
                      </a:r>
                    </a:p>
                    <a:p>
                      <a:pPr marL="228600" indent="-228600" algn="l" defTabSz="914400" rtl="0" eaLnBrk="1" latinLnBrk="0" hangingPunct="1">
                        <a:buFont typeface="Arial" panose="020B0604020202020204" pitchFamily="34" charset="0"/>
                        <a:buChar char="•"/>
                      </a:pPr>
                      <a:r>
                        <a:rPr lang="en-US" sz="2000" kern="1200" dirty="0">
                          <a:solidFill>
                            <a:schemeClr val="dk1"/>
                          </a:solidFill>
                          <a:latin typeface="+mn-lt"/>
                          <a:ea typeface="+mn-ea"/>
                          <a:cs typeface="+mn-cs"/>
                        </a:rPr>
                        <a:t>Sponges with radiopaque marker</a:t>
                      </a:r>
                    </a:p>
                  </a:txBody>
                  <a:tcPr/>
                </a:tc>
                <a:extLst>
                  <a:ext uri="{0D108BD9-81ED-4DB2-BD59-A6C34878D82A}">
                    <a16:rowId xmlns:a16="http://schemas.microsoft.com/office/drawing/2014/main" val="3567762719"/>
                  </a:ext>
                </a:extLst>
              </a:tr>
            </a:tbl>
          </a:graphicData>
        </a:graphic>
      </p:graphicFrame>
      <p:sp>
        <p:nvSpPr>
          <p:cNvPr id="4" name="Slide Number Placeholder 3">
            <a:extLst>
              <a:ext uri="{FF2B5EF4-FFF2-40B4-BE49-F238E27FC236}">
                <a16:creationId xmlns:a16="http://schemas.microsoft.com/office/drawing/2014/main" id="{E26AD105-73D5-4028-9110-68B0C16BBE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87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ACFBB-6A79-BF6B-9CA7-1739A9B53AEA}"/>
              </a:ext>
            </a:extLst>
          </p:cNvPr>
          <p:cNvSpPr>
            <a:spLocks noGrp="1"/>
          </p:cNvSpPr>
          <p:nvPr>
            <p:ph type="title"/>
          </p:nvPr>
        </p:nvSpPr>
        <p:spPr>
          <a:xfrm>
            <a:off x="457200" y="136524"/>
            <a:ext cx="8229599" cy="857184"/>
          </a:xfrm>
        </p:spPr>
        <p:txBody>
          <a:bodyPr/>
          <a:lstStyle/>
          <a:p>
            <a:r>
              <a:rPr lang="en-US" dirty="0"/>
              <a:t>System Design</a:t>
            </a:r>
          </a:p>
        </p:txBody>
      </p:sp>
      <p:sp>
        <p:nvSpPr>
          <p:cNvPr id="3" name="Content Placeholder 2">
            <a:extLst>
              <a:ext uri="{FF2B5EF4-FFF2-40B4-BE49-F238E27FC236}">
                <a16:creationId xmlns:a16="http://schemas.microsoft.com/office/drawing/2014/main" id="{F6EBB729-B8A3-41B0-12DD-6E4D07F8D492}"/>
              </a:ext>
            </a:extLst>
          </p:cNvPr>
          <p:cNvSpPr>
            <a:spLocks noGrp="1"/>
          </p:cNvSpPr>
          <p:nvPr>
            <p:ph idx="1"/>
          </p:nvPr>
        </p:nvSpPr>
        <p:spPr>
          <a:xfrm>
            <a:off x="457200" y="800100"/>
            <a:ext cx="8401049" cy="5921376"/>
          </a:xfrm>
        </p:spPr>
        <p:txBody>
          <a:bodyPr>
            <a:normAutofit fontScale="92500" lnSpcReduction="10000"/>
          </a:bodyPr>
          <a:lstStyle/>
          <a:p>
            <a:pPr marL="0" indent="0">
              <a:buNone/>
            </a:pPr>
            <a:r>
              <a:rPr lang="en-US" sz="2800" dirty="0"/>
              <a:t>Think about the system changes made by Vanderbilt University Medical Center after the CMS Survey</a:t>
            </a:r>
          </a:p>
          <a:p>
            <a:pPr>
              <a:buFont typeface="Wingdings" panose="05000000000000000000" pitchFamily="2" charset="2"/>
              <a:buChar char="ü"/>
            </a:pPr>
            <a:r>
              <a:rPr lang="en-US" sz="2600" dirty="0"/>
              <a:t>Revised policies: Transport of Critically Ill Patient, High Alert Medication Policy, Medication Administration Policy to include monitoring of patients after administering High Alert medications</a:t>
            </a:r>
          </a:p>
          <a:p>
            <a:pPr>
              <a:buFont typeface="Wingdings" panose="05000000000000000000" pitchFamily="2" charset="2"/>
              <a:buChar char="ü"/>
            </a:pPr>
            <a:r>
              <a:rPr lang="en-US" sz="2600" dirty="0"/>
              <a:t>Removed vecuronium from override in the ADC</a:t>
            </a:r>
          </a:p>
          <a:p>
            <a:pPr>
              <a:buFont typeface="Wingdings" panose="05000000000000000000" pitchFamily="2" charset="2"/>
              <a:buChar char="ü"/>
            </a:pPr>
            <a:r>
              <a:rPr lang="en-US" sz="2600" dirty="0"/>
              <a:t>Implemented barcode medication administration in radiology</a:t>
            </a:r>
          </a:p>
          <a:p>
            <a:pPr>
              <a:buFont typeface="Wingdings" panose="05000000000000000000" pitchFamily="2" charset="2"/>
              <a:buChar char="ü"/>
            </a:pPr>
            <a:r>
              <a:rPr lang="en-US" sz="2600" dirty="0"/>
              <a:t>Implemented 2nd nurse verification of the accuracy of orders in radiology</a:t>
            </a:r>
          </a:p>
          <a:p>
            <a:pPr>
              <a:buFont typeface="Wingdings" panose="05000000000000000000" pitchFamily="2" charset="2"/>
              <a:buChar char="ü"/>
            </a:pPr>
            <a:r>
              <a:rPr lang="en-US" sz="2600" dirty="0"/>
              <a:t>Implemented changes to ordering paralytic drugs from the ADC... a nurse must first type in PARA to obtain a paralytic drug</a:t>
            </a:r>
          </a:p>
          <a:p>
            <a:pPr marL="0" indent="0">
              <a:buNone/>
            </a:pPr>
            <a:r>
              <a:rPr lang="en-US" sz="2600" b="1" dirty="0">
                <a:solidFill>
                  <a:schemeClr val="accent1">
                    <a:lumMod val="75000"/>
                  </a:schemeClr>
                </a:solidFill>
              </a:rPr>
              <a:t>Discuss the effectiveness of the changes with the person next to you. Is there anything else you might recommend? </a:t>
            </a:r>
          </a:p>
          <a:p>
            <a:endParaRPr lang="en-US" sz="2600" dirty="0"/>
          </a:p>
          <a:p>
            <a:pPr marL="457200" lvl="1" indent="0">
              <a:buNone/>
            </a:pPr>
            <a:endParaRPr lang="en-US" sz="2400" dirty="0"/>
          </a:p>
        </p:txBody>
      </p:sp>
      <p:sp>
        <p:nvSpPr>
          <p:cNvPr id="4" name="Slide Number Placeholder 3">
            <a:extLst>
              <a:ext uri="{FF2B5EF4-FFF2-40B4-BE49-F238E27FC236}">
                <a16:creationId xmlns:a16="http://schemas.microsoft.com/office/drawing/2014/main" id="{B49B142B-84FA-CD6C-D3BB-09D03218C007}"/>
              </a:ext>
            </a:extLst>
          </p:cNvPr>
          <p:cNvSpPr>
            <a:spLocks noGrp="1"/>
          </p:cNvSpPr>
          <p:nvPr>
            <p:ph type="sldNum" sz="quarter" idx="12"/>
          </p:nvPr>
        </p:nvSpPr>
        <p:spPr/>
        <p:txBody>
          <a:bodyPr/>
          <a:lstStyle/>
          <a:p>
            <a:fld id="{7D55589D-DAF6-F843-B664-1C9842A51021}" type="slidenum">
              <a:rPr lang="en-US" smtClean="0"/>
              <a:t>43</a:t>
            </a:fld>
            <a:endParaRPr lang="en-US"/>
          </a:p>
        </p:txBody>
      </p:sp>
    </p:spTree>
    <p:extLst>
      <p:ext uri="{BB962C8B-B14F-4D97-AF65-F5344CB8AC3E}">
        <p14:creationId xmlns:p14="http://schemas.microsoft.com/office/powerpoint/2010/main" val="258058859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3621" y="1726582"/>
            <a:ext cx="8715736" cy="4994893"/>
          </a:xfrm>
        </p:spPr>
        <p:txBody>
          <a:bodyPr numCol="1">
            <a:noAutofit/>
          </a:bodyPr>
          <a:lstStyle/>
          <a:p>
            <a:pPr marL="0" indent="0">
              <a:buNone/>
            </a:pPr>
            <a:r>
              <a:rPr lang="en-US" sz="1900" dirty="0"/>
              <a:t>BACKGROUND INFORMATION:  In Indianapolis, prosecutors questioned, several Methodist Hospital neonatal ICU nurses and a pharmacy technician after three premature infants died of heparin overdoses.  </a:t>
            </a:r>
          </a:p>
          <a:p>
            <a:pPr marL="0" indent="0">
              <a:buNone/>
            </a:pPr>
            <a:r>
              <a:rPr lang="en-US" sz="1900" dirty="0"/>
              <a:t>The pharmacy technician had accidentally stocked the unit with vials containing adult doses of the drug rather than infant doses.  </a:t>
            </a:r>
          </a:p>
          <a:p>
            <a:pPr marL="0" indent="0">
              <a:buNone/>
            </a:pPr>
            <a:r>
              <a:rPr lang="en-US" sz="1900" dirty="0"/>
              <a:t>Six infants received an incorrect dose; three recovered. </a:t>
            </a:r>
          </a:p>
          <a:p>
            <a:pPr marL="0" indent="0">
              <a:buNone/>
            </a:pPr>
            <a:r>
              <a:rPr lang="en-US" sz="1800" dirty="0">
                <a:solidFill>
                  <a:srgbClr val="000000"/>
                </a:solidFill>
              </a:rPr>
              <a:t>"Ultimately, the blame for our errors falls upon the institution," said  Sam </a:t>
            </a:r>
            <a:r>
              <a:rPr lang="en-US" sz="1800" dirty="0" err="1">
                <a:solidFill>
                  <a:srgbClr val="000000"/>
                </a:solidFill>
              </a:rPr>
              <a:t>Odle</a:t>
            </a:r>
            <a:r>
              <a:rPr lang="en-US" sz="1800" dirty="0">
                <a:solidFill>
                  <a:srgbClr val="000000"/>
                </a:solidFill>
              </a:rPr>
              <a:t>, president and CEO of Methodist Hospital, following the first two deaths.  </a:t>
            </a:r>
            <a:r>
              <a:rPr lang="en-US" sz="1800" b="1" dirty="0"/>
              <a:t>“This is a system failure.”</a:t>
            </a:r>
          </a:p>
          <a:p>
            <a:pPr marL="0" indent="0" algn="just">
              <a:buNone/>
            </a:pPr>
            <a:r>
              <a:rPr lang="en-US" sz="1800" i="1" dirty="0"/>
              <a:t>Source:  American Journal of Nursing, 2007</a:t>
            </a:r>
          </a:p>
          <a:p>
            <a:pPr marL="0" indent="0">
              <a:spcBef>
                <a:spcPts val="600"/>
              </a:spcBef>
              <a:buNone/>
            </a:pPr>
            <a:r>
              <a:rPr lang="en-US" sz="2400" b="1" dirty="0">
                <a:solidFill>
                  <a:schemeClr val="accent1">
                    <a:lumMod val="75000"/>
                  </a:schemeClr>
                </a:solidFill>
              </a:rPr>
              <a:t>How do we typically prevent human errors like this from reaching the patient?</a:t>
            </a:r>
          </a:p>
          <a:p>
            <a:pPr>
              <a:spcBef>
                <a:spcPts val="600"/>
              </a:spcBef>
              <a:buFont typeface="Wingdings" panose="05000000000000000000" pitchFamily="2" charset="2"/>
              <a:buChar char="ü"/>
            </a:pPr>
            <a:r>
              <a:rPr lang="en-US" dirty="0">
                <a:solidFill>
                  <a:schemeClr val="accent1">
                    <a:lumMod val="75000"/>
                  </a:schemeClr>
                </a:solidFill>
              </a:rPr>
              <a:t>Change the environment (adult and pediatric vials looked similar)</a:t>
            </a:r>
          </a:p>
          <a:p>
            <a:pPr>
              <a:spcBef>
                <a:spcPts val="600"/>
              </a:spcBef>
              <a:buFont typeface="Wingdings" panose="05000000000000000000" pitchFamily="2" charset="2"/>
              <a:buChar char="ü"/>
            </a:pPr>
            <a:r>
              <a:rPr lang="en-US" dirty="0">
                <a:solidFill>
                  <a:schemeClr val="accent1">
                    <a:lumMod val="75000"/>
                  </a:schemeClr>
                </a:solidFill>
              </a:rPr>
              <a:t>Use redundancy (independent double check of high alert meds) </a:t>
            </a:r>
          </a:p>
          <a:p>
            <a:pPr>
              <a:spcBef>
                <a:spcPts val="600"/>
              </a:spcBef>
              <a:buFont typeface="Wingdings" panose="05000000000000000000" pitchFamily="2" charset="2"/>
              <a:buChar char="ü"/>
            </a:pPr>
            <a:r>
              <a:rPr lang="en-US" dirty="0">
                <a:solidFill>
                  <a:schemeClr val="accent1">
                    <a:lumMod val="75000"/>
                  </a:schemeClr>
                </a:solidFill>
              </a:rPr>
              <a:t>Provide for recovery (BCMA and 7 Rights)</a:t>
            </a:r>
          </a:p>
          <a:p>
            <a:pPr marL="0" indent="0" algn="just">
              <a:buNone/>
            </a:pPr>
            <a:endParaRPr lang="en-US" sz="1900" dirty="0"/>
          </a:p>
          <a:p>
            <a:pPr marL="0" indent="0" algn="just">
              <a:buNone/>
            </a:pPr>
            <a:endParaRPr lang="en-US" sz="1900" dirty="0"/>
          </a:p>
          <a:p>
            <a:pPr marL="0" indent="0" algn="just">
              <a:buNone/>
            </a:pPr>
            <a:endParaRPr lang="en-US" sz="1900" dirty="0"/>
          </a:p>
        </p:txBody>
      </p:sp>
      <p:sp>
        <p:nvSpPr>
          <p:cNvPr id="6" name="Title 1"/>
          <p:cNvSpPr>
            <a:spLocks noGrp="1"/>
          </p:cNvSpPr>
          <p:nvPr>
            <p:ph type="title"/>
          </p:nvPr>
        </p:nvSpPr>
        <p:spPr>
          <a:xfrm>
            <a:off x="580013" y="399570"/>
            <a:ext cx="5083119" cy="1312499"/>
          </a:xfrm>
        </p:spPr>
        <p:txBody>
          <a:bodyPr/>
          <a:lstStyle/>
          <a:p>
            <a:r>
              <a:rPr lang="en-US" dirty="0"/>
              <a:t>System design</a:t>
            </a:r>
            <a:r>
              <a:rPr lang="en-US" dirty="0">
                <a:solidFill>
                  <a:schemeClr val="accent1"/>
                </a:solidFill>
              </a:rPr>
              <a:t>:</a:t>
            </a:r>
          </a:p>
        </p:txBody>
      </p:sp>
      <p:sp>
        <p:nvSpPr>
          <p:cNvPr id="7" name="Text Placeholder 3"/>
          <p:cNvSpPr txBox="1">
            <a:spLocks/>
          </p:cNvSpPr>
          <p:nvPr/>
        </p:nvSpPr>
        <p:spPr>
          <a:xfrm>
            <a:off x="5672332" y="214375"/>
            <a:ext cx="3483242" cy="1312499"/>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aleway" charset="0"/>
                <a:ea typeface="Raleway" charset="0"/>
                <a:cs typeface="Raleway"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charset="0"/>
                <a:ea typeface="Raleway" charset="0"/>
                <a:cs typeface="Raleway"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aleway" charset="0"/>
                <a:ea typeface="Raleway" charset="0"/>
                <a:cs typeface="Raleway"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aleway" charset="0"/>
                <a:ea typeface="Raleway" charset="0"/>
                <a:cs typeface="Raleway"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aleway" charset="0"/>
                <a:ea typeface="Raleway" charset="0"/>
                <a:cs typeface="Raleway"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2">
                    <a:lumMod val="50000"/>
                  </a:schemeClr>
                </a:solidFill>
                <a:latin typeface="Montserrat" charset="0"/>
                <a:ea typeface="Montserrat" charset="0"/>
                <a:cs typeface="Montserrat" charset="0"/>
              </a:rPr>
              <a:t>SCENARIO</a:t>
            </a:r>
          </a:p>
          <a:p>
            <a:pPr marL="0" indent="0">
              <a:buFont typeface="Arial" panose="020B0604020202020204" pitchFamily="34" charset="0"/>
              <a:buNone/>
            </a:pPr>
            <a:r>
              <a:rPr lang="en-US" b="1" dirty="0">
                <a:solidFill>
                  <a:schemeClr val="bg2">
                    <a:lumMod val="50000"/>
                  </a:schemeClr>
                </a:solidFill>
                <a:latin typeface="Montserrat" charset="0"/>
                <a:ea typeface="Montserrat" charset="0"/>
                <a:cs typeface="Montserrat" charset="0"/>
              </a:rPr>
              <a:t>Wrong RX in NICU</a:t>
            </a:r>
          </a:p>
        </p:txBody>
      </p:sp>
      <p:sp>
        <p:nvSpPr>
          <p:cNvPr id="4" name="Slide Number Placeholder 3">
            <a:extLst>
              <a:ext uri="{FF2B5EF4-FFF2-40B4-BE49-F238E27FC236}">
                <a16:creationId xmlns:a16="http://schemas.microsoft.com/office/drawing/2014/main" id="{B7857CCC-8A0A-4096-966D-682EAB5A61AB}"/>
              </a:ext>
            </a:extLst>
          </p:cNvPr>
          <p:cNvSpPr>
            <a:spLocks noGrp="1"/>
          </p:cNvSpPr>
          <p:nvPr>
            <p:ph type="sldNum" sz="quarter" idx="12"/>
          </p:nvPr>
        </p:nvSpPr>
        <p:spPr/>
        <p:txBody>
          <a:bodyPr/>
          <a:lstStyle/>
          <a:p>
            <a:fld id="{7D55589D-DAF6-F843-B664-1C9842A51021}" type="slidenum">
              <a:rPr lang="en-US" smtClean="0"/>
              <a:t>44</a:t>
            </a:fld>
            <a:endParaRPr lang="en-US" dirty="0"/>
          </a:p>
        </p:txBody>
      </p:sp>
    </p:spTree>
    <p:extLst>
      <p:ext uri="{BB962C8B-B14F-4D97-AF65-F5344CB8AC3E}">
        <p14:creationId xmlns:p14="http://schemas.microsoft.com/office/powerpoint/2010/main" val="106391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80013" y="399570"/>
            <a:ext cx="5083119" cy="1312499"/>
          </a:xfrm>
        </p:spPr>
        <p:txBody>
          <a:bodyPr/>
          <a:lstStyle/>
          <a:p>
            <a:r>
              <a:rPr lang="en-US" dirty="0"/>
              <a:t>System design</a:t>
            </a:r>
            <a:r>
              <a:rPr lang="en-US" dirty="0">
                <a:solidFill>
                  <a:schemeClr val="accent1"/>
                </a:solidFill>
              </a:rPr>
              <a:t>:</a:t>
            </a:r>
          </a:p>
        </p:txBody>
      </p:sp>
      <p:sp>
        <p:nvSpPr>
          <p:cNvPr id="7" name="Text Placeholder 3"/>
          <p:cNvSpPr txBox="1">
            <a:spLocks/>
          </p:cNvSpPr>
          <p:nvPr/>
        </p:nvSpPr>
        <p:spPr>
          <a:xfrm>
            <a:off x="5672332" y="214375"/>
            <a:ext cx="2891655" cy="1312499"/>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Raleway" charset="0"/>
                <a:ea typeface="Raleway" charset="0"/>
                <a:cs typeface="Raleway"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charset="0"/>
                <a:ea typeface="Raleway" charset="0"/>
                <a:cs typeface="Raleway"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aleway" charset="0"/>
                <a:ea typeface="Raleway" charset="0"/>
                <a:cs typeface="Raleway"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aleway" charset="0"/>
                <a:ea typeface="Raleway" charset="0"/>
                <a:cs typeface="Raleway"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Raleway" charset="0"/>
                <a:ea typeface="Raleway" charset="0"/>
                <a:cs typeface="Raleway"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E7E6E6">
                    <a:lumMod val="50000"/>
                  </a:srgbClr>
                </a:solidFill>
                <a:effectLst/>
                <a:uLnTx/>
                <a:uFillTx/>
                <a:latin typeface="Montserrat" charset="0"/>
                <a:ea typeface="Montserrat" charset="0"/>
                <a:cs typeface="Montserrat" charset="0"/>
              </a:rPr>
              <a:t>SCENARIO</a:t>
            </a:r>
            <a:br>
              <a:rPr kumimoji="0" lang="en-US" sz="2000" b="1" i="0" u="none" strike="noStrike" kern="1200" cap="none" spc="0" normalizeH="0" baseline="0" noProof="0" dirty="0">
                <a:ln>
                  <a:noFill/>
                </a:ln>
                <a:solidFill>
                  <a:srgbClr val="E7E6E6">
                    <a:lumMod val="50000"/>
                  </a:srgbClr>
                </a:solidFill>
                <a:effectLst/>
                <a:uLnTx/>
                <a:uFillTx/>
                <a:latin typeface="Montserrat" charset="0"/>
                <a:ea typeface="Montserrat" charset="0"/>
                <a:cs typeface="Montserrat" charset="0"/>
              </a:rPr>
            </a:br>
            <a:r>
              <a:rPr kumimoji="0" lang="en-US" sz="2000" b="1" i="0" u="none" strike="noStrike" kern="1200" cap="none" spc="0" normalizeH="0" baseline="0" noProof="0" dirty="0">
                <a:ln>
                  <a:noFill/>
                </a:ln>
                <a:solidFill>
                  <a:srgbClr val="E7E6E6">
                    <a:lumMod val="50000"/>
                  </a:srgbClr>
                </a:solidFill>
                <a:effectLst/>
                <a:uLnTx/>
                <a:uFillTx/>
                <a:latin typeface="Montserrat" charset="0"/>
                <a:ea typeface="Montserrat" charset="0"/>
                <a:cs typeface="Montserrat" charset="0"/>
              </a:rPr>
              <a:t>Fall while Toileting</a:t>
            </a:r>
          </a:p>
        </p:txBody>
      </p:sp>
      <p:sp>
        <p:nvSpPr>
          <p:cNvPr id="5" name="Subtitle 2">
            <a:extLst>
              <a:ext uri="{FF2B5EF4-FFF2-40B4-BE49-F238E27FC236}">
                <a16:creationId xmlns:a16="http://schemas.microsoft.com/office/drawing/2014/main" id="{C12EA435-A5C5-4AD6-AC1C-6EBAD7E6B54B}"/>
              </a:ext>
            </a:extLst>
          </p:cNvPr>
          <p:cNvSpPr txBox="1">
            <a:spLocks/>
          </p:cNvSpPr>
          <p:nvPr/>
        </p:nvSpPr>
        <p:spPr>
          <a:xfrm>
            <a:off x="215692" y="1706691"/>
            <a:ext cx="8712616" cy="501073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rgbClr val="000000"/>
                </a:solidFill>
                <a:effectLst/>
                <a:uLnTx/>
                <a:uFillTx/>
                <a:latin typeface="Arial" charset="0"/>
                <a:cs typeface="Arial" charset="0"/>
              </a:rPr>
              <a:t>BACKGROUND INFORMATION:  In a hospital, the fall-risk-reduction policy states that patients at high risk for falls are not to be left alone while toileting. A patient who was at high risk and on an anticoagulant requested privacy in the bathroom. The CNA stepped out, the patient attempted to stand from the toilet, fell and hit her head, and ultimately died due to a subdural hematoma.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rgbClr val="000000"/>
                </a:solidFill>
                <a:effectLst/>
                <a:uLnTx/>
                <a:uFillTx/>
                <a:latin typeface="Arial" charset="0"/>
                <a:cs typeface="Arial" charset="0"/>
              </a:rPr>
              <a:t>The CNA had not received training in how to respond to patients at high risk for falling who requested privacy in the bathroom. She was thinking of the need to maintain high patient satisfaction. </a:t>
            </a:r>
            <a:endParaRPr kumimoji="0" lang="en-US" sz="1900" b="0" i="0" u="none" strike="noStrike" kern="1200" cap="none" spc="0" normalizeH="0" baseline="0" noProof="0" dirty="0">
              <a:ln>
                <a:noFill/>
              </a:ln>
              <a:solidFill>
                <a:srgbClr val="00A4D0">
                  <a:lumMod val="75000"/>
                </a:srgbClr>
              </a:solidFill>
              <a:effectLst/>
              <a:uLnTx/>
              <a:uFillTx/>
              <a:latin typeface="Arial" charset="0"/>
              <a:cs typeface="Arial" charset="0"/>
            </a:endParaRPr>
          </a:p>
          <a:p>
            <a:pPr marL="0" lvl="0" indent="0">
              <a:buNone/>
            </a:pPr>
            <a:r>
              <a:rPr lang="en-US" sz="1800" i="1" dirty="0"/>
              <a:t>Source:  CAPTURE Falls Project, UNMC</a:t>
            </a:r>
            <a:r>
              <a:rPr kumimoji="0" lang="en-US" sz="1900" b="0" i="1" u="none" strike="noStrike" kern="1200" cap="none" spc="0" normalizeH="0" baseline="0" noProof="0" dirty="0">
                <a:ln>
                  <a:noFill/>
                </a:ln>
                <a:solidFill>
                  <a:srgbClr val="00A4D0">
                    <a:lumMod val="75000"/>
                  </a:srgbClr>
                </a:solidFill>
                <a:effectLst/>
                <a:uLnTx/>
                <a:uFillTx/>
                <a:latin typeface="Arial" charset="0"/>
                <a:cs typeface="Arial" charset="0"/>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dirty="0">
                <a:ln>
                  <a:noFill/>
                </a:ln>
                <a:solidFill>
                  <a:srgbClr val="00A4D0">
                    <a:lumMod val="75000"/>
                  </a:srgbClr>
                </a:solidFill>
                <a:effectLst/>
                <a:uLnTx/>
                <a:uFillTx/>
                <a:latin typeface="Arial" charset="0"/>
                <a:cs typeface="Arial" charset="0"/>
              </a:rPr>
              <a:t>How do we typically prevent decision-making (judgment) errors like this from reaching the patient?</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900" dirty="0">
                <a:solidFill>
                  <a:srgbClr val="00A4D0">
                    <a:lumMod val="75000"/>
                  </a:srgbClr>
                </a:solidFill>
              </a:rPr>
              <a:t>We impose a duty (policy/procedure) for which the employee is accountable. In this case, patients who were at high risk for falling were not to be left alone in the bathroom. However, management did not anticipate that staff may interpret requests for privacy as more important than safety. Train staff: “I respect your desire for privacy, but your safety is our highest priority. And we know that patients are most likely to be seriously injured if the fall in the bathroom.” </a:t>
            </a:r>
            <a:endParaRPr kumimoji="0" lang="en-US" sz="1900" i="0" u="none" strike="noStrike" kern="1200" cap="none" spc="0" normalizeH="0" baseline="0" noProof="0" dirty="0">
              <a:ln>
                <a:noFill/>
              </a:ln>
              <a:solidFill>
                <a:srgbClr val="00A4D0">
                  <a:lumMod val="75000"/>
                </a:srgbClr>
              </a:solidFill>
              <a:effectLst/>
              <a:uLnTx/>
              <a:uFillTx/>
              <a:latin typeface="Arial" charset="0"/>
              <a:cs typeface="Arial"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0" i="1" u="none" strike="noStrike" kern="1200" cap="none" spc="0" normalizeH="0" baseline="0" noProof="0" dirty="0">
              <a:ln>
                <a:noFill/>
              </a:ln>
              <a:solidFill>
                <a:srgbClr val="00A4D0">
                  <a:lumMod val="75000"/>
                </a:srgbClr>
              </a:solidFill>
              <a:effectLst/>
              <a:uLnTx/>
              <a:uFillTx/>
              <a:latin typeface="Arial" charset="0"/>
              <a:cs typeface="Arial" charset="0"/>
            </a:endParaRPr>
          </a:p>
        </p:txBody>
      </p:sp>
      <p:sp>
        <p:nvSpPr>
          <p:cNvPr id="4" name="Slide Number Placeholder 3">
            <a:extLst>
              <a:ext uri="{FF2B5EF4-FFF2-40B4-BE49-F238E27FC236}">
                <a16:creationId xmlns:a16="http://schemas.microsoft.com/office/drawing/2014/main" id="{B7857CCC-8A0A-4096-966D-682EAB5A61AB}"/>
              </a:ext>
            </a:extLst>
          </p:cNvPr>
          <p:cNvSpPr>
            <a:spLocks noGrp="1"/>
          </p:cNvSpPr>
          <p:nvPr>
            <p:ph type="sldNum" sz="quarter" idx="12"/>
          </p:nvPr>
        </p:nvSpPr>
        <p:spPr>
          <a:xfrm>
            <a:off x="8393372" y="6366493"/>
            <a:ext cx="53493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98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41909" y="448364"/>
            <a:ext cx="8238836" cy="2556093"/>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000" b="1" i="0" kern="0" cap="all" spc="-400" normalizeH="0" baseline="0">
                <a:solidFill>
                  <a:schemeClr val="bg2">
                    <a:lumMod val="25000"/>
                  </a:schemeClr>
                </a:solidFill>
                <a:latin typeface="Montserrat" charset="0"/>
                <a:ea typeface="Montserrat" charset="0"/>
                <a:cs typeface="Montserrat" charset="0"/>
              </a:defRPr>
            </a:lvl1pPr>
          </a:lstStyle>
          <a:p>
            <a:r>
              <a:rPr lang="en-US" sz="4100" dirty="0">
                <a:solidFill>
                  <a:schemeClr val="tx1">
                    <a:lumMod val="50000"/>
                    <a:lumOff val="50000"/>
                  </a:schemeClr>
                </a:solidFill>
              </a:rPr>
              <a:t>Questions?</a:t>
            </a:r>
            <a:br>
              <a:rPr lang="en-US" sz="4100" dirty="0">
                <a:solidFill>
                  <a:schemeClr val="accent2"/>
                </a:solidFill>
              </a:rPr>
            </a:br>
            <a:r>
              <a:rPr lang="en-US" sz="4100" dirty="0">
                <a:solidFill>
                  <a:schemeClr val="accent2"/>
                </a:solidFill>
              </a:rPr>
              <a:t>Concerns?</a:t>
            </a:r>
            <a:br>
              <a:rPr lang="en-US" sz="4100" dirty="0">
                <a:solidFill>
                  <a:schemeClr val="accent2"/>
                </a:solidFill>
              </a:rPr>
            </a:br>
            <a:r>
              <a:rPr lang="en-US" sz="4100" dirty="0">
                <a:solidFill>
                  <a:schemeClr val="accent1"/>
                </a:solidFill>
              </a:rPr>
              <a:t>ideas?</a:t>
            </a:r>
          </a:p>
          <a:p>
            <a:endParaRPr lang="en-US" sz="4100" dirty="0">
              <a:solidFill>
                <a:schemeClr val="accent1"/>
              </a:solidFill>
            </a:endParaRPr>
          </a:p>
        </p:txBody>
      </p:sp>
      <p:sp>
        <p:nvSpPr>
          <p:cNvPr id="4" name="Slide Number Placeholder 3">
            <a:extLst>
              <a:ext uri="{FF2B5EF4-FFF2-40B4-BE49-F238E27FC236}">
                <a16:creationId xmlns:a16="http://schemas.microsoft.com/office/drawing/2014/main" id="{CEE18B1A-44F4-4976-8ABA-C20D0E441014}"/>
              </a:ext>
            </a:extLst>
          </p:cNvPr>
          <p:cNvSpPr>
            <a:spLocks noGrp="1"/>
          </p:cNvSpPr>
          <p:nvPr>
            <p:ph type="sldNum" sz="quarter" idx="12"/>
          </p:nvPr>
        </p:nvSpPr>
        <p:spPr/>
        <p:txBody>
          <a:bodyPr/>
          <a:lstStyle/>
          <a:p>
            <a:fld id="{7D55589D-DAF6-F843-B664-1C9842A51021}" type="slidenum">
              <a:rPr lang="en-US" smtClean="0"/>
              <a:pPr/>
              <a:t>46</a:t>
            </a:fld>
            <a:endParaRPr lang="en-US" dirty="0"/>
          </a:p>
        </p:txBody>
      </p:sp>
      <p:sp>
        <p:nvSpPr>
          <p:cNvPr id="5" name="TextBox 4">
            <a:extLst>
              <a:ext uri="{FF2B5EF4-FFF2-40B4-BE49-F238E27FC236}">
                <a16:creationId xmlns:a16="http://schemas.microsoft.com/office/drawing/2014/main" id="{A3504BF1-1193-41DE-91A1-A18CC61C2E2D}"/>
              </a:ext>
            </a:extLst>
          </p:cNvPr>
          <p:cNvSpPr txBox="1"/>
          <p:nvPr/>
        </p:nvSpPr>
        <p:spPr>
          <a:xfrm>
            <a:off x="463464" y="3126132"/>
            <a:ext cx="8138627" cy="3108543"/>
          </a:xfrm>
          <a:prstGeom prst="rect">
            <a:avLst/>
          </a:prstGeom>
          <a:noFill/>
        </p:spPr>
        <p:txBody>
          <a:bodyPr wrap="square" rtlCol="0">
            <a:spAutoFit/>
          </a:bodyPr>
          <a:lstStyle/>
          <a:p>
            <a:r>
              <a:rPr lang="en-US" sz="2800" dirty="0"/>
              <a:t>As a manager, you control system design to limit the stimuli in the environment, create barriers to errors, provide for redundancy in risky processes, and facilitate recovery from errors.</a:t>
            </a:r>
          </a:p>
          <a:p>
            <a:r>
              <a:rPr lang="en-US" sz="2800" dirty="0"/>
              <a:t> </a:t>
            </a:r>
          </a:p>
          <a:p>
            <a:r>
              <a:rPr lang="en-US" sz="2800" dirty="0"/>
              <a:t>You also hold employees accountable for making better behavioral choices by imposing duties.</a:t>
            </a:r>
          </a:p>
        </p:txBody>
      </p:sp>
    </p:spTree>
    <p:extLst>
      <p:ext uri="{BB962C8B-B14F-4D97-AF65-F5344CB8AC3E}">
        <p14:creationId xmlns:p14="http://schemas.microsoft.com/office/powerpoint/2010/main" val="137411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7</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742950" y="3815542"/>
            <a:ext cx="7772400" cy="1780040"/>
          </a:xfrm>
        </p:spPr>
        <p:txBody>
          <a:bodyPr>
            <a:normAutofit fontScale="92500"/>
          </a:bodyPr>
          <a:lstStyle/>
          <a:p>
            <a:r>
              <a:rPr lang="en-US" sz="3600" dirty="0"/>
              <a:t>Identify 3 categories of behavior and the appropriate management response from perspective of a Just Culture.</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8018203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9236" y="180106"/>
            <a:ext cx="8377564" cy="692734"/>
          </a:xfrm>
        </p:spPr>
        <p:txBody>
          <a:bodyPr anchor="t" anchorCtr="0">
            <a:noAutofit/>
          </a:bodyPr>
          <a:lstStyle/>
          <a:p>
            <a:r>
              <a:rPr lang="en-US" dirty="0"/>
              <a:t>Skill 3: Make Better Choices</a:t>
            </a:r>
          </a:p>
        </p:txBody>
      </p:sp>
      <p:grpSp>
        <p:nvGrpSpPr>
          <p:cNvPr id="13" name="Group 12">
            <a:extLst>
              <a:ext uri="{FF2B5EF4-FFF2-40B4-BE49-F238E27FC236}">
                <a16:creationId xmlns:a16="http://schemas.microsoft.com/office/drawing/2014/main" id="{98B4C876-56FF-4A98-A090-FA49067B269C}"/>
              </a:ext>
            </a:extLst>
          </p:cNvPr>
          <p:cNvGrpSpPr/>
          <p:nvPr/>
        </p:nvGrpSpPr>
        <p:grpSpPr>
          <a:xfrm>
            <a:off x="309236" y="872841"/>
            <a:ext cx="4379368" cy="5848636"/>
            <a:chOff x="201880" y="1463976"/>
            <a:chExt cx="4379368" cy="4867551"/>
          </a:xfrm>
        </p:grpSpPr>
        <p:sp>
          <p:nvSpPr>
            <p:cNvPr id="4" name="TextBox 3"/>
            <p:cNvSpPr txBox="1"/>
            <p:nvPr/>
          </p:nvSpPr>
          <p:spPr>
            <a:xfrm>
              <a:off x="206504" y="2447646"/>
              <a:ext cx="4370120" cy="932873"/>
            </a:xfrm>
            <a:prstGeom prst="rect">
              <a:avLst/>
            </a:prstGeom>
            <a:solidFill>
              <a:schemeClr val="bg1">
                <a:lumMod val="95000"/>
              </a:schemeClr>
            </a:solidFill>
          </p:spPr>
          <p:txBody>
            <a:bodyPr wrap="square" lIns="548640" rIns="548640" rtlCol="0" anchor="ctr" anchorCtr="0">
              <a:noAutofit/>
            </a:bodyPr>
            <a:lstStyle/>
            <a:p>
              <a:pPr lvl="0">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2.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DESIGN BETTER </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SYSTEMS  </a:t>
              </a:r>
              <a:r>
                <a:rPr lang="en-US" sz="2400" u="sng" dirty="0">
                  <a:solidFill>
                    <a:srgbClr val="000000"/>
                  </a:solidFill>
                  <a:ea typeface="Arial" charset="0"/>
                  <a:cs typeface="Arial" charset="0"/>
                </a:rPr>
                <a:t>that account for </a:t>
              </a:r>
              <a:r>
                <a:rPr kumimoji="0" lang="en-US" sz="2400" i="0" u="sng" strike="noStrike" kern="1200" cap="none" normalizeH="0" noProof="0" dirty="0">
                  <a:ln>
                    <a:noFill/>
                  </a:ln>
                  <a:solidFill>
                    <a:srgbClr val="000000"/>
                  </a:solidFill>
                  <a:effectLst/>
                  <a:uLnTx/>
                  <a:uFillTx/>
                  <a:ea typeface="Arial" charset="0"/>
                  <a:cs typeface="Arial" charset="0"/>
                </a:rPr>
                <a:t>human fallibility</a:t>
              </a:r>
              <a:endParaRPr kumimoji="0" lang="en-US" sz="2400" b="1" i="0" u="sng" strike="noStrike" kern="1200" cap="none" normalizeH="0" noProof="0" dirty="0">
                <a:ln>
                  <a:noFill/>
                </a:ln>
                <a:solidFill>
                  <a:srgbClr val="000000"/>
                </a:solidFill>
                <a:effectLst/>
                <a:uLnTx/>
                <a:uFillTx/>
                <a:ea typeface="Arial" charset="0"/>
                <a:cs typeface="Arial" charset="0"/>
              </a:endParaRPr>
            </a:p>
          </p:txBody>
        </p:sp>
        <p:sp>
          <p:nvSpPr>
            <p:cNvPr id="5" name="TextBox 4"/>
            <p:cNvSpPr txBox="1"/>
            <p:nvPr/>
          </p:nvSpPr>
          <p:spPr>
            <a:xfrm>
              <a:off x="206504" y="4388538"/>
              <a:ext cx="4370120" cy="932873"/>
            </a:xfrm>
            <a:prstGeom prst="rect">
              <a:avLst/>
            </a:prstGeom>
            <a:solidFill>
              <a:schemeClr val="bg1">
                <a:lumMod val="95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charset="0"/>
                  <a:ea typeface="Arial" charset="0"/>
                  <a:cs typeface="Arial" charset="0"/>
                </a:rPr>
                <a:t>4</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r>
                <a:rPr lang="en-US" sz="2400" spc="-150" dirty="0">
                  <a:solidFill>
                    <a:srgbClr val="000000"/>
                  </a:solidFill>
                  <a:latin typeface="Arial" charset="0"/>
                  <a:ea typeface="Arial" charset="0"/>
                  <a:cs typeface="Arial" charset="0"/>
                </a:rPr>
                <a:t>LEARN TO SYSTEMATICALLY LEARN</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6" name="TextBox 5"/>
            <p:cNvSpPr txBox="1"/>
            <p:nvPr/>
          </p:nvSpPr>
          <p:spPr>
            <a:xfrm>
              <a:off x="211128" y="3413569"/>
              <a:ext cx="4370120" cy="932873"/>
            </a:xfrm>
            <a:prstGeom prst="rect">
              <a:avLst/>
            </a:prstGeom>
            <a:solidFill>
              <a:schemeClr val="bg1">
                <a:lumMod val="95000"/>
              </a:schemeClr>
            </a:solidFill>
            <a:ln w="38100">
              <a:solidFill>
                <a:schemeClr val="accent1">
                  <a:lumMod val="75000"/>
                </a:schemeClr>
              </a:solidFill>
            </a:ln>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charset="0"/>
                  <a:ea typeface="Arial" charset="0"/>
                  <a:cs typeface="Arial" charset="0"/>
                </a:rPr>
                <a:t>3</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r>
                <a:rPr lang="en-US" sz="2400" spc="-300" dirty="0">
                  <a:solidFill>
                    <a:srgbClr val="000000"/>
                  </a:solidFill>
                  <a:latin typeface="Arial" charset="0"/>
                  <a:ea typeface="Arial" charset="0"/>
                  <a:cs typeface="Arial" charset="0"/>
                </a:rPr>
                <a:t>MAKE BETTER BEHAVIORAL CHOICES</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7" name="TextBox 6"/>
            <p:cNvSpPr txBox="1"/>
            <p:nvPr/>
          </p:nvSpPr>
          <p:spPr>
            <a:xfrm>
              <a:off x="201880" y="5398654"/>
              <a:ext cx="4370120" cy="932873"/>
            </a:xfrm>
            <a:prstGeom prst="rect">
              <a:avLst/>
            </a:prstGeom>
            <a:solidFill>
              <a:schemeClr val="bg1">
                <a:lumMod val="95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5.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FIND</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 JUSTICE</a:t>
              </a:r>
            </a:p>
          </p:txBody>
        </p:sp>
        <p:sp>
          <p:nvSpPr>
            <p:cNvPr id="3" name="TextBox 2"/>
            <p:cNvSpPr txBox="1"/>
            <p:nvPr/>
          </p:nvSpPr>
          <p:spPr>
            <a:xfrm>
              <a:off x="201880" y="1463976"/>
              <a:ext cx="4370120" cy="932873"/>
            </a:xfrm>
            <a:prstGeom prst="rect">
              <a:avLst/>
            </a:prstGeom>
            <a:solidFill>
              <a:schemeClr val="bg1">
                <a:lumMod val="9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1.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ALIGN VALUES </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&amp; EXPECTATIONS</a:t>
              </a:r>
            </a:p>
          </p:txBody>
        </p:sp>
      </p:grpSp>
      <p:sp>
        <p:nvSpPr>
          <p:cNvPr id="9" name="TextBox 8">
            <a:extLst>
              <a:ext uri="{FF2B5EF4-FFF2-40B4-BE49-F238E27FC236}">
                <a16:creationId xmlns:a16="http://schemas.microsoft.com/office/drawing/2014/main" id="{DE6B81CB-F496-45BE-A592-7BD7F1DF371B}"/>
              </a:ext>
            </a:extLst>
          </p:cNvPr>
          <p:cNvSpPr txBox="1"/>
          <p:nvPr/>
        </p:nvSpPr>
        <p:spPr>
          <a:xfrm>
            <a:off x="5094466" y="5336759"/>
            <a:ext cx="36660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Severity of Outcome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Due to Error</a:t>
            </a:r>
          </a:p>
        </p:txBody>
      </p:sp>
      <p:sp>
        <p:nvSpPr>
          <p:cNvPr id="11" name="Slide Number Placeholder 10">
            <a:extLst>
              <a:ext uri="{FF2B5EF4-FFF2-40B4-BE49-F238E27FC236}">
                <a16:creationId xmlns:a16="http://schemas.microsoft.com/office/drawing/2014/main" id="{D43EE562-2C55-49EB-BBB0-C53C814F0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tint val="75000"/>
                </a:srgbClr>
              </a:solidFill>
              <a:effectLst/>
              <a:uLnTx/>
              <a:uFillTx/>
              <a:latin typeface="Arial" charset="0"/>
              <a:cs typeface="Arial" charset="0"/>
            </a:endParaRPr>
          </a:p>
        </p:txBody>
      </p:sp>
      <p:pic>
        <p:nvPicPr>
          <p:cNvPr id="2" name="Picture 1">
            <a:extLst>
              <a:ext uri="{FF2B5EF4-FFF2-40B4-BE49-F238E27FC236}">
                <a16:creationId xmlns:a16="http://schemas.microsoft.com/office/drawing/2014/main" id="{A4C82255-DB66-4E8F-8EF6-F1A305C80EBF}"/>
              </a:ext>
            </a:extLst>
          </p:cNvPr>
          <p:cNvPicPr>
            <a:picLocks noChangeAspect="1"/>
          </p:cNvPicPr>
          <p:nvPr/>
        </p:nvPicPr>
        <p:blipFill rotWithShape="1">
          <a:blip r:embed="rId3"/>
          <a:srcRect l="18809" t="1593" r="21004" b="14640"/>
          <a:stretch/>
        </p:blipFill>
        <p:spPr>
          <a:xfrm>
            <a:off x="4572000" y="1593077"/>
            <a:ext cx="4572000" cy="3845490"/>
          </a:xfrm>
          <a:prstGeom prst="rect">
            <a:avLst/>
          </a:prstGeom>
        </p:spPr>
      </p:pic>
      <p:sp>
        <p:nvSpPr>
          <p:cNvPr id="12" name="TextBox 11">
            <a:extLst>
              <a:ext uri="{FF2B5EF4-FFF2-40B4-BE49-F238E27FC236}">
                <a16:creationId xmlns:a16="http://schemas.microsoft.com/office/drawing/2014/main" id="{D6453A61-640A-4FEB-AC36-CFD78FAC142D}"/>
              </a:ext>
            </a:extLst>
          </p:cNvPr>
          <p:cNvSpPr txBox="1"/>
          <p:nvPr/>
        </p:nvSpPr>
        <p:spPr>
          <a:xfrm>
            <a:off x="4550993" y="2636313"/>
            <a:ext cx="677108" cy="226440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Future Focus</a:t>
            </a:r>
          </a:p>
        </p:txBody>
      </p:sp>
      <p:grpSp>
        <p:nvGrpSpPr>
          <p:cNvPr id="10" name="Group 9">
            <a:extLst>
              <a:ext uri="{FF2B5EF4-FFF2-40B4-BE49-F238E27FC236}">
                <a16:creationId xmlns:a16="http://schemas.microsoft.com/office/drawing/2014/main" id="{59BF7273-A24C-A3DA-4587-77EE138E45D1}"/>
              </a:ext>
            </a:extLst>
          </p:cNvPr>
          <p:cNvGrpSpPr/>
          <p:nvPr/>
        </p:nvGrpSpPr>
        <p:grpSpPr>
          <a:xfrm>
            <a:off x="4550993" y="1047545"/>
            <a:ext cx="3650379" cy="3853170"/>
            <a:chOff x="4550993" y="1047545"/>
            <a:chExt cx="3650379" cy="3853170"/>
          </a:xfrm>
        </p:grpSpPr>
        <p:sp>
          <p:nvSpPr>
            <p:cNvPr id="14" name="TextBox 13">
              <a:extLst>
                <a:ext uri="{FF2B5EF4-FFF2-40B4-BE49-F238E27FC236}">
                  <a16:creationId xmlns:a16="http://schemas.microsoft.com/office/drawing/2014/main" id="{A7106E7F-5AE9-977C-1DE0-D523D634F931}"/>
                </a:ext>
              </a:extLst>
            </p:cNvPr>
            <p:cNvSpPr txBox="1"/>
            <p:nvPr/>
          </p:nvSpPr>
          <p:spPr>
            <a:xfrm>
              <a:off x="4550993" y="2636313"/>
              <a:ext cx="677108" cy="226440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Future Focus</a:t>
              </a:r>
            </a:p>
          </p:txBody>
        </p:sp>
        <p:grpSp>
          <p:nvGrpSpPr>
            <p:cNvPr id="15" name="Group 14">
              <a:extLst>
                <a:ext uri="{FF2B5EF4-FFF2-40B4-BE49-F238E27FC236}">
                  <a16:creationId xmlns:a16="http://schemas.microsoft.com/office/drawing/2014/main" id="{368DF86A-0611-D431-61D0-4F355B7C85EA}"/>
                </a:ext>
              </a:extLst>
            </p:cNvPr>
            <p:cNvGrpSpPr/>
            <p:nvPr/>
          </p:nvGrpSpPr>
          <p:grpSpPr>
            <a:xfrm>
              <a:off x="4725536" y="1047545"/>
              <a:ext cx="3475836" cy="1458578"/>
              <a:chOff x="4725536" y="1047545"/>
              <a:chExt cx="3475836" cy="1458578"/>
            </a:xfrm>
          </p:grpSpPr>
          <p:pic>
            <p:nvPicPr>
              <p:cNvPr id="16" name="Picture 15">
                <a:extLst>
                  <a:ext uri="{FF2B5EF4-FFF2-40B4-BE49-F238E27FC236}">
                    <a16:creationId xmlns:a16="http://schemas.microsoft.com/office/drawing/2014/main" id="{3EF7D36E-8733-1B02-6CC1-9EAAB9C43B9E}"/>
                  </a:ext>
                </a:extLst>
              </p:cNvPr>
              <p:cNvPicPr>
                <a:picLocks noChangeAspect="1"/>
              </p:cNvPicPr>
              <p:nvPr/>
            </p:nvPicPr>
            <p:blipFill>
              <a:blip r:embed="rId4"/>
              <a:stretch>
                <a:fillRect/>
              </a:stretch>
            </p:blipFill>
            <p:spPr>
              <a:xfrm>
                <a:off x="5555479" y="1047545"/>
                <a:ext cx="2645893" cy="371888"/>
              </a:xfrm>
              <a:prstGeom prst="rect">
                <a:avLst/>
              </a:prstGeom>
            </p:spPr>
          </p:pic>
          <p:sp>
            <p:nvSpPr>
              <p:cNvPr id="17" name="Arrow: Curved Right 16">
                <a:extLst>
                  <a:ext uri="{FF2B5EF4-FFF2-40B4-BE49-F238E27FC236}">
                    <a16:creationId xmlns:a16="http://schemas.microsoft.com/office/drawing/2014/main" id="{964B0E8F-9C87-4731-6E4F-2262243CA267}"/>
                  </a:ext>
                </a:extLst>
              </p:cNvPr>
              <p:cNvSpPr/>
              <p:nvPr/>
            </p:nvSpPr>
            <p:spPr>
              <a:xfrm>
                <a:off x="4725536" y="1142405"/>
                <a:ext cx="676407" cy="1363718"/>
              </a:xfrm>
              <a:prstGeom prst="curv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81271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DC79-BDDD-223C-67FD-4130EF8B1BFB}"/>
              </a:ext>
            </a:extLst>
          </p:cNvPr>
          <p:cNvSpPr>
            <a:spLocks noGrp="1"/>
          </p:cNvSpPr>
          <p:nvPr>
            <p:ph type="title"/>
          </p:nvPr>
        </p:nvSpPr>
        <p:spPr>
          <a:xfrm>
            <a:off x="461963" y="231620"/>
            <a:ext cx="8237899" cy="642835"/>
          </a:xfrm>
        </p:spPr>
        <p:txBody>
          <a:bodyPr>
            <a:normAutofit/>
          </a:bodyPr>
          <a:lstStyle/>
          <a:p>
            <a:r>
              <a:rPr lang="en-US" sz="3600" spc="-150" dirty="0"/>
              <a:t>Human fallibility and intentions</a:t>
            </a:r>
          </a:p>
        </p:txBody>
      </p:sp>
      <p:sp>
        <p:nvSpPr>
          <p:cNvPr id="4" name="Slide Number Placeholder 3">
            <a:extLst>
              <a:ext uri="{FF2B5EF4-FFF2-40B4-BE49-F238E27FC236}">
                <a16:creationId xmlns:a16="http://schemas.microsoft.com/office/drawing/2014/main" id="{4442FCF7-0E59-0098-17C5-B7BDB2AB1EDD}"/>
              </a:ext>
            </a:extLst>
          </p:cNvPr>
          <p:cNvSpPr>
            <a:spLocks noGrp="1"/>
          </p:cNvSpPr>
          <p:nvPr>
            <p:ph type="sldNum" sz="quarter" idx="12"/>
          </p:nvPr>
        </p:nvSpPr>
        <p:spPr/>
        <p:txBody>
          <a:bodyPr/>
          <a:lstStyle/>
          <a:p>
            <a:fld id="{7D55589D-DAF6-F843-B664-1C9842A51021}" type="slidenum">
              <a:rPr lang="en-US" smtClean="0"/>
              <a:t>49</a:t>
            </a:fld>
            <a:endParaRPr lang="en-US"/>
          </a:p>
        </p:txBody>
      </p:sp>
      <p:sp>
        <p:nvSpPr>
          <p:cNvPr id="7" name="TextBox 6">
            <a:extLst>
              <a:ext uri="{FF2B5EF4-FFF2-40B4-BE49-F238E27FC236}">
                <a16:creationId xmlns:a16="http://schemas.microsoft.com/office/drawing/2014/main" id="{4FBA9091-8EDE-6B1E-3B8C-02D9B625C846}"/>
              </a:ext>
            </a:extLst>
          </p:cNvPr>
          <p:cNvSpPr txBox="1"/>
          <p:nvPr/>
        </p:nvSpPr>
        <p:spPr>
          <a:xfrm>
            <a:off x="429862" y="1000907"/>
            <a:ext cx="8348779" cy="1508105"/>
          </a:xfrm>
          <a:prstGeom prst="rect">
            <a:avLst/>
          </a:prstGeom>
          <a:noFill/>
        </p:spPr>
        <p:txBody>
          <a:bodyPr wrap="square" rtlCol="0">
            <a:spAutoFit/>
          </a:bodyPr>
          <a:lstStyle/>
          <a:p>
            <a:r>
              <a:rPr lang="en-US" sz="2400" b="1" dirty="0"/>
              <a:t>Human error (mistakes, slips, lapses) lacks intent!</a:t>
            </a:r>
          </a:p>
          <a:p>
            <a:r>
              <a:rPr lang="en-US" sz="2400" dirty="0"/>
              <a:t>We do things we do not INTEND to do because we think fast (cognitive bias). </a:t>
            </a:r>
          </a:p>
          <a:p>
            <a:endParaRPr lang="en-US" sz="2000" dirty="0"/>
          </a:p>
        </p:txBody>
      </p:sp>
      <p:sp>
        <p:nvSpPr>
          <p:cNvPr id="9" name="TextBox 8">
            <a:extLst>
              <a:ext uri="{FF2B5EF4-FFF2-40B4-BE49-F238E27FC236}">
                <a16:creationId xmlns:a16="http://schemas.microsoft.com/office/drawing/2014/main" id="{8DAEFEF0-FD4F-E75A-E0CC-D629716AFEDC}"/>
              </a:ext>
            </a:extLst>
          </p:cNvPr>
          <p:cNvSpPr txBox="1"/>
          <p:nvPr/>
        </p:nvSpPr>
        <p:spPr>
          <a:xfrm>
            <a:off x="4604251" y="2200063"/>
            <a:ext cx="4688349" cy="3416320"/>
          </a:xfrm>
          <a:prstGeom prst="rect">
            <a:avLst/>
          </a:prstGeom>
          <a:noFill/>
        </p:spPr>
        <p:txBody>
          <a:bodyPr wrap="square" rtlCol="0">
            <a:spAutoFit/>
          </a:bodyPr>
          <a:lstStyle/>
          <a:p>
            <a:r>
              <a:rPr lang="en-US" sz="2400" b="1" dirty="0"/>
              <a:t>We have free will.</a:t>
            </a:r>
          </a:p>
          <a:p>
            <a:endParaRPr lang="en-US" sz="2400" b="1" dirty="0"/>
          </a:p>
          <a:p>
            <a:r>
              <a:rPr lang="en-US" sz="2400" b="1" dirty="0"/>
              <a:t>We make 100s of choices every day.</a:t>
            </a:r>
          </a:p>
          <a:p>
            <a:endParaRPr lang="en-US" sz="2400" b="1" dirty="0"/>
          </a:p>
          <a:p>
            <a:r>
              <a:rPr lang="en-US" sz="2400" b="1" dirty="0"/>
              <a:t>We drift from safe choices. </a:t>
            </a:r>
          </a:p>
          <a:p>
            <a:endParaRPr lang="en-US" sz="2400" b="1" dirty="0"/>
          </a:p>
          <a:p>
            <a:r>
              <a:rPr lang="en-US" sz="2400" b="1" dirty="0"/>
              <a:t>We make choices that are self-serving.</a:t>
            </a:r>
          </a:p>
        </p:txBody>
      </p:sp>
      <p:sp>
        <p:nvSpPr>
          <p:cNvPr id="3" name="TextBox 2">
            <a:extLst>
              <a:ext uri="{FF2B5EF4-FFF2-40B4-BE49-F238E27FC236}">
                <a16:creationId xmlns:a16="http://schemas.microsoft.com/office/drawing/2014/main" id="{5F03800F-013D-8173-B701-74EDC1107D57}"/>
              </a:ext>
            </a:extLst>
          </p:cNvPr>
          <p:cNvSpPr txBox="1"/>
          <p:nvPr/>
        </p:nvSpPr>
        <p:spPr>
          <a:xfrm>
            <a:off x="5083136" y="6295828"/>
            <a:ext cx="3350940" cy="338554"/>
          </a:xfrm>
          <a:prstGeom prst="rect">
            <a:avLst/>
          </a:prstGeom>
          <a:noFill/>
        </p:spPr>
        <p:txBody>
          <a:bodyPr wrap="square" rtlCol="0">
            <a:spAutoFit/>
          </a:bodyPr>
          <a:lstStyle/>
          <a:p>
            <a:r>
              <a:rPr lang="en-US" sz="1600" dirty="0"/>
              <a:t>The Just Culture Company, 2021</a:t>
            </a:r>
          </a:p>
        </p:txBody>
      </p:sp>
      <p:pic>
        <p:nvPicPr>
          <p:cNvPr id="13" name="Picture 12">
            <a:extLst>
              <a:ext uri="{FF2B5EF4-FFF2-40B4-BE49-F238E27FC236}">
                <a16:creationId xmlns:a16="http://schemas.microsoft.com/office/drawing/2014/main" id="{6F1FB195-2EB0-6273-AD16-8AB3182C8AE0}"/>
              </a:ext>
            </a:extLst>
          </p:cNvPr>
          <p:cNvPicPr>
            <a:picLocks noChangeAspect="1"/>
          </p:cNvPicPr>
          <p:nvPr/>
        </p:nvPicPr>
        <p:blipFill>
          <a:blip r:embed="rId3"/>
          <a:stretch>
            <a:fillRect/>
          </a:stretch>
        </p:blipFill>
        <p:spPr>
          <a:xfrm>
            <a:off x="461963" y="2200063"/>
            <a:ext cx="3274740" cy="3208717"/>
          </a:xfrm>
          <a:prstGeom prst="rect">
            <a:avLst/>
          </a:prstGeom>
        </p:spPr>
      </p:pic>
      <p:sp>
        <p:nvSpPr>
          <p:cNvPr id="16" name="TextBox 15">
            <a:extLst>
              <a:ext uri="{FF2B5EF4-FFF2-40B4-BE49-F238E27FC236}">
                <a16:creationId xmlns:a16="http://schemas.microsoft.com/office/drawing/2014/main" id="{D2DAA592-224A-0F35-E0A0-705CC33949E2}"/>
              </a:ext>
            </a:extLst>
          </p:cNvPr>
          <p:cNvSpPr txBox="1"/>
          <p:nvPr/>
        </p:nvSpPr>
        <p:spPr>
          <a:xfrm>
            <a:off x="293511" y="5364886"/>
            <a:ext cx="3933132" cy="1200329"/>
          </a:xfrm>
          <a:prstGeom prst="rect">
            <a:avLst/>
          </a:prstGeom>
          <a:noFill/>
        </p:spPr>
        <p:txBody>
          <a:bodyPr wrap="square" rtlCol="0">
            <a:spAutoFit/>
          </a:bodyPr>
          <a:lstStyle/>
          <a:p>
            <a:r>
              <a:rPr lang="en-US" sz="2000" dirty="0"/>
              <a:t>Look-Alike vials similar to those that led to deaths of premature infants </a:t>
            </a:r>
          </a:p>
          <a:p>
            <a:r>
              <a:rPr lang="en-US" sz="1600" dirty="0"/>
              <a:t>https://www.ismp.org/resources/infant-heparin-flush-overdose</a:t>
            </a:r>
            <a:endParaRPr lang="en-US" dirty="0"/>
          </a:p>
        </p:txBody>
      </p:sp>
    </p:spTree>
    <p:extLst>
      <p:ext uri="{BB962C8B-B14F-4D97-AF65-F5344CB8AC3E}">
        <p14:creationId xmlns:p14="http://schemas.microsoft.com/office/powerpoint/2010/main" val="338680413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3127" y="2505205"/>
            <a:ext cx="8265091" cy="3602987"/>
          </a:xfrm>
          <a:prstGeom prst="rect">
            <a:avLst/>
          </a:prstGeom>
          <a:effectLst/>
        </p:spPr>
        <p:txBody>
          <a:bodyPr numCol="1"/>
          <a:lstStyle>
            <a:lvl1pPr marL="342900" indent="-342900" algn="l" rtl="0" eaLnBrk="1" fontAlgn="base" hangingPunct="1">
              <a:spcBef>
                <a:spcPct val="20000"/>
              </a:spcBef>
              <a:spcAft>
                <a:spcPct val="0"/>
              </a:spcAft>
              <a:buChar char="•"/>
              <a:defRPr sz="2800">
                <a:solidFill>
                  <a:srgbClr val="5F564F"/>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400">
                <a:solidFill>
                  <a:srgbClr val="5F564F"/>
                </a:solidFill>
                <a:latin typeface="+mn-lt"/>
                <a:ea typeface="ＭＳ Ｐゴシック" charset="0"/>
              </a:defRPr>
            </a:lvl2pPr>
            <a:lvl3pPr marL="1143000" indent="-228600" algn="l" rtl="0" eaLnBrk="1" fontAlgn="base" hangingPunct="1">
              <a:spcBef>
                <a:spcPct val="20000"/>
              </a:spcBef>
              <a:spcAft>
                <a:spcPct val="0"/>
              </a:spcAft>
              <a:buChar char="•"/>
              <a:defRPr sz="2000">
                <a:solidFill>
                  <a:srgbClr val="5F564F"/>
                </a:solidFill>
                <a:latin typeface="+mn-lt"/>
                <a:ea typeface="ＭＳ Ｐゴシック" charset="0"/>
              </a:defRPr>
            </a:lvl3pPr>
            <a:lvl4pPr marL="1600200" indent="-228600" algn="l" rtl="0" eaLnBrk="1" fontAlgn="base" hangingPunct="1">
              <a:spcBef>
                <a:spcPct val="20000"/>
              </a:spcBef>
              <a:spcAft>
                <a:spcPct val="0"/>
              </a:spcAft>
              <a:buChar char="–"/>
              <a:defRPr>
                <a:solidFill>
                  <a:srgbClr val="5F564F"/>
                </a:solidFill>
                <a:latin typeface="+mn-lt"/>
                <a:ea typeface="ＭＳ Ｐゴシック" charset="0"/>
              </a:defRPr>
            </a:lvl4pPr>
            <a:lvl5pPr marL="2057400" indent="-228600" algn="l" rtl="0" eaLnBrk="1" fontAlgn="base" hangingPunct="1">
              <a:spcBef>
                <a:spcPct val="20000"/>
              </a:spcBef>
              <a:spcAft>
                <a:spcPct val="0"/>
              </a:spcAft>
              <a:buChar char="»"/>
              <a:defRPr>
                <a:solidFill>
                  <a:srgbClr val="5F564F"/>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endParaRPr lang="en-US" kern="0" dirty="0">
              <a:solidFill>
                <a:schemeClr val="tx1"/>
              </a:solidFill>
              <a:latin typeface="Arial" charset="0"/>
              <a:ea typeface="Arial" charset="0"/>
              <a:cs typeface="Arial" charset="0"/>
            </a:endParaRPr>
          </a:p>
          <a:p>
            <a:pPr marL="0" indent="0">
              <a:buNone/>
            </a:pPr>
            <a:endParaRPr lang="en-US" kern="0" dirty="0">
              <a:latin typeface="Raleway" pitchFamily="34" charset="0"/>
            </a:endParaRPr>
          </a:p>
          <a:p>
            <a:pPr marL="0" indent="0">
              <a:buNone/>
            </a:pPr>
            <a:endParaRPr lang="en-US" kern="0" dirty="0">
              <a:solidFill>
                <a:schemeClr val="accent5">
                  <a:lumMod val="75000"/>
                </a:schemeClr>
              </a:solidFill>
              <a:latin typeface="Raleway" pitchFamily="34" charset="0"/>
            </a:endParaRPr>
          </a:p>
        </p:txBody>
      </p:sp>
      <p:sp>
        <p:nvSpPr>
          <p:cNvPr id="7" name="Title 1"/>
          <p:cNvSpPr>
            <a:spLocks noGrp="1"/>
          </p:cNvSpPr>
          <p:nvPr>
            <p:ph type="title"/>
          </p:nvPr>
        </p:nvSpPr>
        <p:spPr/>
        <p:txBody>
          <a:bodyPr>
            <a:noAutofit/>
          </a:bodyPr>
          <a:lstStyle/>
          <a:p>
            <a:br>
              <a:rPr lang="en-US" sz="4400" dirty="0">
                <a:solidFill>
                  <a:schemeClr val="accent1"/>
                </a:solidFill>
              </a:rPr>
            </a:br>
            <a:r>
              <a:rPr lang="en-US" sz="4400" dirty="0">
                <a:solidFill>
                  <a:schemeClr val="accent1"/>
                </a:solidFill>
              </a:rPr>
              <a:t>PROBLEM Statement</a:t>
            </a:r>
            <a:br>
              <a:rPr lang="en-US" dirty="0">
                <a:solidFill>
                  <a:schemeClr val="accent1"/>
                </a:solidFill>
              </a:rPr>
            </a:br>
            <a:endParaRPr lang="en-US" dirty="0"/>
          </a:p>
        </p:txBody>
      </p:sp>
      <p:sp>
        <p:nvSpPr>
          <p:cNvPr id="4" name="Content Placeholder 3"/>
          <p:cNvSpPr>
            <a:spLocks noGrp="1"/>
          </p:cNvSpPr>
          <p:nvPr>
            <p:ph idx="1"/>
          </p:nvPr>
        </p:nvSpPr>
        <p:spPr>
          <a:xfrm>
            <a:off x="475861" y="2503892"/>
            <a:ext cx="8229599" cy="2365733"/>
          </a:xfrm>
        </p:spPr>
        <p:txBody>
          <a:bodyPr>
            <a:normAutofit/>
          </a:bodyPr>
          <a:lstStyle/>
          <a:p>
            <a:pPr marL="0" indent="0">
              <a:buNone/>
            </a:pPr>
            <a:r>
              <a:rPr lang="en-US" sz="3600" dirty="0">
                <a:latin typeface="Arial" panose="020B0604020202020204" pitchFamily="34" charset="0"/>
                <a:cs typeface="Arial" panose="020B0604020202020204" pitchFamily="34" charset="0"/>
              </a:rPr>
              <a:t>Our leaders may not share the same mental model of the tools and strategies needed to implement a resilient culture of safety. </a:t>
            </a:r>
          </a:p>
        </p:txBody>
      </p:sp>
      <p:sp>
        <p:nvSpPr>
          <p:cNvPr id="5" name="Slide Number Placeholder 4">
            <a:extLst>
              <a:ext uri="{FF2B5EF4-FFF2-40B4-BE49-F238E27FC236}">
                <a16:creationId xmlns:a16="http://schemas.microsoft.com/office/drawing/2014/main" id="{27260FC6-B6F4-4F38-A1BF-C6D1CC897ED2}"/>
              </a:ext>
            </a:extLst>
          </p:cNvPr>
          <p:cNvSpPr>
            <a:spLocks noGrp="1"/>
          </p:cNvSpPr>
          <p:nvPr>
            <p:ph type="sldNum" sz="quarter" idx="12"/>
          </p:nvPr>
        </p:nvSpPr>
        <p:spPr/>
        <p:txBody>
          <a:bodyPr/>
          <a:lstStyle/>
          <a:p>
            <a:fld id="{7D55589D-DAF6-F843-B664-1C9842A51021}" type="slidenum">
              <a:rPr lang="en-US" smtClean="0"/>
              <a:t>5</a:t>
            </a:fld>
            <a:endParaRPr lang="en-US"/>
          </a:p>
        </p:txBody>
      </p:sp>
    </p:spTree>
    <p:extLst>
      <p:ext uri="{BB962C8B-B14F-4D97-AF65-F5344CB8AC3E}">
        <p14:creationId xmlns:p14="http://schemas.microsoft.com/office/powerpoint/2010/main" val="115206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619158" y="4006198"/>
            <a:ext cx="7986409" cy="1945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1716" y="2389762"/>
            <a:ext cx="730385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0" cap="none" spc="0" normalizeH="0" baseline="0" noProof="0" dirty="0">
                <a:ln>
                  <a:noFill/>
                </a:ln>
                <a:solidFill>
                  <a:srgbClr val="E7E6E6">
                    <a:lumMod val="25000"/>
                  </a:srgbClr>
                </a:solidFill>
                <a:effectLst/>
                <a:uLnTx/>
                <a:uFillTx/>
                <a:latin typeface="Raleway" pitchFamily="34" charset="0"/>
                <a:ea typeface="+mn-ea"/>
                <a:cs typeface="+mn-cs"/>
              </a:rPr>
              <a:t>Purpose:  </a:t>
            </a:r>
            <a:r>
              <a:rPr kumimoji="0" lang="en-US" sz="2400" b="0" i="0" u="none" strike="noStrike" kern="0" cap="none" spc="0" normalizeH="0" baseline="0" noProof="0" dirty="0">
                <a:ln>
                  <a:noFill/>
                </a:ln>
                <a:solidFill>
                  <a:srgbClr val="E7E6E6">
                    <a:lumMod val="25000"/>
                  </a:srgbClr>
                </a:solidFill>
                <a:effectLst/>
                <a:uLnTx/>
                <a:uFillTx/>
                <a:latin typeface="Raleway" pitchFamily="34" charset="0"/>
                <a:ea typeface="+mn-ea"/>
                <a:cs typeface="+mn-cs"/>
              </a:rPr>
              <a:t>conscious objective to cause harm?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8F00"/>
              </a:solidFill>
              <a:effectLst/>
              <a:uLnTx/>
              <a:uFillTx/>
              <a:latin typeface="Raleway"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0" cap="none" spc="0" normalizeH="0" baseline="0" noProof="0" dirty="0">
                <a:ln>
                  <a:noFill/>
                </a:ln>
                <a:solidFill>
                  <a:srgbClr val="E7E6E6">
                    <a:lumMod val="25000"/>
                  </a:srgbClr>
                </a:solidFill>
                <a:effectLst/>
                <a:uLnTx/>
                <a:uFillTx/>
                <a:latin typeface="Raleway" pitchFamily="34" charset="0"/>
                <a:ea typeface="+mn-ea"/>
                <a:cs typeface="+mn-cs"/>
              </a:rPr>
              <a:t>Knowledge</a:t>
            </a:r>
            <a:r>
              <a:rPr kumimoji="0" lang="en-US" sz="2400" b="1" i="0" u="none" strike="noStrike" kern="0" cap="none" spc="0" normalizeH="0" baseline="0" noProof="0" dirty="0">
                <a:ln>
                  <a:noFill/>
                </a:ln>
                <a:solidFill>
                  <a:srgbClr val="E7E6E6">
                    <a:lumMod val="25000"/>
                  </a:srgbClr>
                </a:solidFill>
                <a:effectLst/>
                <a:uLnTx/>
                <a:uFillTx/>
                <a:latin typeface="Raleway" pitchFamily="34" charset="0"/>
                <a:ea typeface="+mn-ea"/>
                <a:cs typeface="+mn-cs"/>
              </a:rPr>
              <a:t>: </a:t>
            </a:r>
            <a:r>
              <a:rPr kumimoji="0" lang="en-US" sz="2400" i="0" u="none" strike="noStrike" kern="0" cap="none" spc="0" normalizeH="0" baseline="0" noProof="0" dirty="0">
                <a:ln>
                  <a:noFill/>
                </a:ln>
                <a:solidFill>
                  <a:srgbClr val="E7E6E6">
                    <a:lumMod val="25000"/>
                  </a:srgbClr>
                </a:solidFill>
                <a:effectLst/>
                <a:uLnTx/>
                <a:uFillTx/>
                <a:latin typeface="Raleway" pitchFamily="34" charset="0"/>
                <a:ea typeface="+mn-ea"/>
                <a:cs typeface="+mn-cs"/>
              </a:rPr>
              <a:t>do you know that harm is practically certain to occur if you behave as you intend?</a:t>
            </a:r>
            <a:endParaRPr kumimoji="0" lang="en-US" sz="2400" i="0" u="none" strike="noStrike" kern="0" cap="none" spc="0" normalizeH="0" baseline="0" noProof="0" dirty="0">
              <a:ln>
                <a:noFill/>
              </a:ln>
              <a:solidFill>
                <a:srgbClr val="E7E6E6">
                  <a:lumMod val="50000"/>
                </a:srgbClr>
              </a:solidFill>
              <a:effectLst/>
              <a:uLnTx/>
              <a:uFillTx/>
              <a:latin typeface="Raleway" pitchFamily="34" charset="0"/>
              <a:ea typeface="+mn-ea"/>
              <a:cs typeface="+mn-cs"/>
            </a:endParaRPr>
          </a:p>
        </p:txBody>
      </p:sp>
      <p:sp>
        <p:nvSpPr>
          <p:cNvPr id="15" name="Title 1"/>
          <p:cNvSpPr txBox="1">
            <a:spLocks/>
          </p:cNvSpPr>
          <p:nvPr/>
        </p:nvSpPr>
        <p:spPr>
          <a:xfrm>
            <a:off x="580014" y="368835"/>
            <a:ext cx="5083119" cy="1313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0" cap="all" spc="-400" normalizeH="0" baseline="0">
                <a:solidFill>
                  <a:schemeClr val="bg2">
                    <a:lumMod val="25000"/>
                  </a:schemeClr>
                </a:solidFill>
                <a:latin typeface="Montserrat" charset="0"/>
                <a:ea typeface="Montserrat" charset="0"/>
                <a:cs typeface="Montserra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0" cap="all" spc="-150" normalizeH="0" baseline="0" noProof="0" dirty="0">
                <a:ln>
                  <a:noFill/>
                </a:ln>
                <a:solidFill>
                  <a:srgbClr val="00A4D0">
                    <a:lumMod val="50000"/>
                  </a:srgbClr>
                </a:solidFill>
                <a:effectLst/>
                <a:uLnTx/>
                <a:uFillTx/>
                <a:latin typeface="Montserrat" charset="0"/>
              </a:rPr>
              <a:t>Human intentions</a:t>
            </a:r>
          </a:p>
        </p:txBody>
      </p:sp>
      <p:sp>
        <p:nvSpPr>
          <p:cNvPr id="4" name="Slide Number Placeholder 3">
            <a:extLst>
              <a:ext uri="{FF2B5EF4-FFF2-40B4-BE49-F238E27FC236}">
                <a16:creationId xmlns:a16="http://schemas.microsoft.com/office/drawing/2014/main" id="{494E647B-E537-47B4-869C-39893757B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9DB7F38-043C-667D-8CE3-A4132F46EB9D}"/>
              </a:ext>
            </a:extLst>
          </p:cNvPr>
          <p:cNvSpPr txBox="1"/>
          <p:nvPr/>
        </p:nvSpPr>
        <p:spPr>
          <a:xfrm>
            <a:off x="362865" y="1787715"/>
            <a:ext cx="7579352" cy="430887"/>
          </a:xfrm>
          <a:prstGeom prst="rect">
            <a:avLst/>
          </a:prstGeom>
          <a:noFill/>
        </p:spPr>
        <p:txBody>
          <a:bodyPr vert="horz" wrap="square" t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4D0">
                    <a:lumMod val="50000"/>
                  </a:srgbClr>
                </a:solidFill>
                <a:effectLst/>
                <a:uLnTx/>
                <a:uFillTx/>
                <a:latin typeface="Raleway" charset="0"/>
                <a:ea typeface="Raleway" charset="0"/>
                <a:cs typeface="Raleway" charset="0"/>
              </a:rPr>
              <a:t>Outcome – Is it your intent to cause harm?</a:t>
            </a:r>
          </a:p>
        </p:txBody>
      </p:sp>
      <p:sp>
        <p:nvSpPr>
          <p:cNvPr id="5" name="TextBox 4">
            <a:extLst>
              <a:ext uri="{FF2B5EF4-FFF2-40B4-BE49-F238E27FC236}">
                <a16:creationId xmlns:a16="http://schemas.microsoft.com/office/drawing/2014/main" id="{BB6A0B23-86C0-0577-2352-AFF14E9347AD}"/>
              </a:ext>
            </a:extLst>
          </p:cNvPr>
          <p:cNvSpPr txBox="1"/>
          <p:nvPr/>
        </p:nvSpPr>
        <p:spPr>
          <a:xfrm>
            <a:off x="580014" y="4092094"/>
            <a:ext cx="7964691" cy="523220"/>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4D0">
                    <a:lumMod val="50000"/>
                  </a:srgbClr>
                </a:solidFill>
                <a:effectLst/>
                <a:uLnTx/>
                <a:uFillTx/>
                <a:latin typeface="Raleway" charset="0"/>
                <a:ea typeface="Raleway" charset="0"/>
                <a:cs typeface="Raleway" charset="0"/>
              </a:rPr>
              <a:t>Conduct – What did you do?</a:t>
            </a:r>
            <a:endParaRPr kumimoji="0" lang="en-US" sz="2400" b="1" i="0" u="none" strike="noStrike" kern="1200" cap="none" spc="0" normalizeH="0" baseline="0" noProof="0" dirty="0">
              <a:ln>
                <a:noFill/>
              </a:ln>
              <a:solidFill>
                <a:srgbClr val="00A4D0">
                  <a:lumMod val="50000"/>
                </a:srgbClr>
              </a:solidFill>
              <a:effectLst/>
              <a:uLnTx/>
              <a:uFillTx/>
              <a:latin typeface="Raleway" charset="0"/>
              <a:ea typeface="Raleway" charset="0"/>
              <a:cs typeface="Raleway" charset="0"/>
            </a:endParaRPr>
          </a:p>
        </p:txBody>
      </p:sp>
      <p:sp>
        <p:nvSpPr>
          <p:cNvPr id="3" name="TextBox 2">
            <a:extLst>
              <a:ext uri="{FF2B5EF4-FFF2-40B4-BE49-F238E27FC236}">
                <a16:creationId xmlns:a16="http://schemas.microsoft.com/office/drawing/2014/main" id="{146C4C16-7BFC-1097-3F93-8979D2FC2F33}"/>
              </a:ext>
            </a:extLst>
          </p:cNvPr>
          <p:cNvSpPr txBox="1"/>
          <p:nvPr/>
        </p:nvSpPr>
        <p:spPr>
          <a:xfrm>
            <a:off x="1377681" y="4805380"/>
            <a:ext cx="2616740" cy="1938992"/>
          </a:xfrm>
          <a:prstGeom prst="rect">
            <a:avLst/>
          </a:prstGeom>
          <a:noFill/>
        </p:spPr>
        <p:txBody>
          <a:bodyPr wrap="square" rtlCol="0">
            <a:spAutoFit/>
          </a:bodyPr>
          <a:lstStyle/>
          <a:p>
            <a:r>
              <a:rPr lang="en-US" sz="2400" b="1" kern="0" dirty="0">
                <a:solidFill>
                  <a:schemeClr val="bg2">
                    <a:lumMod val="10000"/>
                  </a:schemeClr>
                </a:solidFill>
                <a:latin typeface="Raleway" pitchFamily="34" charset="0"/>
              </a:rPr>
              <a:t>Reckless</a:t>
            </a:r>
          </a:p>
          <a:p>
            <a:endParaRPr lang="en-US" sz="1200" b="1" kern="0" dirty="0">
              <a:solidFill>
                <a:schemeClr val="bg2">
                  <a:lumMod val="10000"/>
                </a:schemeClr>
              </a:solidFill>
              <a:latin typeface="Raleway" pitchFamily="34" charset="0"/>
            </a:endParaRPr>
          </a:p>
          <a:p>
            <a:r>
              <a:rPr lang="en-US" sz="2400" b="1" kern="0" dirty="0">
                <a:solidFill>
                  <a:schemeClr val="accent2"/>
                </a:solidFill>
                <a:latin typeface="Raleway" pitchFamily="34" charset="0"/>
              </a:rPr>
              <a:t>At-Risk Behavior</a:t>
            </a:r>
          </a:p>
          <a:p>
            <a:endParaRPr lang="en-US" sz="1200" b="1" kern="0" dirty="0">
              <a:solidFill>
                <a:schemeClr val="accent2"/>
              </a:solidFill>
              <a:latin typeface="Raleway" pitchFamily="34" charset="0"/>
            </a:endParaRPr>
          </a:p>
          <a:p>
            <a:r>
              <a:rPr lang="en-US" sz="2400" b="1" kern="0" dirty="0">
                <a:solidFill>
                  <a:schemeClr val="accent1"/>
                </a:solidFill>
                <a:latin typeface="Raleway" pitchFamily="34" charset="0"/>
              </a:rPr>
              <a:t>Human Error</a:t>
            </a:r>
          </a:p>
        </p:txBody>
      </p:sp>
      <p:sp>
        <p:nvSpPr>
          <p:cNvPr id="6" name="TextBox 5">
            <a:extLst>
              <a:ext uri="{FF2B5EF4-FFF2-40B4-BE49-F238E27FC236}">
                <a16:creationId xmlns:a16="http://schemas.microsoft.com/office/drawing/2014/main" id="{36E23870-11E0-3C95-0655-3F8B19FD7D71}"/>
              </a:ext>
            </a:extLst>
          </p:cNvPr>
          <p:cNvSpPr txBox="1"/>
          <p:nvPr/>
        </p:nvSpPr>
        <p:spPr>
          <a:xfrm>
            <a:off x="4953641" y="5234414"/>
            <a:ext cx="3591064" cy="830997"/>
          </a:xfrm>
          <a:prstGeom prst="rect">
            <a:avLst/>
          </a:prstGeom>
          <a:solidFill>
            <a:schemeClr val="accent1"/>
          </a:solidFill>
        </p:spPr>
        <p:txBody>
          <a:bodyPr wrap="square" rtlCol="0" anchor="ctr">
            <a:spAutoFit/>
          </a:bodyPr>
          <a:lstStyle/>
          <a:p>
            <a:pPr algn="ctr"/>
            <a:r>
              <a:rPr lang="en-US" sz="2400" b="1" cap="all" spc="-150" dirty="0">
                <a:solidFill>
                  <a:schemeClr val="bg1"/>
                </a:solidFill>
                <a:latin typeface="Montserrat" charset="0"/>
                <a:ea typeface="Montserrat" charset="0"/>
                <a:cs typeface="Montserrat" charset="0"/>
              </a:rPr>
              <a:t>“The Three CORE Behaviors”</a:t>
            </a:r>
          </a:p>
        </p:txBody>
      </p:sp>
      <p:sp>
        <p:nvSpPr>
          <p:cNvPr id="7" name="Right Brace 6">
            <a:extLst>
              <a:ext uri="{FF2B5EF4-FFF2-40B4-BE49-F238E27FC236}">
                <a16:creationId xmlns:a16="http://schemas.microsoft.com/office/drawing/2014/main" id="{A82E226D-ECA4-6484-42BB-7A31BED2B109}"/>
              </a:ext>
            </a:extLst>
          </p:cNvPr>
          <p:cNvSpPr/>
          <p:nvPr/>
        </p:nvSpPr>
        <p:spPr>
          <a:xfrm>
            <a:off x="4117875" y="4911481"/>
            <a:ext cx="454123" cy="1437511"/>
          </a:xfrm>
          <a:prstGeom prst="rightBrace">
            <a:avLst>
              <a:gd name="adj1" fmla="val 2091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689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825" y="184000"/>
            <a:ext cx="5032317" cy="1325563"/>
          </a:xfrm>
        </p:spPr>
        <p:txBody>
          <a:bodyPr>
            <a:normAutofit/>
          </a:bodyPr>
          <a:lstStyle/>
          <a:p>
            <a:r>
              <a:rPr lang="en-US" sz="3200" spc="-150" dirty="0"/>
              <a:t>The three CORE behaviors</a:t>
            </a:r>
          </a:p>
        </p:txBody>
      </p:sp>
      <p:sp>
        <p:nvSpPr>
          <p:cNvPr id="6" name="Rectangle 11"/>
          <p:cNvSpPr>
            <a:spLocks noChangeArrowheads="1"/>
          </p:cNvSpPr>
          <p:nvPr/>
        </p:nvSpPr>
        <p:spPr bwMode="auto">
          <a:xfrm>
            <a:off x="528644" y="1509563"/>
            <a:ext cx="3086679" cy="3998602"/>
          </a:xfrm>
          <a:prstGeom prst="rect">
            <a:avLst/>
          </a:prstGeom>
          <a:solidFill>
            <a:schemeClr val="accent1">
              <a:lumMod val="75000"/>
            </a:schemeClr>
          </a:solidFill>
          <a:ln w="9525" algn="ctr">
            <a:noFill/>
            <a:miter lim="800000"/>
            <a:headEnd/>
            <a:tailEnd/>
          </a:ln>
        </p:spPr>
        <p:txBody>
          <a:bodyPr anchor="ctr"/>
          <a:lstStyle/>
          <a:p>
            <a:endParaRPr lang="en-US" dirty="0">
              <a:latin typeface="Calibri" pitchFamily="34" charset="0"/>
            </a:endParaRPr>
          </a:p>
        </p:txBody>
      </p:sp>
      <p:sp>
        <p:nvSpPr>
          <p:cNvPr id="12" name="Text Box 5"/>
          <p:cNvSpPr txBox="1">
            <a:spLocks noChangeArrowheads="1"/>
          </p:cNvSpPr>
          <p:nvPr/>
        </p:nvSpPr>
        <p:spPr bwMode="auto">
          <a:xfrm>
            <a:off x="5957888" y="2854067"/>
            <a:ext cx="2333625" cy="344487"/>
          </a:xfrm>
          <a:prstGeom prst="rect">
            <a:avLst/>
          </a:prstGeom>
          <a:noFill/>
          <a:ln w="9525" algn="ctr">
            <a:noFill/>
            <a:miter lim="800000"/>
            <a:headEnd/>
            <a:tailEnd/>
          </a:ln>
        </p:spPr>
        <p:txBody>
          <a:bodyPr lIns="91407" tIns="45704" rIns="91407" bIns="45704"/>
          <a:lstStyle/>
          <a:p>
            <a:pPr algn="ctr"/>
            <a:r>
              <a:rPr lang="en-US" sz="1200" i="1" dirty="0">
                <a:solidFill>
                  <a:srgbClr val="FFFFFF"/>
                </a:solidFill>
                <a:latin typeface="Raleway" pitchFamily="34" charset="0"/>
                <a:cs typeface="Century Gothic"/>
              </a:rPr>
              <a:t>Conscious disregard of a substantial and unjustifiable risk</a:t>
            </a:r>
            <a:endParaRPr lang="en-US" sz="3600" dirty="0">
              <a:latin typeface="Raleway" pitchFamily="34" charset="0"/>
              <a:cs typeface="Century Gothic"/>
            </a:endParaRPr>
          </a:p>
        </p:txBody>
      </p:sp>
      <p:sp>
        <p:nvSpPr>
          <p:cNvPr id="17" name="Text Box 12"/>
          <p:cNvSpPr txBox="1">
            <a:spLocks noChangeArrowheads="1"/>
          </p:cNvSpPr>
          <p:nvPr/>
        </p:nvSpPr>
        <p:spPr bwMode="auto">
          <a:xfrm>
            <a:off x="766396" y="1789863"/>
            <a:ext cx="2333625" cy="567201"/>
          </a:xfrm>
          <a:prstGeom prst="rect">
            <a:avLst/>
          </a:prstGeom>
          <a:noFill/>
          <a:ln w="9525" algn="ctr">
            <a:noFill/>
            <a:miter lim="800000"/>
            <a:headEnd/>
            <a:tailEnd/>
          </a:ln>
        </p:spPr>
        <p:txBody>
          <a:bodyPr lIns="91407" tIns="45704" rIns="91407" bIns="45704"/>
          <a:lstStyle/>
          <a:p>
            <a:pPr algn="ctr"/>
            <a:r>
              <a:rPr lang="en-US" sz="2000" b="1" dirty="0">
                <a:solidFill>
                  <a:srgbClr val="FFFFFF"/>
                </a:solidFill>
                <a:latin typeface="Raleway" pitchFamily="34" charset="0"/>
                <a:cs typeface="Century Gothic"/>
              </a:rPr>
              <a:t>Human Error</a:t>
            </a:r>
          </a:p>
          <a:p>
            <a:endParaRPr lang="en-US" sz="4000" b="1" dirty="0">
              <a:latin typeface="Century Gothic"/>
              <a:cs typeface="Century Gothic"/>
            </a:endParaRPr>
          </a:p>
        </p:txBody>
      </p:sp>
      <p:sp>
        <p:nvSpPr>
          <p:cNvPr id="18" name="Text Box 13"/>
          <p:cNvSpPr txBox="1">
            <a:spLocks noChangeArrowheads="1"/>
          </p:cNvSpPr>
          <p:nvPr/>
        </p:nvSpPr>
        <p:spPr bwMode="auto">
          <a:xfrm>
            <a:off x="905170" y="2525805"/>
            <a:ext cx="2333626" cy="601662"/>
          </a:xfrm>
          <a:prstGeom prst="rect">
            <a:avLst/>
          </a:prstGeom>
          <a:noFill/>
          <a:ln w="9525" algn="ctr">
            <a:noFill/>
            <a:miter lim="800000"/>
            <a:headEnd/>
            <a:tailEnd/>
          </a:ln>
        </p:spPr>
        <p:txBody>
          <a:bodyPr lIns="91407" tIns="45704" rIns="91407" bIns="45704"/>
          <a:lstStyle/>
          <a:p>
            <a:pPr algn="ctr"/>
            <a:r>
              <a:rPr lang="en-US" sz="1400" b="1" i="1" dirty="0">
                <a:solidFill>
                  <a:srgbClr val="FFFFFF"/>
                </a:solidFill>
                <a:latin typeface="Raleway" pitchFamily="34" charset="0"/>
                <a:cs typeface="Century Gothic"/>
              </a:rPr>
              <a:t>Inadvertent action: slip, lapse, mistake</a:t>
            </a:r>
            <a:endParaRPr lang="en-US" sz="4000" b="1" dirty="0">
              <a:latin typeface="Raleway" pitchFamily="34" charset="0"/>
              <a:cs typeface="Century Gothic"/>
            </a:endParaRPr>
          </a:p>
        </p:txBody>
      </p:sp>
      <p:sp>
        <p:nvSpPr>
          <p:cNvPr id="19" name="Text Box 14"/>
          <p:cNvSpPr txBox="1">
            <a:spLocks noChangeArrowheads="1"/>
          </p:cNvSpPr>
          <p:nvPr/>
        </p:nvSpPr>
        <p:spPr bwMode="auto">
          <a:xfrm>
            <a:off x="895279" y="3198554"/>
            <a:ext cx="2333625" cy="1826638"/>
          </a:xfrm>
          <a:prstGeom prst="rect">
            <a:avLst/>
          </a:prstGeom>
          <a:noFill/>
          <a:ln w="9525" algn="ctr">
            <a:noFill/>
            <a:miter lim="800000"/>
            <a:headEnd/>
            <a:tailEnd/>
          </a:ln>
        </p:spPr>
        <p:txBody>
          <a:bodyPr lIns="182880" tIns="45704" rIns="91407" bIns="45704"/>
          <a:lstStyle/>
          <a:p>
            <a:r>
              <a:rPr lang="en-US" sz="1400" b="1" dirty="0">
                <a:solidFill>
                  <a:srgbClr val="FFFFFF"/>
                </a:solidFill>
                <a:latin typeface="Raleway" pitchFamily="34" charset="0"/>
                <a:cs typeface="Century Gothic"/>
              </a:rPr>
              <a:t>Manage through changes in:</a:t>
            </a:r>
          </a:p>
          <a:p>
            <a:endParaRPr lang="en-US" sz="1400" dirty="0">
              <a:solidFill>
                <a:srgbClr val="FFFFFF"/>
              </a:solidFill>
              <a:latin typeface="Raleway" pitchFamily="34" charset="0"/>
              <a:cs typeface="Century Gothic"/>
            </a:endParaRPr>
          </a:p>
          <a:p>
            <a:pPr>
              <a:buSzPts val="1400"/>
              <a:buFont typeface="Arial" pitchFamily="34" charset="0"/>
              <a:buChar char="•"/>
            </a:pPr>
            <a:r>
              <a:rPr lang="en-US" sz="1400" dirty="0">
                <a:solidFill>
                  <a:srgbClr val="FFFFFF"/>
                </a:solidFill>
                <a:latin typeface="Raleway" pitchFamily="34" charset="0"/>
                <a:cs typeface="Century Gothic"/>
              </a:rPr>
              <a:t>  Processes</a:t>
            </a:r>
          </a:p>
          <a:p>
            <a:pPr>
              <a:buSzPts val="1400"/>
              <a:buFont typeface="Arial" pitchFamily="34" charset="0"/>
              <a:buChar char="•"/>
            </a:pPr>
            <a:r>
              <a:rPr lang="en-US" sz="1400" dirty="0">
                <a:solidFill>
                  <a:srgbClr val="FFFFFF"/>
                </a:solidFill>
                <a:latin typeface="Raleway" pitchFamily="34" charset="0"/>
                <a:cs typeface="Century Gothic"/>
              </a:rPr>
              <a:t>  Procedures</a:t>
            </a:r>
          </a:p>
          <a:p>
            <a:pPr>
              <a:buSzPts val="1400"/>
              <a:buFont typeface="Arial" pitchFamily="34" charset="0"/>
              <a:buChar char="•"/>
            </a:pPr>
            <a:r>
              <a:rPr lang="en-US" sz="1400" dirty="0">
                <a:solidFill>
                  <a:srgbClr val="FFFFFF"/>
                </a:solidFill>
                <a:latin typeface="Raleway" pitchFamily="34" charset="0"/>
                <a:cs typeface="Century Gothic"/>
              </a:rPr>
              <a:t>  Training</a:t>
            </a:r>
          </a:p>
          <a:p>
            <a:pPr>
              <a:buSzPts val="1400"/>
              <a:buFont typeface="Arial" pitchFamily="34" charset="0"/>
              <a:buChar char="•"/>
            </a:pPr>
            <a:r>
              <a:rPr lang="en-US" sz="1400" dirty="0">
                <a:solidFill>
                  <a:srgbClr val="FFFFFF"/>
                </a:solidFill>
                <a:latin typeface="Raleway" pitchFamily="34" charset="0"/>
                <a:cs typeface="Century Gothic"/>
              </a:rPr>
              <a:t>  Design</a:t>
            </a:r>
          </a:p>
          <a:p>
            <a:pPr>
              <a:buSzPts val="1400"/>
              <a:buFont typeface="Arial" pitchFamily="34" charset="0"/>
              <a:buChar char="•"/>
            </a:pPr>
            <a:r>
              <a:rPr lang="en-US" sz="1400" dirty="0">
                <a:solidFill>
                  <a:srgbClr val="FFFFFF"/>
                </a:solidFill>
                <a:latin typeface="Raleway" pitchFamily="34" charset="0"/>
                <a:cs typeface="Century Gothic"/>
              </a:rPr>
              <a:t>  Environment</a:t>
            </a:r>
          </a:p>
          <a:p>
            <a:pPr>
              <a:buSzPts val="1400"/>
              <a:buFont typeface="Arial" pitchFamily="34" charset="0"/>
              <a:buChar char="•"/>
            </a:pPr>
            <a:r>
              <a:rPr lang="en-US" sz="1400" dirty="0">
                <a:solidFill>
                  <a:srgbClr val="FFFFFF"/>
                </a:solidFill>
                <a:latin typeface="Raleway" pitchFamily="34" charset="0"/>
                <a:cs typeface="Century Gothic"/>
              </a:rPr>
              <a:t>  Behavioral Choices</a:t>
            </a:r>
          </a:p>
        </p:txBody>
      </p:sp>
      <p:sp>
        <p:nvSpPr>
          <p:cNvPr id="22" name="TextBox 21"/>
          <p:cNvSpPr txBox="1"/>
          <p:nvPr/>
        </p:nvSpPr>
        <p:spPr>
          <a:xfrm>
            <a:off x="528644" y="5676517"/>
            <a:ext cx="3086678" cy="646331"/>
          </a:xfrm>
          <a:prstGeom prst="rect">
            <a:avLst/>
          </a:prstGeom>
          <a:solidFill>
            <a:schemeClr val="accent1">
              <a:lumMod val="20000"/>
              <a:lumOff val="80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bg2">
                    <a:lumMod val="25000"/>
                  </a:schemeClr>
                </a:solidFill>
                <a:latin typeface="Raleway" charset="0"/>
                <a:ea typeface="Raleway" charset="0"/>
                <a:cs typeface="Raleway" charset="0"/>
              </a:rPr>
              <a:t>CONSOLE HUMAN</a:t>
            </a:r>
          </a:p>
          <a:p>
            <a:pPr algn="ctr"/>
            <a:r>
              <a:rPr lang="en-US" b="1" dirty="0">
                <a:solidFill>
                  <a:schemeClr val="bg2">
                    <a:lumMod val="25000"/>
                  </a:schemeClr>
                </a:solidFill>
                <a:latin typeface="Raleway" charset="0"/>
                <a:ea typeface="Raleway" charset="0"/>
                <a:cs typeface="Raleway" charset="0"/>
              </a:rPr>
              <a:t>MANAGE SYSTEM</a:t>
            </a:r>
          </a:p>
        </p:txBody>
      </p:sp>
      <p:cxnSp>
        <p:nvCxnSpPr>
          <p:cNvPr id="28" name="Straight Connector 27"/>
          <p:cNvCxnSpPr/>
          <p:nvPr/>
        </p:nvCxnSpPr>
        <p:spPr>
          <a:xfrm>
            <a:off x="993717" y="2461081"/>
            <a:ext cx="233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32428" y="2461081"/>
            <a:ext cx="233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75815" y="2137914"/>
            <a:ext cx="4401789" cy="1631216"/>
          </a:xfrm>
          <a:prstGeom prst="rect">
            <a:avLst/>
          </a:prstGeom>
          <a:noFill/>
        </p:spPr>
        <p:txBody>
          <a:bodyPr wrap="square" rtlCol="0">
            <a:spAutoFit/>
          </a:bodyPr>
          <a:lstStyle/>
          <a:p>
            <a:pPr marL="285750" indent="-285750">
              <a:buFont typeface="Arial" panose="020B0604020202020204" pitchFamily="34" charset="0"/>
              <a:buChar char="•"/>
            </a:pPr>
            <a:r>
              <a:rPr lang="en-US" sz="1600" b="1" dirty="0">
                <a:latin typeface="Raleway" pitchFamily="34" charset="0"/>
                <a:cs typeface="Century Gothic"/>
              </a:rPr>
              <a:t>Slip</a:t>
            </a:r>
            <a:r>
              <a:rPr lang="en-US" sz="1600" dirty="0">
                <a:latin typeface="Raleway" pitchFamily="34" charset="0"/>
                <a:cs typeface="Century Gothic"/>
              </a:rPr>
              <a:t> – doing something other than intended</a:t>
            </a:r>
          </a:p>
          <a:p>
            <a:pPr marL="285750" indent="-285750">
              <a:buFont typeface="Arial" panose="020B0604020202020204" pitchFamily="34" charset="0"/>
              <a:buChar char="•"/>
            </a:pPr>
            <a:r>
              <a:rPr lang="en-US" sz="1600" b="1" dirty="0">
                <a:latin typeface="Raleway" pitchFamily="34" charset="0"/>
                <a:cs typeface="Century Gothic"/>
              </a:rPr>
              <a:t>Lapse</a:t>
            </a:r>
            <a:r>
              <a:rPr lang="en-US" sz="1600" dirty="0">
                <a:latin typeface="Raleway" pitchFamily="34" charset="0"/>
                <a:cs typeface="Century Gothic"/>
              </a:rPr>
              <a:t> – an omission – forgot to do something</a:t>
            </a:r>
          </a:p>
          <a:p>
            <a:pPr marL="285750" indent="-285750">
              <a:buFont typeface="Arial" panose="020B0604020202020204" pitchFamily="34" charset="0"/>
              <a:buChar char="•"/>
            </a:pPr>
            <a:r>
              <a:rPr lang="en-US" sz="1600" b="1" dirty="0">
                <a:latin typeface="Raleway" pitchFamily="34" charset="0"/>
                <a:cs typeface="Century Gothic"/>
              </a:rPr>
              <a:t>Mistake</a:t>
            </a:r>
            <a:r>
              <a:rPr lang="en-US" sz="1600" dirty="0">
                <a:latin typeface="Raleway" pitchFamily="34" charset="0"/>
                <a:cs typeface="Century Gothic"/>
              </a:rPr>
              <a:t> – misperception, mistake of fact – looked at A, but saw B</a:t>
            </a:r>
          </a:p>
        </p:txBody>
      </p:sp>
      <p:sp>
        <p:nvSpPr>
          <p:cNvPr id="4" name="TextBox 3"/>
          <p:cNvSpPr txBox="1"/>
          <p:nvPr/>
        </p:nvSpPr>
        <p:spPr>
          <a:xfrm>
            <a:off x="3991035" y="5411527"/>
            <a:ext cx="4624321" cy="1077218"/>
          </a:xfrm>
          <a:custGeom>
            <a:avLst/>
            <a:gdLst>
              <a:gd name="connsiteX0" fmla="*/ 0 w 4624321"/>
              <a:gd name="connsiteY0" fmla="*/ 0 h 1077218"/>
              <a:gd name="connsiteX1" fmla="*/ 670527 w 4624321"/>
              <a:gd name="connsiteY1" fmla="*/ 0 h 1077218"/>
              <a:gd name="connsiteX2" fmla="*/ 1202323 w 4624321"/>
              <a:gd name="connsiteY2" fmla="*/ 0 h 1077218"/>
              <a:gd name="connsiteX3" fmla="*/ 1641634 w 4624321"/>
              <a:gd name="connsiteY3" fmla="*/ 0 h 1077218"/>
              <a:gd name="connsiteX4" fmla="*/ 2127188 w 4624321"/>
              <a:gd name="connsiteY4" fmla="*/ 0 h 1077218"/>
              <a:gd name="connsiteX5" fmla="*/ 2751471 w 4624321"/>
              <a:gd name="connsiteY5" fmla="*/ 0 h 1077218"/>
              <a:gd name="connsiteX6" fmla="*/ 3190781 w 4624321"/>
              <a:gd name="connsiteY6" fmla="*/ 0 h 1077218"/>
              <a:gd name="connsiteX7" fmla="*/ 3630092 w 4624321"/>
              <a:gd name="connsiteY7" fmla="*/ 0 h 1077218"/>
              <a:gd name="connsiteX8" fmla="*/ 4115646 w 4624321"/>
              <a:gd name="connsiteY8" fmla="*/ 0 h 1077218"/>
              <a:gd name="connsiteX9" fmla="*/ 4624321 w 4624321"/>
              <a:gd name="connsiteY9" fmla="*/ 0 h 1077218"/>
              <a:gd name="connsiteX10" fmla="*/ 4624321 w 4624321"/>
              <a:gd name="connsiteY10" fmla="*/ 506292 h 1077218"/>
              <a:gd name="connsiteX11" fmla="*/ 4624321 w 4624321"/>
              <a:gd name="connsiteY11" fmla="*/ 1077218 h 1077218"/>
              <a:gd name="connsiteX12" fmla="*/ 4185011 w 4624321"/>
              <a:gd name="connsiteY12" fmla="*/ 1077218 h 1077218"/>
              <a:gd name="connsiteX13" fmla="*/ 3560727 w 4624321"/>
              <a:gd name="connsiteY13" fmla="*/ 1077218 h 1077218"/>
              <a:gd name="connsiteX14" fmla="*/ 2982687 w 4624321"/>
              <a:gd name="connsiteY14" fmla="*/ 1077218 h 1077218"/>
              <a:gd name="connsiteX15" fmla="*/ 2404647 w 4624321"/>
              <a:gd name="connsiteY15" fmla="*/ 1077218 h 1077218"/>
              <a:gd name="connsiteX16" fmla="*/ 1826607 w 4624321"/>
              <a:gd name="connsiteY16" fmla="*/ 1077218 h 1077218"/>
              <a:gd name="connsiteX17" fmla="*/ 1202323 w 4624321"/>
              <a:gd name="connsiteY17" fmla="*/ 1077218 h 1077218"/>
              <a:gd name="connsiteX18" fmla="*/ 531797 w 4624321"/>
              <a:gd name="connsiteY18" fmla="*/ 1077218 h 1077218"/>
              <a:gd name="connsiteX19" fmla="*/ 0 w 4624321"/>
              <a:gd name="connsiteY19" fmla="*/ 1077218 h 1077218"/>
              <a:gd name="connsiteX20" fmla="*/ 0 w 4624321"/>
              <a:gd name="connsiteY20" fmla="*/ 570926 h 1077218"/>
              <a:gd name="connsiteX21" fmla="*/ 0 w 4624321"/>
              <a:gd name="connsiteY21"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24321" h="1077218" extrusionOk="0">
                <a:moveTo>
                  <a:pt x="0" y="0"/>
                </a:moveTo>
                <a:cubicBezTo>
                  <a:pt x="157029" y="-25600"/>
                  <a:pt x="402866" y="44336"/>
                  <a:pt x="670527" y="0"/>
                </a:cubicBezTo>
                <a:cubicBezTo>
                  <a:pt x="938188" y="-44336"/>
                  <a:pt x="974869" y="8301"/>
                  <a:pt x="1202323" y="0"/>
                </a:cubicBezTo>
                <a:cubicBezTo>
                  <a:pt x="1429777" y="-8301"/>
                  <a:pt x="1450818" y="32178"/>
                  <a:pt x="1641634" y="0"/>
                </a:cubicBezTo>
                <a:cubicBezTo>
                  <a:pt x="1832450" y="-32178"/>
                  <a:pt x="1885185" y="32093"/>
                  <a:pt x="2127188" y="0"/>
                </a:cubicBezTo>
                <a:cubicBezTo>
                  <a:pt x="2369191" y="-32093"/>
                  <a:pt x="2588864" y="71650"/>
                  <a:pt x="2751471" y="0"/>
                </a:cubicBezTo>
                <a:cubicBezTo>
                  <a:pt x="2914078" y="-71650"/>
                  <a:pt x="3038893" y="44173"/>
                  <a:pt x="3190781" y="0"/>
                </a:cubicBezTo>
                <a:cubicBezTo>
                  <a:pt x="3342669" y="-44173"/>
                  <a:pt x="3453879" y="24725"/>
                  <a:pt x="3630092" y="0"/>
                </a:cubicBezTo>
                <a:cubicBezTo>
                  <a:pt x="3806305" y="-24725"/>
                  <a:pt x="3938799" y="21791"/>
                  <a:pt x="4115646" y="0"/>
                </a:cubicBezTo>
                <a:cubicBezTo>
                  <a:pt x="4292493" y="-21791"/>
                  <a:pt x="4370570" y="51593"/>
                  <a:pt x="4624321" y="0"/>
                </a:cubicBezTo>
                <a:cubicBezTo>
                  <a:pt x="4638320" y="186607"/>
                  <a:pt x="4610798" y="380498"/>
                  <a:pt x="4624321" y="506292"/>
                </a:cubicBezTo>
                <a:cubicBezTo>
                  <a:pt x="4637844" y="632086"/>
                  <a:pt x="4613798" y="900742"/>
                  <a:pt x="4624321" y="1077218"/>
                </a:cubicBezTo>
                <a:cubicBezTo>
                  <a:pt x="4411080" y="1124002"/>
                  <a:pt x="4381234" y="1061067"/>
                  <a:pt x="4185011" y="1077218"/>
                </a:cubicBezTo>
                <a:cubicBezTo>
                  <a:pt x="3988788" y="1093369"/>
                  <a:pt x="3811923" y="1049760"/>
                  <a:pt x="3560727" y="1077218"/>
                </a:cubicBezTo>
                <a:cubicBezTo>
                  <a:pt x="3309531" y="1104676"/>
                  <a:pt x="3157762" y="1042753"/>
                  <a:pt x="2982687" y="1077218"/>
                </a:cubicBezTo>
                <a:cubicBezTo>
                  <a:pt x="2807612" y="1111683"/>
                  <a:pt x="2560210" y="1066025"/>
                  <a:pt x="2404647" y="1077218"/>
                </a:cubicBezTo>
                <a:cubicBezTo>
                  <a:pt x="2249084" y="1088411"/>
                  <a:pt x="1946111" y="1064310"/>
                  <a:pt x="1826607" y="1077218"/>
                </a:cubicBezTo>
                <a:cubicBezTo>
                  <a:pt x="1707103" y="1090126"/>
                  <a:pt x="1479384" y="1029790"/>
                  <a:pt x="1202323" y="1077218"/>
                </a:cubicBezTo>
                <a:cubicBezTo>
                  <a:pt x="925262" y="1124646"/>
                  <a:pt x="675228" y="1040615"/>
                  <a:pt x="531797" y="1077218"/>
                </a:cubicBezTo>
                <a:cubicBezTo>
                  <a:pt x="388366" y="1113821"/>
                  <a:pt x="195095" y="1048962"/>
                  <a:pt x="0" y="1077218"/>
                </a:cubicBezTo>
                <a:cubicBezTo>
                  <a:pt x="-18635" y="889383"/>
                  <a:pt x="21218" y="675833"/>
                  <a:pt x="0" y="570926"/>
                </a:cubicBezTo>
                <a:cubicBezTo>
                  <a:pt x="-21218" y="466019"/>
                  <a:pt x="24888" y="115686"/>
                  <a:pt x="0" y="0"/>
                </a:cubicBezTo>
                <a:close/>
              </a:path>
            </a:pathLst>
          </a:custGeom>
          <a:noFill/>
          <a:ln w="12700">
            <a:solidFill>
              <a:schemeClr val="accent1">
                <a:lumMod val="50000"/>
              </a:schemeClr>
            </a:solidFill>
            <a:extLst>
              <a:ext uri="{C807C97D-BFC1-408E-A445-0C87EB9F89A2}">
                <ask:lineSketchStyleProps xmlns:ask="http://schemas.microsoft.com/office/drawing/2018/sketchyshapes" sd="4205546383">
                  <a:prstGeom prst="rect">
                    <a:avLst/>
                  </a:prstGeom>
                  <ask:type>
                    <ask:lineSketchScribble/>
                  </ask:type>
                </ask:lineSketchStyleProps>
              </a:ext>
            </a:extLst>
          </a:ln>
        </p:spPr>
        <p:txBody>
          <a:bodyPr wrap="square" rtlCol="0">
            <a:spAutoFit/>
          </a:bodyPr>
          <a:lstStyle/>
          <a:p>
            <a:pPr marL="285750" indent="-285750">
              <a:buFont typeface="Arial" panose="020B0604020202020204" pitchFamily="34" charset="0"/>
              <a:buChar char="•"/>
            </a:pPr>
            <a:r>
              <a:rPr lang="en-US" sz="1600" b="1" dirty="0">
                <a:solidFill>
                  <a:srgbClr val="FF9900"/>
                </a:solidFill>
                <a:latin typeface="Raleway"/>
              </a:rPr>
              <a:t>Have you ever made an error?  Can you share an example? How did you feel? </a:t>
            </a:r>
          </a:p>
          <a:p>
            <a:pPr marL="285750" indent="-285750">
              <a:buFont typeface="Arial" panose="020B0604020202020204" pitchFamily="34" charset="0"/>
              <a:buChar char="•"/>
            </a:pPr>
            <a:r>
              <a:rPr lang="en-US" sz="1600" b="1" dirty="0">
                <a:solidFill>
                  <a:srgbClr val="FF9900"/>
                </a:solidFill>
                <a:latin typeface="Raleway"/>
              </a:rPr>
              <a:t>How can you support the people in your organization – set them up for success?</a:t>
            </a:r>
          </a:p>
        </p:txBody>
      </p:sp>
      <p:sp>
        <p:nvSpPr>
          <p:cNvPr id="5" name="TextBox 4"/>
          <p:cNvSpPr txBox="1"/>
          <p:nvPr/>
        </p:nvSpPr>
        <p:spPr>
          <a:xfrm>
            <a:off x="5476142" y="295232"/>
            <a:ext cx="2901462" cy="707886"/>
          </a:xfrm>
          <a:prstGeom prst="rect">
            <a:avLst/>
          </a:prstGeom>
          <a:noFill/>
        </p:spPr>
        <p:txBody>
          <a:bodyPr wrap="square" rtlCol="0">
            <a:spAutoFit/>
          </a:bodyPr>
          <a:lstStyle/>
          <a:p>
            <a:pPr algn="ctr"/>
            <a:r>
              <a:rPr lang="en-US" sz="2000" i="1" dirty="0"/>
              <a:t>KEY = intent toward act or conduct</a:t>
            </a:r>
          </a:p>
        </p:txBody>
      </p:sp>
      <p:sp>
        <p:nvSpPr>
          <p:cNvPr id="7" name="TextBox 6"/>
          <p:cNvSpPr txBox="1"/>
          <p:nvPr/>
        </p:nvSpPr>
        <p:spPr>
          <a:xfrm>
            <a:off x="4116089" y="1671236"/>
            <a:ext cx="3305908" cy="400110"/>
          </a:xfrm>
          <a:prstGeom prst="rect">
            <a:avLst/>
          </a:prstGeom>
          <a:noFill/>
        </p:spPr>
        <p:txBody>
          <a:bodyPr wrap="square" rtlCol="0">
            <a:spAutoFit/>
          </a:bodyPr>
          <a:lstStyle/>
          <a:p>
            <a:r>
              <a:rPr lang="en-US" sz="2000" b="1" dirty="0">
                <a:solidFill>
                  <a:schemeClr val="accent1">
                    <a:lumMod val="50000"/>
                  </a:schemeClr>
                </a:solidFill>
                <a:latin typeface="Raleway"/>
              </a:rPr>
              <a:t>NOT A CHOICE!</a:t>
            </a:r>
          </a:p>
        </p:txBody>
      </p:sp>
      <p:sp>
        <p:nvSpPr>
          <p:cNvPr id="9" name="Slide Number Placeholder 8">
            <a:extLst>
              <a:ext uri="{FF2B5EF4-FFF2-40B4-BE49-F238E27FC236}">
                <a16:creationId xmlns:a16="http://schemas.microsoft.com/office/drawing/2014/main" id="{0765C4E9-811A-4149-96BC-DDFDC81A5F3B}"/>
              </a:ext>
            </a:extLst>
          </p:cNvPr>
          <p:cNvSpPr>
            <a:spLocks noGrp="1"/>
          </p:cNvSpPr>
          <p:nvPr>
            <p:ph type="sldNum" sz="quarter" idx="12"/>
          </p:nvPr>
        </p:nvSpPr>
        <p:spPr/>
        <p:txBody>
          <a:bodyPr/>
          <a:lstStyle/>
          <a:p>
            <a:fld id="{7D55589D-DAF6-F843-B664-1C9842A51021}" type="slidenum">
              <a:rPr lang="en-US" smtClean="0"/>
              <a:t>51</a:t>
            </a:fld>
            <a:endParaRPr lang="en-US"/>
          </a:p>
        </p:txBody>
      </p:sp>
      <p:pic>
        <p:nvPicPr>
          <p:cNvPr id="8" name="Picture 7">
            <a:extLst>
              <a:ext uri="{FF2B5EF4-FFF2-40B4-BE49-F238E27FC236}">
                <a16:creationId xmlns:a16="http://schemas.microsoft.com/office/drawing/2014/main" id="{7901FFB8-901E-4E93-721F-B086BCF5B93C}"/>
              </a:ext>
            </a:extLst>
          </p:cNvPr>
          <p:cNvPicPr>
            <a:picLocks noChangeAspect="1"/>
          </p:cNvPicPr>
          <p:nvPr/>
        </p:nvPicPr>
        <p:blipFill>
          <a:blip r:embed="rId3"/>
          <a:stretch>
            <a:fillRect/>
          </a:stretch>
        </p:blipFill>
        <p:spPr>
          <a:xfrm>
            <a:off x="5253476" y="3781982"/>
            <a:ext cx="1516892" cy="1516892"/>
          </a:xfrm>
          <a:prstGeom prst="rect">
            <a:avLst/>
          </a:prstGeom>
        </p:spPr>
      </p:pic>
    </p:spTree>
    <p:extLst>
      <p:ext uri="{BB962C8B-B14F-4D97-AF65-F5344CB8AC3E}">
        <p14:creationId xmlns:p14="http://schemas.microsoft.com/office/powerpoint/2010/main" val="32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21410" y="3794346"/>
            <a:ext cx="2847806" cy="230832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Raleway"/>
              </a:rPr>
              <a:t>Help employee “see” and understand the risk</a:t>
            </a:r>
          </a:p>
          <a:p>
            <a:pPr marL="285750" indent="-285750">
              <a:buFont typeface="Arial" panose="020B0604020202020204" pitchFamily="34" charset="0"/>
              <a:buChar char="•"/>
            </a:pPr>
            <a:r>
              <a:rPr lang="en-US" sz="2000" dirty="0">
                <a:latin typeface="Raleway"/>
              </a:rPr>
              <a:t>Make the </a:t>
            </a:r>
            <a:r>
              <a:rPr lang="en-US" sz="2000" b="1" dirty="0">
                <a:latin typeface="Raleway"/>
              </a:rPr>
              <a:t>right</a:t>
            </a:r>
            <a:r>
              <a:rPr lang="en-US" sz="2000" dirty="0">
                <a:latin typeface="Raleway"/>
              </a:rPr>
              <a:t> thing to do the </a:t>
            </a:r>
            <a:r>
              <a:rPr lang="en-US" sz="2000" b="1" dirty="0">
                <a:latin typeface="Raleway"/>
              </a:rPr>
              <a:t>easy</a:t>
            </a:r>
            <a:r>
              <a:rPr lang="en-US" sz="2000" dirty="0">
                <a:latin typeface="Raleway"/>
              </a:rPr>
              <a:t> thing to do</a:t>
            </a:r>
          </a:p>
          <a:p>
            <a:endParaRPr lang="en-US" sz="2400" dirty="0"/>
          </a:p>
        </p:txBody>
      </p:sp>
      <p:sp>
        <p:nvSpPr>
          <p:cNvPr id="3" name="TextBox 2"/>
          <p:cNvSpPr txBox="1"/>
          <p:nvPr/>
        </p:nvSpPr>
        <p:spPr>
          <a:xfrm>
            <a:off x="506940" y="1859229"/>
            <a:ext cx="2174468" cy="2308324"/>
          </a:xfrm>
          <a:prstGeom prst="rect">
            <a:avLst/>
          </a:prstGeom>
          <a:noFill/>
        </p:spPr>
        <p:txBody>
          <a:bodyPr wrap="square" rtlCol="0">
            <a:spAutoFit/>
          </a:bodyPr>
          <a:lstStyle/>
          <a:p>
            <a:r>
              <a:rPr lang="en-US" sz="2400" b="1" dirty="0">
                <a:latin typeface="Raleway"/>
              </a:rPr>
              <a:t>“Drift”</a:t>
            </a:r>
            <a:endParaRPr lang="en-US" sz="2000" b="1" dirty="0">
              <a:latin typeface="Raleway"/>
            </a:endParaRPr>
          </a:p>
          <a:p>
            <a:pPr marL="285750" indent="-285750">
              <a:buFont typeface="Arial" panose="020B0604020202020204" pitchFamily="34" charset="0"/>
              <a:buChar char="•"/>
            </a:pPr>
            <a:r>
              <a:rPr lang="en-US" sz="2000" dirty="0">
                <a:latin typeface="Raleway"/>
              </a:rPr>
              <a:t>Why do we drift?</a:t>
            </a:r>
          </a:p>
          <a:p>
            <a:pPr marL="285750" indent="-285750">
              <a:buFont typeface="Arial" panose="020B0604020202020204" pitchFamily="34" charset="0"/>
              <a:buChar char="•"/>
            </a:pPr>
            <a:r>
              <a:rPr lang="en-US" sz="2000" dirty="0">
                <a:latin typeface="Raleway"/>
              </a:rPr>
              <a:t>What are some examples of drift?</a:t>
            </a:r>
          </a:p>
        </p:txBody>
      </p:sp>
      <p:sp>
        <p:nvSpPr>
          <p:cNvPr id="2" name="Title 1"/>
          <p:cNvSpPr>
            <a:spLocks noGrp="1"/>
          </p:cNvSpPr>
          <p:nvPr>
            <p:ph type="title"/>
          </p:nvPr>
        </p:nvSpPr>
        <p:spPr>
          <a:xfrm>
            <a:off x="506940" y="292957"/>
            <a:ext cx="5032317" cy="1325563"/>
          </a:xfrm>
        </p:spPr>
        <p:txBody>
          <a:bodyPr>
            <a:normAutofit/>
          </a:bodyPr>
          <a:lstStyle/>
          <a:p>
            <a:r>
              <a:rPr lang="en-US" sz="3200" spc="-150" dirty="0"/>
              <a:t>The three CORE behaviors</a:t>
            </a:r>
          </a:p>
        </p:txBody>
      </p:sp>
      <p:sp>
        <p:nvSpPr>
          <p:cNvPr id="5" name="Rectangle 7"/>
          <p:cNvSpPr>
            <a:spLocks noChangeArrowheads="1"/>
          </p:cNvSpPr>
          <p:nvPr/>
        </p:nvSpPr>
        <p:spPr bwMode="auto">
          <a:xfrm>
            <a:off x="3242038" y="1700297"/>
            <a:ext cx="2742991" cy="3793701"/>
          </a:xfrm>
          <a:prstGeom prst="rect">
            <a:avLst/>
          </a:prstGeom>
          <a:solidFill>
            <a:schemeClr val="accent1">
              <a:lumMod val="75000"/>
            </a:schemeClr>
          </a:solidFill>
          <a:ln w="9525" algn="ctr">
            <a:noFill/>
            <a:miter lim="800000"/>
            <a:headEnd/>
            <a:tailEnd/>
          </a:ln>
        </p:spPr>
        <p:txBody>
          <a:bodyPr anchor="ctr"/>
          <a:lstStyle/>
          <a:p>
            <a:endParaRPr lang="en-US" dirty="0">
              <a:latin typeface="Calibri" pitchFamily="34" charset="0"/>
            </a:endParaRPr>
          </a:p>
        </p:txBody>
      </p:sp>
      <p:sp>
        <p:nvSpPr>
          <p:cNvPr id="14" name="Text Box 8"/>
          <p:cNvSpPr txBox="1">
            <a:spLocks noChangeArrowheads="1"/>
          </p:cNvSpPr>
          <p:nvPr/>
        </p:nvSpPr>
        <p:spPr bwMode="auto">
          <a:xfrm>
            <a:off x="3388224" y="2006068"/>
            <a:ext cx="2272743" cy="382845"/>
          </a:xfrm>
          <a:prstGeom prst="rect">
            <a:avLst/>
          </a:prstGeom>
          <a:noFill/>
          <a:ln w="9525" algn="ctr">
            <a:noFill/>
            <a:miter lim="800000"/>
            <a:headEnd/>
            <a:tailEnd/>
          </a:ln>
        </p:spPr>
        <p:txBody>
          <a:bodyPr lIns="91407" tIns="45704" rIns="91407" bIns="45704"/>
          <a:lstStyle/>
          <a:p>
            <a:pPr algn="ctr"/>
            <a:r>
              <a:rPr lang="en-US" sz="2000" b="1" dirty="0">
                <a:solidFill>
                  <a:srgbClr val="FFFFFF"/>
                </a:solidFill>
                <a:latin typeface="Raleway" pitchFamily="34" charset="0"/>
                <a:cs typeface="Century Gothic"/>
              </a:rPr>
              <a:t>At-Risk Behavior</a:t>
            </a:r>
            <a:endParaRPr lang="en-US" sz="4800" b="1" dirty="0">
              <a:latin typeface="Raleway" pitchFamily="34" charset="0"/>
              <a:cs typeface="Century Gothic"/>
            </a:endParaRPr>
          </a:p>
        </p:txBody>
      </p:sp>
      <p:sp>
        <p:nvSpPr>
          <p:cNvPr id="15" name="Text Box 9"/>
          <p:cNvSpPr txBox="1">
            <a:spLocks noChangeArrowheads="1"/>
          </p:cNvSpPr>
          <p:nvPr/>
        </p:nvSpPr>
        <p:spPr bwMode="auto">
          <a:xfrm>
            <a:off x="3357782" y="2588625"/>
            <a:ext cx="2333625" cy="481218"/>
          </a:xfrm>
          <a:prstGeom prst="rect">
            <a:avLst/>
          </a:prstGeom>
          <a:noFill/>
          <a:ln w="9525" algn="ctr">
            <a:noFill/>
            <a:miter lim="800000"/>
            <a:headEnd/>
            <a:tailEnd/>
          </a:ln>
        </p:spPr>
        <p:txBody>
          <a:bodyPr lIns="91407" tIns="45704" rIns="91407" bIns="45704"/>
          <a:lstStyle/>
          <a:p>
            <a:pPr algn="ctr"/>
            <a:r>
              <a:rPr lang="en-US" sz="1400" b="1" i="1" dirty="0">
                <a:solidFill>
                  <a:srgbClr val="FFFFFF"/>
                </a:solidFill>
                <a:latin typeface="Raleway" pitchFamily="34" charset="0"/>
                <a:cs typeface="Century Gothic"/>
              </a:rPr>
              <a:t>A choice: risk not recognized or believed justified</a:t>
            </a:r>
            <a:endParaRPr lang="en-US" sz="4000" b="1" dirty="0">
              <a:latin typeface="Raleway" pitchFamily="34" charset="0"/>
              <a:cs typeface="Century Gothic"/>
            </a:endParaRPr>
          </a:p>
        </p:txBody>
      </p:sp>
      <p:sp>
        <p:nvSpPr>
          <p:cNvPr id="16" name="Text Box 10"/>
          <p:cNvSpPr txBox="1">
            <a:spLocks noChangeArrowheads="1"/>
          </p:cNvSpPr>
          <p:nvPr/>
        </p:nvSpPr>
        <p:spPr bwMode="auto">
          <a:xfrm>
            <a:off x="3352371" y="3392609"/>
            <a:ext cx="2208409" cy="2219325"/>
          </a:xfrm>
          <a:prstGeom prst="rect">
            <a:avLst/>
          </a:prstGeom>
          <a:noFill/>
          <a:ln w="9525" algn="ctr">
            <a:noFill/>
            <a:miter lim="800000"/>
            <a:headEnd/>
            <a:tailEnd/>
          </a:ln>
        </p:spPr>
        <p:txBody>
          <a:bodyPr lIns="91407" tIns="45704" rIns="91407" bIns="45704"/>
          <a:lstStyle/>
          <a:p>
            <a:r>
              <a:rPr lang="en-US" sz="1400" b="1" dirty="0">
                <a:solidFill>
                  <a:srgbClr val="FFFFFF"/>
                </a:solidFill>
                <a:latin typeface="Raleway" pitchFamily="34" charset="0"/>
                <a:cs typeface="Century Gothic"/>
              </a:rPr>
              <a:t>Manage through:</a:t>
            </a:r>
          </a:p>
          <a:p>
            <a:endParaRPr lang="en-US" sz="1400" dirty="0">
              <a:solidFill>
                <a:srgbClr val="FFFFFF"/>
              </a:solidFill>
              <a:latin typeface="Raleway" pitchFamily="34" charset="0"/>
              <a:cs typeface="Century Gothic"/>
            </a:endParaRPr>
          </a:p>
          <a:p>
            <a:pPr marL="236538" lvl="1" indent="-122238">
              <a:buSzPts val="1400"/>
              <a:buFont typeface="Arial" pitchFamily="34" charset="0"/>
              <a:buChar char="•"/>
            </a:pPr>
            <a:r>
              <a:rPr lang="en-US" sz="1400" dirty="0">
                <a:solidFill>
                  <a:srgbClr val="FFFFFF"/>
                </a:solidFill>
                <a:latin typeface="Raleway" pitchFamily="34" charset="0"/>
                <a:cs typeface="Century Gothic"/>
              </a:rPr>
              <a:t>Removing incentives for at-risk behaviors</a:t>
            </a:r>
          </a:p>
          <a:p>
            <a:pPr marL="236538" lvl="1" indent="-122238">
              <a:buSzPts val="1400"/>
              <a:buFont typeface="Arial" pitchFamily="34" charset="0"/>
              <a:buChar char="•"/>
            </a:pPr>
            <a:r>
              <a:rPr lang="en-US" sz="1400" dirty="0">
                <a:solidFill>
                  <a:srgbClr val="FFFFFF"/>
                </a:solidFill>
                <a:latin typeface="Raleway" pitchFamily="34" charset="0"/>
                <a:cs typeface="Century Gothic"/>
              </a:rPr>
              <a:t>Creating incentives for healthy behaviors</a:t>
            </a:r>
          </a:p>
          <a:p>
            <a:pPr marL="236538" lvl="1" indent="-122238">
              <a:buSzPts val="1400"/>
              <a:buFont typeface="Arial" pitchFamily="34" charset="0"/>
              <a:buChar char="•"/>
            </a:pPr>
            <a:r>
              <a:rPr lang="en-US" sz="1400" dirty="0">
                <a:solidFill>
                  <a:srgbClr val="FFFFFF"/>
                </a:solidFill>
                <a:latin typeface="Raleway" pitchFamily="34" charset="0"/>
                <a:cs typeface="Century Gothic"/>
              </a:rPr>
              <a:t>Increasing situational awareness</a:t>
            </a:r>
            <a:endParaRPr lang="en-US" sz="4000" dirty="0">
              <a:latin typeface="Raleway" pitchFamily="34" charset="0"/>
              <a:cs typeface="Century Gothic"/>
            </a:endParaRPr>
          </a:p>
        </p:txBody>
      </p:sp>
      <p:sp>
        <p:nvSpPr>
          <p:cNvPr id="23" name="TextBox 22"/>
          <p:cNvSpPr txBox="1"/>
          <p:nvPr/>
        </p:nvSpPr>
        <p:spPr>
          <a:xfrm>
            <a:off x="3280896" y="5693711"/>
            <a:ext cx="2742991" cy="646331"/>
          </a:xfrm>
          <a:prstGeom prst="rect">
            <a:avLst/>
          </a:prstGeom>
          <a:solidFill>
            <a:srgbClr val="FFFF00"/>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bg2">
                    <a:lumMod val="25000"/>
                  </a:schemeClr>
                </a:solidFill>
                <a:latin typeface="Raleway" charset="0"/>
                <a:ea typeface="Raleway" charset="0"/>
                <a:cs typeface="Raleway" charset="0"/>
              </a:rPr>
              <a:t>COACH HUMAN</a:t>
            </a:r>
          </a:p>
          <a:p>
            <a:pPr algn="ctr"/>
            <a:r>
              <a:rPr lang="en-US" b="1" dirty="0">
                <a:solidFill>
                  <a:schemeClr val="bg2">
                    <a:lumMod val="25000"/>
                  </a:schemeClr>
                </a:solidFill>
                <a:latin typeface="Raleway" charset="0"/>
                <a:ea typeface="Raleway" charset="0"/>
                <a:cs typeface="Raleway" charset="0"/>
              </a:rPr>
              <a:t>MANAGE SYSTEM</a:t>
            </a:r>
          </a:p>
        </p:txBody>
      </p:sp>
      <p:sp>
        <p:nvSpPr>
          <p:cNvPr id="8" name="Slide Number Placeholder 7">
            <a:extLst>
              <a:ext uri="{FF2B5EF4-FFF2-40B4-BE49-F238E27FC236}">
                <a16:creationId xmlns:a16="http://schemas.microsoft.com/office/drawing/2014/main" id="{36ADE659-EA7A-4AC9-8D72-4CDB3649A272}"/>
              </a:ext>
            </a:extLst>
          </p:cNvPr>
          <p:cNvSpPr>
            <a:spLocks noGrp="1"/>
          </p:cNvSpPr>
          <p:nvPr>
            <p:ph type="sldNum" sz="quarter" idx="12"/>
          </p:nvPr>
        </p:nvSpPr>
        <p:spPr/>
        <p:txBody>
          <a:bodyPr/>
          <a:lstStyle/>
          <a:p>
            <a:fld id="{7D55589D-DAF6-F843-B664-1C9842A51021}" type="slidenum">
              <a:rPr lang="en-US" smtClean="0"/>
              <a:t>52</a:t>
            </a:fld>
            <a:endParaRPr lang="en-US"/>
          </a:p>
        </p:txBody>
      </p:sp>
      <p:sp>
        <p:nvSpPr>
          <p:cNvPr id="9" name="TextBox 8">
            <a:extLst>
              <a:ext uri="{FF2B5EF4-FFF2-40B4-BE49-F238E27FC236}">
                <a16:creationId xmlns:a16="http://schemas.microsoft.com/office/drawing/2014/main" id="{6FAC2464-265C-B983-9F7B-BBC385CF5CAC}"/>
              </a:ext>
            </a:extLst>
          </p:cNvPr>
          <p:cNvSpPr txBox="1"/>
          <p:nvPr/>
        </p:nvSpPr>
        <p:spPr>
          <a:xfrm>
            <a:off x="5508477" y="482952"/>
            <a:ext cx="31242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srgbClr val="000000"/>
                </a:solidFill>
                <a:effectLst/>
                <a:uLnTx/>
                <a:uFillTx/>
                <a:latin typeface="Calibri" panose="020F0502020204030204"/>
                <a:ea typeface="+mn-ea"/>
                <a:cs typeface="+mn-cs"/>
              </a:rPr>
              <a:t>KEY = intent toward act or conduct</a:t>
            </a:r>
          </a:p>
        </p:txBody>
      </p:sp>
      <p:cxnSp>
        <p:nvCxnSpPr>
          <p:cNvPr id="10" name="Straight Connector 9">
            <a:extLst>
              <a:ext uri="{FF2B5EF4-FFF2-40B4-BE49-F238E27FC236}">
                <a16:creationId xmlns:a16="http://schemas.microsoft.com/office/drawing/2014/main" id="{0FD8336C-E933-7362-374B-12C0F2E33135}"/>
              </a:ext>
            </a:extLst>
          </p:cNvPr>
          <p:cNvCxnSpPr/>
          <p:nvPr/>
        </p:nvCxnSpPr>
        <p:spPr>
          <a:xfrm>
            <a:off x="3412902" y="2519213"/>
            <a:ext cx="233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23" descr="A picture containing text, bottle, sign, outdoor&#10;&#10;Description automatically generated">
            <a:extLst>
              <a:ext uri="{FF2B5EF4-FFF2-40B4-BE49-F238E27FC236}">
                <a16:creationId xmlns:a16="http://schemas.microsoft.com/office/drawing/2014/main" id="{3E8175FF-294E-863E-7906-891313EB8043}"/>
              </a:ext>
            </a:extLst>
          </p:cNvPr>
          <p:cNvPicPr>
            <a:picLocks noChangeAspect="1"/>
          </p:cNvPicPr>
          <p:nvPr/>
        </p:nvPicPr>
        <p:blipFill>
          <a:blip r:embed="rId3"/>
          <a:stretch>
            <a:fillRect/>
          </a:stretch>
        </p:blipFill>
        <p:spPr>
          <a:xfrm>
            <a:off x="588289" y="4502271"/>
            <a:ext cx="1479062" cy="1792957"/>
          </a:xfrm>
          <a:prstGeom prst="rect">
            <a:avLst/>
          </a:prstGeom>
        </p:spPr>
      </p:pic>
      <p:sp>
        <p:nvSpPr>
          <p:cNvPr id="25" name="TextBox 24">
            <a:extLst>
              <a:ext uri="{FF2B5EF4-FFF2-40B4-BE49-F238E27FC236}">
                <a16:creationId xmlns:a16="http://schemas.microsoft.com/office/drawing/2014/main" id="{B43C3AC5-4774-4037-3078-B4671DC6114A}"/>
              </a:ext>
            </a:extLst>
          </p:cNvPr>
          <p:cNvSpPr txBox="1"/>
          <p:nvPr/>
        </p:nvSpPr>
        <p:spPr>
          <a:xfrm>
            <a:off x="6342136" y="2006068"/>
            <a:ext cx="2289027" cy="1015663"/>
          </a:xfrm>
          <a:custGeom>
            <a:avLst/>
            <a:gdLst>
              <a:gd name="connsiteX0" fmla="*/ 0 w 2289027"/>
              <a:gd name="connsiteY0" fmla="*/ 0 h 1015663"/>
              <a:gd name="connsiteX1" fmla="*/ 503586 w 2289027"/>
              <a:gd name="connsiteY1" fmla="*/ 0 h 1015663"/>
              <a:gd name="connsiteX2" fmla="*/ 1030062 w 2289027"/>
              <a:gd name="connsiteY2" fmla="*/ 0 h 1015663"/>
              <a:gd name="connsiteX3" fmla="*/ 1556538 w 2289027"/>
              <a:gd name="connsiteY3" fmla="*/ 0 h 1015663"/>
              <a:gd name="connsiteX4" fmla="*/ 2289027 w 2289027"/>
              <a:gd name="connsiteY4" fmla="*/ 0 h 1015663"/>
              <a:gd name="connsiteX5" fmla="*/ 2289027 w 2289027"/>
              <a:gd name="connsiteY5" fmla="*/ 517987 h 1015663"/>
              <a:gd name="connsiteX6" fmla="*/ 2289027 w 2289027"/>
              <a:gd name="connsiteY6" fmla="*/ 1015663 h 1015663"/>
              <a:gd name="connsiteX7" fmla="*/ 1739661 w 2289027"/>
              <a:gd name="connsiteY7" fmla="*/ 1015663 h 1015663"/>
              <a:gd name="connsiteX8" fmla="*/ 1190294 w 2289027"/>
              <a:gd name="connsiteY8" fmla="*/ 1015663 h 1015663"/>
              <a:gd name="connsiteX9" fmla="*/ 595147 w 2289027"/>
              <a:gd name="connsiteY9" fmla="*/ 1015663 h 1015663"/>
              <a:gd name="connsiteX10" fmla="*/ 0 w 2289027"/>
              <a:gd name="connsiteY10" fmla="*/ 1015663 h 1015663"/>
              <a:gd name="connsiteX11" fmla="*/ 0 w 2289027"/>
              <a:gd name="connsiteY11" fmla="*/ 528145 h 1015663"/>
              <a:gd name="connsiteX12" fmla="*/ 0 w 2289027"/>
              <a:gd name="connsiteY1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9027" h="1015663" extrusionOk="0">
                <a:moveTo>
                  <a:pt x="0" y="0"/>
                </a:moveTo>
                <a:cubicBezTo>
                  <a:pt x="155982" y="19757"/>
                  <a:pt x="248182" y="62589"/>
                  <a:pt x="503586" y="0"/>
                </a:cubicBezTo>
                <a:cubicBezTo>
                  <a:pt x="783172" y="-104093"/>
                  <a:pt x="833687" y="42255"/>
                  <a:pt x="1030062" y="0"/>
                </a:cubicBezTo>
                <a:cubicBezTo>
                  <a:pt x="1134235" y="-59516"/>
                  <a:pt x="1269583" y="62666"/>
                  <a:pt x="1556538" y="0"/>
                </a:cubicBezTo>
                <a:cubicBezTo>
                  <a:pt x="1838587" y="-82752"/>
                  <a:pt x="1965702" y="96472"/>
                  <a:pt x="2289027" y="0"/>
                </a:cubicBezTo>
                <a:cubicBezTo>
                  <a:pt x="2329854" y="175497"/>
                  <a:pt x="2300079" y="305281"/>
                  <a:pt x="2289027" y="517987"/>
                </a:cubicBezTo>
                <a:cubicBezTo>
                  <a:pt x="2303679" y="716337"/>
                  <a:pt x="2269156" y="828020"/>
                  <a:pt x="2289027" y="1015663"/>
                </a:cubicBezTo>
                <a:cubicBezTo>
                  <a:pt x="2106507" y="987344"/>
                  <a:pt x="1913915" y="924841"/>
                  <a:pt x="1739661" y="1015663"/>
                </a:cubicBezTo>
                <a:cubicBezTo>
                  <a:pt x="1458145" y="1126925"/>
                  <a:pt x="1352387" y="1011253"/>
                  <a:pt x="1190294" y="1015663"/>
                </a:cubicBezTo>
                <a:cubicBezTo>
                  <a:pt x="1045215" y="1079269"/>
                  <a:pt x="885303" y="988962"/>
                  <a:pt x="595147" y="1015663"/>
                </a:cubicBezTo>
                <a:cubicBezTo>
                  <a:pt x="305172" y="1078570"/>
                  <a:pt x="165859" y="972723"/>
                  <a:pt x="0" y="1015663"/>
                </a:cubicBezTo>
                <a:cubicBezTo>
                  <a:pt x="-21654" y="765431"/>
                  <a:pt x="31816" y="776725"/>
                  <a:pt x="0" y="528145"/>
                </a:cubicBezTo>
                <a:cubicBezTo>
                  <a:pt x="-82516" y="259595"/>
                  <a:pt x="28040" y="196514"/>
                  <a:pt x="0" y="0"/>
                </a:cubicBezTo>
                <a:close/>
              </a:path>
            </a:pathLst>
          </a:custGeom>
          <a:noFill/>
          <a:ln w="12700">
            <a:solidFill>
              <a:schemeClr val="accent1">
                <a:lumMod val="50000"/>
              </a:schemeClr>
            </a:solidFill>
            <a:extLst>
              <a:ext uri="{C807C97D-BFC1-408E-A445-0C87EB9F89A2}">
                <ask:lineSketchStyleProps xmlns:ask="http://schemas.microsoft.com/office/drawing/2018/sketchyshapes" sd="791103588">
                  <a:custGeom>
                    <a:avLst/>
                    <a:gdLst>
                      <a:gd name="connsiteX0" fmla="*/ 0 w 2289027"/>
                      <a:gd name="connsiteY0" fmla="*/ 0 h 1015663"/>
                      <a:gd name="connsiteX1" fmla="*/ 503586 w 2289027"/>
                      <a:gd name="connsiteY1" fmla="*/ 0 h 1015663"/>
                      <a:gd name="connsiteX2" fmla="*/ 1030062 w 2289027"/>
                      <a:gd name="connsiteY2" fmla="*/ 0 h 1015663"/>
                      <a:gd name="connsiteX3" fmla="*/ 1556538 w 2289027"/>
                      <a:gd name="connsiteY3" fmla="*/ 0 h 1015663"/>
                      <a:gd name="connsiteX4" fmla="*/ 2289027 w 2289027"/>
                      <a:gd name="connsiteY4" fmla="*/ 0 h 1015663"/>
                      <a:gd name="connsiteX5" fmla="*/ 2289027 w 2289027"/>
                      <a:gd name="connsiteY5" fmla="*/ 517987 h 1015663"/>
                      <a:gd name="connsiteX6" fmla="*/ 2289027 w 2289027"/>
                      <a:gd name="connsiteY6" fmla="*/ 1015663 h 1015663"/>
                      <a:gd name="connsiteX7" fmla="*/ 1739661 w 2289027"/>
                      <a:gd name="connsiteY7" fmla="*/ 1015663 h 1015663"/>
                      <a:gd name="connsiteX8" fmla="*/ 1190294 w 2289027"/>
                      <a:gd name="connsiteY8" fmla="*/ 1015663 h 1015663"/>
                      <a:gd name="connsiteX9" fmla="*/ 595147 w 2289027"/>
                      <a:gd name="connsiteY9" fmla="*/ 1015663 h 1015663"/>
                      <a:gd name="connsiteX10" fmla="*/ 0 w 2289027"/>
                      <a:gd name="connsiteY10" fmla="*/ 1015663 h 1015663"/>
                      <a:gd name="connsiteX11" fmla="*/ 0 w 2289027"/>
                      <a:gd name="connsiteY11" fmla="*/ 528145 h 1015663"/>
                      <a:gd name="connsiteX12" fmla="*/ 0 w 2289027"/>
                      <a:gd name="connsiteY12"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9027" h="1015663" extrusionOk="0">
                        <a:moveTo>
                          <a:pt x="0" y="0"/>
                        </a:moveTo>
                        <a:cubicBezTo>
                          <a:pt x="149400" y="14180"/>
                          <a:pt x="263659" y="54256"/>
                          <a:pt x="503586" y="0"/>
                        </a:cubicBezTo>
                        <a:cubicBezTo>
                          <a:pt x="750710" y="-73134"/>
                          <a:pt x="859567" y="59109"/>
                          <a:pt x="1030062" y="0"/>
                        </a:cubicBezTo>
                        <a:cubicBezTo>
                          <a:pt x="1168341" y="-64002"/>
                          <a:pt x="1289344" y="24372"/>
                          <a:pt x="1556538" y="0"/>
                        </a:cubicBezTo>
                        <a:cubicBezTo>
                          <a:pt x="1835133" y="-71473"/>
                          <a:pt x="1991697" y="92414"/>
                          <a:pt x="2289027" y="0"/>
                        </a:cubicBezTo>
                        <a:cubicBezTo>
                          <a:pt x="2330208" y="197641"/>
                          <a:pt x="2291817" y="312459"/>
                          <a:pt x="2289027" y="517987"/>
                        </a:cubicBezTo>
                        <a:cubicBezTo>
                          <a:pt x="2308585" y="707402"/>
                          <a:pt x="2265482" y="830603"/>
                          <a:pt x="2289027" y="1015663"/>
                        </a:cubicBezTo>
                        <a:cubicBezTo>
                          <a:pt x="2121327" y="1015118"/>
                          <a:pt x="1951373" y="956046"/>
                          <a:pt x="1739661" y="1015663"/>
                        </a:cubicBezTo>
                        <a:cubicBezTo>
                          <a:pt x="1493033" y="1097209"/>
                          <a:pt x="1362937" y="1012118"/>
                          <a:pt x="1190294" y="1015663"/>
                        </a:cubicBezTo>
                        <a:cubicBezTo>
                          <a:pt x="1019750" y="1040109"/>
                          <a:pt x="862160" y="988620"/>
                          <a:pt x="595147" y="1015663"/>
                        </a:cubicBezTo>
                        <a:cubicBezTo>
                          <a:pt x="339690" y="1056820"/>
                          <a:pt x="165890" y="976872"/>
                          <a:pt x="0" y="1015663"/>
                        </a:cubicBezTo>
                        <a:cubicBezTo>
                          <a:pt x="-28102" y="767783"/>
                          <a:pt x="30466" y="768756"/>
                          <a:pt x="0" y="528145"/>
                        </a:cubicBezTo>
                        <a:cubicBezTo>
                          <a:pt x="-52910" y="280324"/>
                          <a:pt x="46622" y="158598"/>
                          <a:pt x="0" y="0"/>
                        </a:cubicBezTo>
                        <a:close/>
                      </a:path>
                    </a:pathLst>
                  </a:custGeom>
                  <ask:type>
                    <ask:lineSketchScribble/>
                  </ask:type>
                </ask:lineSketchStyleProps>
              </a:ext>
            </a:extLst>
          </a:ln>
        </p:spPr>
        <p:txBody>
          <a:bodyPr wrap="square" rtlCol="0">
            <a:spAutoFit/>
          </a:bodyPr>
          <a:lstStyle/>
          <a:p>
            <a:pPr algn="ctr"/>
            <a:r>
              <a:rPr lang="en-US" sz="2000" b="1" dirty="0">
                <a:solidFill>
                  <a:srgbClr val="FF9900"/>
                </a:solidFill>
              </a:rPr>
              <a:t>What is an “incentive” for at-risk behavior?</a:t>
            </a:r>
          </a:p>
        </p:txBody>
      </p:sp>
    </p:spTree>
    <p:extLst>
      <p:ext uri="{BB962C8B-B14F-4D97-AF65-F5344CB8AC3E}">
        <p14:creationId xmlns:p14="http://schemas.microsoft.com/office/powerpoint/2010/main" val="56353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794" y="136944"/>
            <a:ext cx="5032317" cy="1325563"/>
          </a:xfrm>
        </p:spPr>
        <p:txBody>
          <a:bodyPr>
            <a:normAutofit/>
          </a:bodyPr>
          <a:lstStyle/>
          <a:p>
            <a:r>
              <a:rPr lang="en-US" sz="3200" spc="-150" dirty="0"/>
              <a:t>The three CORE behaviors</a:t>
            </a:r>
          </a:p>
        </p:txBody>
      </p:sp>
      <p:sp>
        <p:nvSpPr>
          <p:cNvPr id="5" name="Rectangle 7"/>
          <p:cNvSpPr>
            <a:spLocks noChangeArrowheads="1"/>
          </p:cNvSpPr>
          <p:nvPr/>
        </p:nvSpPr>
        <p:spPr bwMode="auto">
          <a:xfrm>
            <a:off x="5589431" y="1690689"/>
            <a:ext cx="2745199" cy="3853932"/>
          </a:xfrm>
          <a:prstGeom prst="rect">
            <a:avLst/>
          </a:prstGeom>
          <a:solidFill>
            <a:schemeClr val="accent1">
              <a:lumMod val="75000"/>
            </a:schemeClr>
          </a:solidFill>
          <a:ln w="9525" algn="ctr">
            <a:noFill/>
            <a:miter lim="800000"/>
            <a:headEnd/>
            <a:tailEnd/>
          </a:ln>
        </p:spPr>
        <p:txBody>
          <a:bodyPr anchor="ctr"/>
          <a:lstStyle/>
          <a:p>
            <a:endParaRPr lang="en-US" dirty="0">
              <a:latin typeface="Calibri" pitchFamily="34" charset="0"/>
            </a:endParaRPr>
          </a:p>
        </p:txBody>
      </p:sp>
      <p:sp>
        <p:nvSpPr>
          <p:cNvPr id="10" name="Line 15"/>
          <p:cNvSpPr>
            <a:spLocks noChangeShapeType="1"/>
          </p:cNvSpPr>
          <p:nvPr/>
        </p:nvSpPr>
        <p:spPr bwMode="auto">
          <a:xfrm>
            <a:off x="5341354" y="1693607"/>
            <a:ext cx="0" cy="4662743"/>
          </a:xfrm>
          <a:prstGeom prst="line">
            <a:avLst/>
          </a:prstGeom>
          <a:noFill/>
          <a:ln w="57150" algn="ctr">
            <a:solidFill>
              <a:schemeClr val="accent2"/>
            </a:solidFill>
            <a:round/>
            <a:headEnd/>
            <a:tailEnd/>
          </a:ln>
        </p:spPr>
        <p:txBody>
          <a:bodyPr lIns="36576" tIns="36576" rIns="36576" bIns="36576"/>
          <a:lstStyle/>
          <a:p>
            <a:endParaRPr lang="en-US" dirty="0"/>
          </a:p>
        </p:txBody>
      </p:sp>
      <p:sp>
        <p:nvSpPr>
          <p:cNvPr id="12" name="Text Box 5"/>
          <p:cNvSpPr txBox="1">
            <a:spLocks noChangeArrowheads="1"/>
          </p:cNvSpPr>
          <p:nvPr/>
        </p:nvSpPr>
        <p:spPr bwMode="auto">
          <a:xfrm>
            <a:off x="5913334" y="2623197"/>
            <a:ext cx="2333625" cy="344487"/>
          </a:xfrm>
          <a:prstGeom prst="rect">
            <a:avLst/>
          </a:prstGeom>
          <a:noFill/>
          <a:ln w="9525" algn="ctr">
            <a:noFill/>
            <a:miter lim="800000"/>
            <a:headEnd/>
            <a:tailEnd/>
          </a:ln>
        </p:spPr>
        <p:txBody>
          <a:bodyPr lIns="91407" tIns="45704" rIns="91407" bIns="45704"/>
          <a:lstStyle/>
          <a:p>
            <a:pPr algn="ctr"/>
            <a:r>
              <a:rPr lang="en-US" sz="1400" b="1" i="1" dirty="0">
                <a:solidFill>
                  <a:srgbClr val="FFFFFF"/>
                </a:solidFill>
                <a:latin typeface="Raleway" pitchFamily="34" charset="0"/>
                <a:cs typeface="Century Gothic"/>
              </a:rPr>
              <a:t>Conscious disregard of a substantial and unjustifiable risk</a:t>
            </a:r>
            <a:endParaRPr lang="en-US" sz="4000" b="1" dirty="0">
              <a:latin typeface="Raleway" pitchFamily="34" charset="0"/>
              <a:cs typeface="Century Gothic"/>
            </a:endParaRPr>
          </a:p>
        </p:txBody>
      </p:sp>
      <p:sp>
        <p:nvSpPr>
          <p:cNvPr id="13" name="Text Box 6"/>
          <p:cNvSpPr txBox="1">
            <a:spLocks noChangeArrowheads="1"/>
          </p:cNvSpPr>
          <p:nvPr/>
        </p:nvSpPr>
        <p:spPr bwMode="auto">
          <a:xfrm>
            <a:off x="5906968" y="3699914"/>
            <a:ext cx="2359085" cy="1658937"/>
          </a:xfrm>
          <a:prstGeom prst="rect">
            <a:avLst/>
          </a:prstGeom>
          <a:noFill/>
          <a:ln w="9525" algn="ctr">
            <a:noFill/>
            <a:miter lim="800000"/>
            <a:headEnd/>
            <a:tailEnd/>
          </a:ln>
        </p:spPr>
        <p:txBody>
          <a:bodyPr lIns="182880" tIns="45704" rIns="91407" bIns="45704"/>
          <a:lstStyle/>
          <a:p>
            <a:r>
              <a:rPr lang="en-US" sz="1400" b="1" dirty="0">
                <a:solidFill>
                  <a:srgbClr val="FFFFFF"/>
                </a:solidFill>
                <a:latin typeface="Raleway" pitchFamily="34" charset="0"/>
                <a:cs typeface="Century Gothic"/>
              </a:rPr>
              <a:t>Manage through:</a:t>
            </a:r>
          </a:p>
          <a:p>
            <a:pPr>
              <a:buSzPts val="1400"/>
              <a:buFont typeface="Arial" pitchFamily="34" charset="0"/>
              <a:buNone/>
            </a:pPr>
            <a:r>
              <a:rPr lang="en-US" sz="1400" dirty="0">
                <a:solidFill>
                  <a:srgbClr val="FFFFFF"/>
                </a:solidFill>
                <a:latin typeface="Raleway" pitchFamily="34" charset="0"/>
                <a:cs typeface="Century Gothic"/>
              </a:rPr>
              <a:t> </a:t>
            </a:r>
          </a:p>
          <a:p>
            <a:pPr>
              <a:buSzPts val="1400"/>
              <a:buFont typeface="Arial" pitchFamily="34" charset="0"/>
              <a:buChar char="•"/>
            </a:pPr>
            <a:r>
              <a:rPr lang="en-US" sz="1400" dirty="0">
                <a:solidFill>
                  <a:srgbClr val="FFFFFF"/>
                </a:solidFill>
                <a:latin typeface="Raleway" pitchFamily="34" charset="0"/>
                <a:cs typeface="Century Gothic"/>
              </a:rPr>
              <a:t>  Remedial action</a:t>
            </a:r>
          </a:p>
          <a:p>
            <a:pPr>
              <a:buSzPts val="1400"/>
              <a:buFont typeface="Arial" pitchFamily="34" charset="0"/>
              <a:buChar char="•"/>
            </a:pPr>
            <a:r>
              <a:rPr lang="en-US" sz="1400" dirty="0">
                <a:solidFill>
                  <a:srgbClr val="FFFFFF"/>
                </a:solidFill>
                <a:latin typeface="Raleway" pitchFamily="34" charset="0"/>
                <a:cs typeface="Century Gothic"/>
              </a:rPr>
              <a:t>  Disciplinary action</a:t>
            </a:r>
          </a:p>
          <a:p>
            <a:pPr>
              <a:buSzPts val="1400"/>
              <a:buFont typeface="Arial" pitchFamily="34" charset="0"/>
              <a:buChar char="•"/>
            </a:pPr>
            <a:r>
              <a:rPr lang="en-US" sz="1400" dirty="0">
                <a:solidFill>
                  <a:srgbClr val="FFFFFF"/>
                </a:solidFill>
                <a:latin typeface="Raleway" pitchFamily="34" charset="0"/>
                <a:cs typeface="Century Gothic"/>
              </a:rPr>
              <a:t>  Punitive action</a:t>
            </a:r>
          </a:p>
          <a:p>
            <a:endParaRPr lang="en-US" sz="4000" dirty="0">
              <a:latin typeface="Century Gothic"/>
              <a:cs typeface="Century Gothic"/>
            </a:endParaRPr>
          </a:p>
        </p:txBody>
      </p:sp>
      <p:cxnSp>
        <p:nvCxnSpPr>
          <p:cNvPr id="28" name="Straight Connector 27"/>
          <p:cNvCxnSpPr/>
          <p:nvPr/>
        </p:nvCxnSpPr>
        <p:spPr>
          <a:xfrm>
            <a:off x="628650" y="2758591"/>
            <a:ext cx="233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32428" y="2461081"/>
            <a:ext cx="233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D45C0DE-5BEA-4379-9F02-2F4B4D292BF0}"/>
              </a:ext>
            </a:extLst>
          </p:cNvPr>
          <p:cNvSpPr txBox="1"/>
          <p:nvPr/>
        </p:nvSpPr>
        <p:spPr>
          <a:xfrm>
            <a:off x="5589426" y="5630778"/>
            <a:ext cx="2745198" cy="646331"/>
          </a:xfrm>
          <a:prstGeom prst="rect">
            <a:avLst/>
          </a:prstGeom>
          <a:solidFill>
            <a:schemeClr val="accent2"/>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bg2">
                    <a:lumMod val="25000"/>
                  </a:schemeClr>
                </a:solidFill>
                <a:latin typeface="Raleway" charset="0"/>
                <a:ea typeface="Raleway" charset="0"/>
                <a:cs typeface="Raleway" charset="0"/>
              </a:rPr>
              <a:t>PUNISH HUMAN</a:t>
            </a:r>
          </a:p>
          <a:p>
            <a:pPr algn="ctr"/>
            <a:r>
              <a:rPr lang="en-US" b="1" dirty="0">
                <a:solidFill>
                  <a:schemeClr val="bg2">
                    <a:lumMod val="25000"/>
                  </a:schemeClr>
                </a:solidFill>
                <a:latin typeface="Raleway" charset="0"/>
                <a:ea typeface="Raleway" charset="0"/>
                <a:cs typeface="Raleway" charset="0"/>
              </a:rPr>
              <a:t>MANAGE SYSTEM?</a:t>
            </a:r>
          </a:p>
        </p:txBody>
      </p:sp>
      <p:sp>
        <p:nvSpPr>
          <p:cNvPr id="3" name="TextBox 2"/>
          <p:cNvSpPr txBox="1"/>
          <p:nvPr/>
        </p:nvSpPr>
        <p:spPr>
          <a:xfrm>
            <a:off x="280370" y="1559928"/>
            <a:ext cx="3287346"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Raleway"/>
              </a:rPr>
              <a:t>This is where we “draw the line.” </a:t>
            </a:r>
          </a:p>
          <a:p>
            <a:pPr marL="285750" indent="-285750">
              <a:buFont typeface="Arial" panose="020B0604020202020204" pitchFamily="34" charset="0"/>
              <a:buChar char="•"/>
            </a:pPr>
            <a:r>
              <a:rPr lang="en-US" sz="2000" dirty="0">
                <a:latin typeface="Raleway"/>
              </a:rPr>
              <a:t>Intentionally taking a “gamble” on the outcome.</a:t>
            </a:r>
          </a:p>
          <a:p>
            <a:pPr marL="285750" indent="-285750">
              <a:buFont typeface="Arial" panose="020B0604020202020204" pitchFamily="34" charset="0"/>
              <a:buChar char="•"/>
            </a:pPr>
            <a:r>
              <a:rPr lang="en-US" sz="2000" dirty="0">
                <a:latin typeface="Raleway"/>
              </a:rPr>
              <a:t>This is the one behavior we expect our employees to </a:t>
            </a:r>
            <a:r>
              <a:rPr lang="en-US" sz="2000" u="sng" dirty="0">
                <a:latin typeface="Raleway"/>
              </a:rPr>
              <a:t>absolutely avoid</a:t>
            </a:r>
            <a:r>
              <a:rPr lang="en-US" sz="2000" dirty="0">
                <a:latin typeface="Raleway"/>
              </a:rPr>
              <a:t>.</a:t>
            </a:r>
          </a:p>
        </p:txBody>
      </p:sp>
      <p:sp>
        <p:nvSpPr>
          <p:cNvPr id="8" name="Slide Number Placeholder 7">
            <a:extLst>
              <a:ext uri="{FF2B5EF4-FFF2-40B4-BE49-F238E27FC236}">
                <a16:creationId xmlns:a16="http://schemas.microsoft.com/office/drawing/2014/main" id="{1C653CDC-8B72-443A-AB6A-D4E7D14F77D8}"/>
              </a:ext>
            </a:extLst>
          </p:cNvPr>
          <p:cNvSpPr>
            <a:spLocks noGrp="1"/>
          </p:cNvSpPr>
          <p:nvPr>
            <p:ph type="sldNum" sz="quarter" idx="12"/>
          </p:nvPr>
        </p:nvSpPr>
        <p:spPr/>
        <p:txBody>
          <a:bodyPr/>
          <a:lstStyle/>
          <a:p>
            <a:fld id="{7D55589D-DAF6-F843-B664-1C9842A51021}" type="slidenum">
              <a:rPr lang="en-US" smtClean="0"/>
              <a:t>53</a:t>
            </a:fld>
            <a:endParaRPr lang="en-US"/>
          </a:p>
        </p:txBody>
      </p:sp>
      <p:sp>
        <p:nvSpPr>
          <p:cNvPr id="7" name="Text Box 4">
            <a:extLst>
              <a:ext uri="{FF2B5EF4-FFF2-40B4-BE49-F238E27FC236}">
                <a16:creationId xmlns:a16="http://schemas.microsoft.com/office/drawing/2014/main" id="{557A9B1A-FFB5-67EA-375E-3F8084FB6193}"/>
              </a:ext>
            </a:extLst>
          </p:cNvPr>
          <p:cNvSpPr txBox="1">
            <a:spLocks noChangeArrowheads="1"/>
          </p:cNvSpPr>
          <p:nvPr/>
        </p:nvSpPr>
        <p:spPr bwMode="auto">
          <a:xfrm>
            <a:off x="5748194" y="1915172"/>
            <a:ext cx="2427662" cy="708025"/>
          </a:xfrm>
          <a:prstGeom prst="rect">
            <a:avLst/>
          </a:prstGeom>
          <a:noFill/>
          <a:ln w="9525" algn="ctr">
            <a:noFill/>
            <a:miter lim="800000"/>
            <a:headEnd/>
            <a:tailEnd/>
          </a:ln>
        </p:spPr>
        <p:txBody>
          <a:bodyPr lIns="91407" tIns="45704" rIns="91407" bIns="45704"/>
          <a:lstStyle/>
          <a:p>
            <a:pPr algn="ctr"/>
            <a:r>
              <a:rPr lang="en-US" sz="2000" b="1" dirty="0">
                <a:solidFill>
                  <a:srgbClr val="FFFFFF"/>
                </a:solidFill>
                <a:latin typeface="Raleway" pitchFamily="34" charset="0"/>
                <a:cs typeface="Century Gothic"/>
              </a:rPr>
              <a:t>Reckless Behavior</a:t>
            </a:r>
          </a:p>
          <a:p>
            <a:endParaRPr lang="en-US" sz="3600" b="1" dirty="0">
              <a:latin typeface="Century Gothic"/>
              <a:cs typeface="Century Gothic"/>
            </a:endParaRPr>
          </a:p>
        </p:txBody>
      </p:sp>
      <p:sp>
        <p:nvSpPr>
          <p:cNvPr id="9" name="TextBox 8">
            <a:extLst>
              <a:ext uri="{FF2B5EF4-FFF2-40B4-BE49-F238E27FC236}">
                <a16:creationId xmlns:a16="http://schemas.microsoft.com/office/drawing/2014/main" id="{CC780E48-CCF6-2E37-5136-F22566C95B3E}"/>
              </a:ext>
            </a:extLst>
          </p:cNvPr>
          <p:cNvSpPr txBox="1"/>
          <p:nvPr/>
        </p:nvSpPr>
        <p:spPr>
          <a:xfrm>
            <a:off x="5637322" y="540294"/>
            <a:ext cx="31242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srgbClr val="000000"/>
                </a:solidFill>
                <a:effectLst/>
                <a:uLnTx/>
                <a:uFillTx/>
                <a:latin typeface="Calibri" panose="020F0502020204030204"/>
                <a:ea typeface="+mn-ea"/>
                <a:cs typeface="+mn-cs"/>
              </a:rPr>
              <a:t>KEY = intent toward act or conduct</a:t>
            </a:r>
          </a:p>
        </p:txBody>
      </p:sp>
      <p:pic>
        <p:nvPicPr>
          <p:cNvPr id="21" name="Picture 20" descr="A pair of red dice&#10;&#10;Description automatically generated with medium confidence">
            <a:extLst>
              <a:ext uri="{FF2B5EF4-FFF2-40B4-BE49-F238E27FC236}">
                <a16:creationId xmlns:a16="http://schemas.microsoft.com/office/drawing/2014/main" id="{81EE21C9-2B3D-5DC7-0191-2C2DFDAE35C1}"/>
              </a:ext>
            </a:extLst>
          </p:cNvPr>
          <p:cNvPicPr>
            <a:picLocks noChangeAspect="1"/>
          </p:cNvPicPr>
          <p:nvPr/>
        </p:nvPicPr>
        <p:blipFill>
          <a:blip r:embed="rId3"/>
          <a:stretch>
            <a:fillRect/>
          </a:stretch>
        </p:blipFill>
        <p:spPr>
          <a:xfrm>
            <a:off x="3606351" y="2551413"/>
            <a:ext cx="1328821" cy="1211378"/>
          </a:xfrm>
          <a:prstGeom prst="rect">
            <a:avLst/>
          </a:prstGeom>
        </p:spPr>
      </p:pic>
      <p:sp>
        <p:nvSpPr>
          <p:cNvPr id="22" name="TextBox 21">
            <a:extLst>
              <a:ext uri="{FF2B5EF4-FFF2-40B4-BE49-F238E27FC236}">
                <a16:creationId xmlns:a16="http://schemas.microsoft.com/office/drawing/2014/main" id="{CE599A19-4EE9-05AE-B60C-A37765CAC222}"/>
              </a:ext>
            </a:extLst>
          </p:cNvPr>
          <p:cNvSpPr txBox="1"/>
          <p:nvPr/>
        </p:nvSpPr>
        <p:spPr>
          <a:xfrm>
            <a:off x="344748" y="5389269"/>
            <a:ext cx="4682605"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Raleway" pitchFamily="2" charset="0"/>
              </a:rPr>
              <a:t>Consult with HR on appropriate disciplinary action</a:t>
            </a:r>
          </a:p>
          <a:p>
            <a:pPr marL="285750" indent="-285750">
              <a:buFont typeface="Arial" panose="020B0604020202020204" pitchFamily="34" charset="0"/>
              <a:buChar char="•"/>
            </a:pPr>
            <a:r>
              <a:rPr lang="en-US" dirty="0">
                <a:latin typeface="Raleway" pitchFamily="2" charset="0"/>
              </a:rPr>
              <a:t>Consider review of hiring and oversight processes</a:t>
            </a:r>
          </a:p>
        </p:txBody>
      </p:sp>
      <p:sp>
        <p:nvSpPr>
          <p:cNvPr id="23" name="TextBox 22">
            <a:extLst>
              <a:ext uri="{FF2B5EF4-FFF2-40B4-BE49-F238E27FC236}">
                <a16:creationId xmlns:a16="http://schemas.microsoft.com/office/drawing/2014/main" id="{CB6A3233-0FB9-9ED8-16F2-5FFD69B8A7B1}"/>
              </a:ext>
            </a:extLst>
          </p:cNvPr>
          <p:cNvSpPr txBox="1"/>
          <p:nvPr/>
        </p:nvSpPr>
        <p:spPr>
          <a:xfrm>
            <a:off x="430273" y="4546193"/>
            <a:ext cx="3802370" cy="707886"/>
          </a:xfrm>
          <a:custGeom>
            <a:avLst/>
            <a:gdLst>
              <a:gd name="connsiteX0" fmla="*/ 0 w 3802370"/>
              <a:gd name="connsiteY0" fmla="*/ 0 h 707886"/>
              <a:gd name="connsiteX1" fmla="*/ 671752 w 3802370"/>
              <a:gd name="connsiteY1" fmla="*/ 0 h 707886"/>
              <a:gd name="connsiteX2" fmla="*/ 1381528 w 3802370"/>
              <a:gd name="connsiteY2" fmla="*/ 0 h 707886"/>
              <a:gd name="connsiteX3" fmla="*/ 2091303 w 3802370"/>
              <a:gd name="connsiteY3" fmla="*/ 0 h 707886"/>
              <a:gd name="connsiteX4" fmla="*/ 2801079 w 3802370"/>
              <a:gd name="connsiteY4" fmla="*/ 0 h 707886"/>
              <a:gd name="connsiteX5" fmla="*/ 3802370 w 3802370"/>
              <a:gd name="connsiteY5" fmla="*/ 0 h 707886"/>
              <a:gd name="connsiteX6" fmla="*/ 3802370 w 3802370"/>
              <a:gd name="connsiteY6" fmla="*/ 368100 h 707886"/>
              <a:gd name="connsiteX7" fmla="*/ 3802370 w 3802370"/>
              <a:gd name="connsiteY7" fmla="*/ 707886 h 707886"/>
              <a:gd name="connsiteX8" fmla="*/ 3092594 w 3802370"/>
              <a:gd name="connsiteY8" fmla="*/ 707886 h 707886"/>
              <a:gd name="connsiteX9" fmla="*/ 2534913 w 3802370"/>
              <a:gd name="connsiteY9" fmla="*/ 707886 h 707886"/>
              <a:gd name="connsiteX10" fmla="*/ 2015256 w 3802370"/>
              <a:gd name="connsiteY10" fmla="*/ 707886 h 707886"/>
              <a:gd name="connsiteX11" fmla="*/ 1457575 w 3802370"/>
              <a:gd name="connsiteY11" fmla="*/ 707886 h 707886"/>
              <a:gd name="connsiteX12" fmla="*/ 785823 w 3802370"/>
              <a:gd name="connsiteY12" fmla="*/ 707886 h 707886"/>
              <a:gd name="connsiteX13" fmla="*/ 0 w 3802370"/>
              <a:gd name="connsiteY13" fmla="*/ 707886 h 707886"/>
              <a:gd name="connsiteX14" fmla="*/ 0 w 3802370"/>
              <a:gd name="connsiteY14" fmla="*/ 368100 h 707886"/>
              <a:gd name="connsiteX15" fmla="*/ 0 w 3802370"/>
              <a:gd name="connsiteY1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2370" h="707886" extrusionOk="0">
                <a:moveTo>
                  <a:pt x="0" y="0"/>
                </a:moveTo>
                <a:cubicBezTo>
                  <a:pt x="103250" y="-76040"/>
                  <a:pt x="447338" y="67409"/>
                  <a:pt x="671752" y="0"/>
                </a:cubicBezTo>
                <a:cubicBezTo>
                  <a:pt x="891161" y="-139519"/>
                  <a:pt x="1045808" y="-30737"/>
                  <a:pt x="1381528" y="0"/>
                </a:cubicBezTo>
                <a:cubicBezTo>
                  <a:pt x="1703066" y="35992"/>
                  <a:pt x="1885406" y="67590"/>
                  <a:pt x="2091303" y="0"/>
                </a:cubicBezTo>
                <a:cubicBezTo>
                  <a:pt x="2254653" y="-20692"/>
                  <a:pt x="2678624" y="105170"/>
                  <a:pt x="2801079" y="0"/>
                </a:cubicBezTo>
                <a:cubicBezTo>
                  <a:pt x="3023390" y="-21598"/>
                  <a:pt x="3481417" y="-71352"/>
                  <a:pt x="3802370" y="0"/>
                </a:cubicBezTo>
                <a:cubicBezTo>
                  <a:pt x="3813779" y="49068"/>
                  <a:pt x="3720893" y="256854"/>
                  <a:pt x="3802370" y="368100"/>
                </a:cubicBezTo>
                <a:cubicBezTo>
                  <a:pt x="3838363" y="453626"/>
                  <a:pt x="3752749" y="532093"/>
                  <a:pt x="3802370" y="707886"/>
                </a:cubicBezTo>
                <a:cubicBezTo>
                  <a:pt x="3563385" y="738272"/>
                  <a:pt x="3295036" y="593171"/>
                  <a:pt x="3092594" y="707886"/>
                </a:cubicBezTo>
                <a:cubicBezTo>
                  <a:pt x="2923197" y="772963"/>
                  <a:pt x="2655293" y="692984"/>
                  <a:pt x="2534913" y="707886"/>
                </a:cubicBezTo>
                <a:cubicBezTo>
                  <a:pt x="2349286" y="671910"/>
                  <a:pt x="2147923" y="724802"/>
                  <a:pt x="2015256" y="707886"/>
                </a:cubicBezTo>
                <a:cubicBezTo>
                  <a:pt x="1886378" y="789458"/>
                  <a:pt x="1612551" y="710282"/>
                  <a:pt x="1457575" y="707886"/>
                </a:cubicBezTo>
                <a:cubicBezTo>
                  <a:pt x="1222070" y="725500"/>
                  <a:pt x="945409" y="725707"/>
                  <a:pt x="785823" y="707886"/>
                </a:cubicBezTo>
                <a:cubicBezTo>
                  <a:pt x="538353" y="774518"/>
                  <a:pt x="391108" y="753245"/>
                  <a:pt x="0" y="707886"/>
                </a:cubicBezTo>
                <a:cubicBezTo>
                  <a:pt x="-15907" y="561434"/>
                  <a:pt x="-32889" y="465943"/>
                  <a:pt x="0" y="368100"/>
                </a:cubicBezTo>
                <a:cubicBezTo>
                  <a:pt x="11124" y="248713"/>
                  <a:pt x="15154" y="183892"/>
                  <a:pt x="0" y="0"/>
                </a:cubicBezTo>
                <a:close/>
              </a:path>
            </a:pathLst>
          </a:custGeom>
          <a:noFill/>
          <a:ln w="19050">
            <a:solidFill>
              <a:schemeClr val="accent1">
                <a:lumMod val="50000"/>
              </a:schemeClr>
            </a:solidFill>
            <a:extLst>
              <a:ext uri="{C807C97D-BFC1-408E-A445-0C87EB9F89A2}">
                <ask:lineSketchStyleProps xmlns:ask="http://schemas.microsoft.com/office/drawing/2018/sketchyshapes" sd="1663936491">
                  <a:custGeom>
                    <a:avLst/>
                    <a:gdLst>
                      <a:gd name="connsiteX0" fmla="*/ 0 w 3802370"/>
                      <a:gd name="connsiteY0" fmla="*/ 0 h 707886"/>
                      <a:gd name="connsiteX1" fmla="*/ 671752 w 3802370"/>
                      <a:gd name="connsiteY1" fmla="*/ 0 h 707886"/>
                      <a:gd name="connsiteX2" fmla="*/ 1381528 w 3802370"/>
                      <a:gd name="connsiteY2" fmla="*/ 0 h 707886"/>
                      <a:gd name="connsiteX3" fmla="*/ 2091303 w 3802370"/>
                      <a:gd name="connsiteY3" fmla="*/ 0 h 707886"/>
                      <a:gd name="connsiteX4" fmla="*/ 2801079 w 3802370"/>
                      <a:gd name="connsiteY4" fmla="*/ 0 h 707886"/>
                      <a:gd name="connsiteX5" fmla="*/ 3802370 w 3802370"/>
                      <a:gd name="connsiteY5" fmla="*/ 0 h 707886"/>
                      <a:gd name="connsiteX6" fmla="*/ 3802370 w 3802370"/>
                      <a:gd name="connsiteY6" fmla="*/ 368100 h 707886"/>
                      <a:gd name="connsiteX7" fmla="*/ 3802370 w 3802370"/>
                      <a:gd name="connsiteY7" fmla="*/ 707886 h 707886"/>
                      <a:gd name="connsiteX8" fmla="*/ 3092594 w 3802370"/>
                      <a:gd name="connsiteY8" fmla="*/ 707886 h 707886"/>
                      <a:gd name="connsiteX9" fmla="*/ 2534913 w 3802370"/>
                      <a:gd name="connsiteY9" fmla="*/ 707886 h 707886"/>
                      <a:gd name="connsiteX10" fmla="*/ 2015256 w 3802370"/>
                      <a:gd name="connsiteY10" fmla="*/ 707886 h 707886"/>
                      <a:gd name="connsiteX11" fmla="*/ 1457575 w 3802370"/>
                      <a:gd name="connsiteY11" fmla="*/ 707886 h 707886"/>
                      <a:gd name="connsiteX12" fmla="*/ 785823 w 3802370"/>
                      <a:gd name="connsiteY12" fmla="*/ 707886 h 707886"/>
                      <a:gd name="connsiteX13" fmla="*/ 0 w 3802370"/>
                      <a:gd name="connsiteY13" fmla="*/ 707886 h 707886"/>
                      <a:gd name="connsiteX14" fmla="*/ 0 w 3802370"/>
                      <a:gd name="connsiteY14" fmla="*/ 368100 h 707886"/>
                      <a:gd name="connsiteX15" fmla="*/ 0 w 3802370"/>
                      <a:gd name="connsiteY15"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2370" h="707886" extrusionOk="0">
                        <a:moveTo>
                          <a:pt x="0" y="0"/>
                        </a:moveTo>
                        <a:cubicBezTo>
                          <a:pt x="123681" y="-66965"/>
                          <a:pt x="454004" y="68443"/>
                          <a:pt x="671752" y="0"/>
                        </a:cubicBezTo>
                        <a:cubicBezTo>
                          <a:pt x="880959" y="-80287"/>
                          <a:pt x="1088377" y="-8617"/>
                          <a:pt x="1381528" y="0"/>
                        </a:cubicBezTo>
                        <a:cubicBezTo>
                          <a:pt x="1684421" y="21376"/>
                          <a:pt x="1898856" y="20292"/>
                          <a:pt x="2091303" y="0"/>
                        </a:cubicBezTo>
                        <a:cubicBezTo>
                          <a:pt x="2272494" y="-11512"/>
                          <a:pt x="2663848" y="79798"/>
                          <a:pt x="2801079" y="0"/>
                        </a:cubicBezTo>
                        <a:cubicBezTo>
                          <a:pt x="2978729" y="-38932"/>
                          <a:pt x="3465400" y="11041"/>
                          <a:pt x="3802370" y="0"/>
                        </a:cubicBezTo>
                        <a:cubicBezTo>
                          <a:pt x="3811223" y="75374"/>
                          <a:pt x="3737205" y="254335"/>
                          <a:pt x="3802370" y="368100"/>
                        </a:cubicBezTo>
                        <a:cubicBezTo>
                          <a:pt x="3843039" y="479458"/>
                          <a:pt x="3764253" y="545631"/>
                          <a:pt x="3802370" y="707886"/>
                        </a:cubicBezTo>
                        <a:cubicBezTo>
                          <a:pt x="3549081" y="730851"/>
                          <a:pt x="3269464" y="635859"/>
                          <a:pt x="3092594" y="707886"/>
                        </a:cubicBezTo>
                        <a:cubicBezTo>
                          <a:pt x="2931994" y="754885"/>
                          <a:pt x="2672783" y="694589"/>
                          <a:pt x="2534913" y="707886"/>
                        </a:cubicBezTo>
                        <a:cubicBezTo>
                          <a:pt x="2348135" y="682196"/>
                          <a:pt x="2172783" y="701182"/>
                          <a:pt x="2015256" y="707886"/>
                        </a:cubicBezTo>
                        <a:cubicBezTo>
                          <a:pt x="1871032" y="769648"/>
                          <a:pt x="1625392" y="706796"/>
                          <a:pt x="1457575" y="707886"/>
                        </a:cubicBezTo>
                        <a:cubicBezTo>
                          <a:pt x="1245927" y="720007"/>
                          <a:pt x="989551" y="711169"/>
                          <a:pt x="785823" y="707886"/>
                        </a:cubicBezTo>
                        <a:cubicBezTo>
                          <a:pt x="563358" y="721756"/>
                          <a:pt x="351763" y="713594"/>
                          <a:pt x="0" y="707886"/>
                        </a:cubicBezTo>
                        <a:cubicBezTo>
                          <a:pt x="-11399" y="587859"/>
                          <a:pt x="-13707" y="460353"/>
                          <a:pt x="0" y="368100"/>
                        </a:cubicBezTo>
                        <a:cubicBezTo>
                          <a:pt x="-264" y="268132"/>
                          <a:pt x="18983" y="170160"/>
                          <a:pt x="0" y="0"/>
                        </a:cubicBezTo>
                        <a:close/>
                      </a:path>
                    </a:pathLst>
                  </a:custGeom>
                  <ask:type>
                    <ask:lineSketchScribble/>
                  </ask:type>
                </ask:lineSketchStyleProps>
              </a:ext>
            </a:extLst>
          </a:ln>
        </p:spPr>
        <p:txBody>
          <a:bodyPr wrap="square" rtlCol="0">
            <a:spAutoFit/>
          </a:bodyPr>
          <a:lstStyle/>
          <a:p>
            <a:pPr algn="ctr"/>
            <a:r>
              <a:rPr lang="en-US" sz="2000" b="1" dirty="0">
                <a:solidFill>
                  <a:srgbClr val="FF9900"/>
                </a:solidFill>
              </a:rPr>
              <a:t>What is a real-world example </a:t>
            </a:r>
          </a:p>
          <a:p>
            <a:pPr algn="ctr"/>
            <a:r>
              <a:rPr lang="en-US" sz="2000" b="1" dirty="0">
                <a:solidFill>
                  <a:srgbClr val="FF9900"/>
                </a:solidFill>
              </a:rPr>
              <a:t>of reckless behavior? </a:t>
            </a:r>
          </a:p>
        </p:txBody>
      </p:sp>
    </p:spTree>
    <p:extLst>
      <p:ext uri="{BB962C8B-B14F-4D97-AF65-F5344CB8AC3E}">
        <p14:creationId xmlns:p14="http://schemas.microsoft.com/office/powerpoint/2010/main" val="207631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2"/>
                </a:solidFill>
              </a:rPr>
              <a:t>The Biggest</a:t>
            </a:r>
            <a:br>
              <a:rPr lang="en-US" dirty="0">
                <a:solidFill>
                  <a:schemeClr val="accent2"/>
                </a:solidFill>
              </a:rPr>
            </a:br>
            <a:r>
              <a:rPr lang="en-US" dirty="0">
                <a:solidFill>
                  <a:schemeClr val="accent2"/>
                </a:solidFill>
              </a:rPr>
              <a:t>Threat to Safety?</a:t>
            </a:r>
          </a:p>
        </p:txBody>
      </p:sp>
      <p:sp>
        <p:nvSpPr>
          <p:cNvPr id="4" name="Rectangle 3"/>
          <p:cNvSpPr>
            <a:spLocks noChangeArrowheads="1"/>
          </p:cNvSpPr>
          <p:nvPr/>
        </p:nvSpPr>
        <p:spPr bwMode="auto">
          <a:xfrm>
            <a:off x="5932430" y="1969626"/>
            <a:ext cx="2333625" cy="3538538"/>
          </a:xfrm>
          <a:prstGeom prst="rect">
            <a:avLst/>
          </a:prstGeom>
          <a:solidFill>
            <a:schemeClr val="accent1">
              <a:lumMod val="75000"/>
            </a:schemeClr>
          </a:solidFill>
          <a:ln w="9525" algn="ctr">
            <a:noFill/>
            <a:miter lim="800000"/>
            <a:headEnd/>
            <a:tailEnd/>
          </a:ln>
        </p:spPr>
        <p:txBody>
          <a:bodyPr anchor="ctr"/>
          <a:lstStyle/>
          <a:p>
            <a:endParaRPr lang="en-US" dirty="0">
              <a:latin typeface="Calibri" pitchFamily="34" charset="0"/>
            </a:endParaRPr>
          </a:p>
        </p:txBody>
      </p:sp>
      <p:sp>
        <p:nvSpPr>
          <p:cNvPr id="5" name="Rectangle 7"/>
          <p:cNvSpPr>
            <a:spLocks noChangeArrowheads="1"/>
          </p:cNvSpPr>
          <p:nvPr/>
        </p:nvSpPr>
        <p:spPr bwMode="auto">
          <a:xfrm>
            <a:off x="3327342" y="1969626"/>
            <a:ext cx="2333625" cy="3538538"/>
          </a:xfrm>
          <a:prstGeom prst="rect">
            <a:avLst/>
          </a:prstGeom>
          <a:solidFill>
            <a:schemeClr val="accent1">
              <a:lumMod val="75000"/>
            </a:schemeClr>
          </a:solidFill>
          <a:ln w="9525" algn="ctr">
            <a:noFill/>
            <a:miter lim="800000"/>
            <a:headEnd/>
            <a:tailEnd/>
          </a:ln>
        </p:spPr>
        <p:txBody>
          <a:bodyPr anchor="ctr"/>
          <a:lstStyle/>
          <a:p>
            <a:endParaRPr lang="en-US" dirty="0">
              <a:latin typeface="Calibri" pitchFamily="34" charset="0"/>
            </a:endParaRPr>
          </a:p>
        </p:txBody>
      </p:sp>
      <p:sp>
        <p:nvSpPr>
          <p:cNvPr id="6" name="Rectangle 11"/>
          <p:cNvSpPr>
            <a:spLocks noChangeArrowheads="1"/>
          </p:cNvSpPr>
          <p:nvPr/>
        </p:nvSpPr>
        <p:spPr bwMode="auto">
          <a:xfrm>
            <a:off x="798455" y="1969626"/>
            <a:ext cx="2333625" cy="3538538"/>
          </a:xfrm>
          <a:prstGeom prst="rect">
            <a:avLst/>
          </a:prstGeom>
          <a:solidFill>
            <a:schemeClr val="accent1">
              <a:lumMod val="75000"/>
            </a:schemeClr>
          </a:solidFill>
          <a:ln w="9525" algn="ctr">
            <a:noFill/>
            <a:miter lim="800000"/>
            <a:headEnd/>
            <a:tailEnd/>
          </a:ln>
        </p:spPr>
        <p:txBody>
          <a:bodyPr anchor="ctr"/>
          <a:lstStyle/>
          <a:p>
            <a:endParaRPr lang="en-US" dirty="0">
              <a:latin typeface="Calibri" pitchFamily="34" charset="0"/>
            </a:endParaRPr>
          </a:p>
        </p:txBody>
      </p:sp>
      <p:sp>
        <p:nvSpPr>
          <p:cNvPr id="10" name="Line 15"/>
          <p:cNvSpPr>
            <a:spLocks noChangeShapeType="1"/>
          </p:cNvSpPr>
          <p:nvPr/>
        </p:nvSpPr>
        <p:spPr bwMode="auto">
          <a:xfrm>
            <a:off x="5790079" y="1861676"/>
            <a:ext cx="0" cy="4298950"/>
          </a:xfrm>
          <a:prstGeom prst="line">
            <a:avLst/>
          </a:prstGeom>
          <a:noFill/>
          <a:ln w="57150" algn="ctr">
            <a:solidFill>
              <a:schemeClr val="accent2"/>
            </a:solidFill>
            <a:round/>
            <a:headEnd/>
            <a:tailEnd/>
          </a:ln>
        </p:spPr>
        <p:txBody>
          <a:bodyPr lIns="36576" tIns="36576" rIns="36576" bIns="36576"/>
          <a:lstStyle/>
          <a:p>
            <a:endParaRPr lang="en-US" dirty="0"/>
          </a:p>
        </p:txBody>
      </p:sp>
      <p:sp>
        <p:nvSpPr>
          <p:cNvPr id="11" name="Text Box 4"/>
          <p:cNvSpPr txBox="1">
            <a:spLocks noChangeArrowheads="1"/>
          </p:cNvSpPr>
          <p:nvPr/>
        </p:nvSpPr>
        <p:spPr bwMode="auto">
          <a:xfrm>
            <a:off x="5932428" y="2055554"/>
            <a:ext cx="2333625" cy="708025"/>
          </a:xfrm>
          <a:prstGeom prst="rect">
            <a:avLst/>
          </a:prstGeom>
          <a:noFill/>
          <a:ln w="9525" algn="ctr">
            <a:noFill/>
            <a:miter lim="800000"/>
            <a:headEnd/>
            <a:tailEnd/>
          </a:ln>
        </p:spPr>
        <p:txBody>
          <a:bodyPr lIns="91407" tIns="45704" rIns="91407" bIns="45704"/>
          <a:lstStyle/>
          <a:p>
            <a:pPr algn="ctr"/>
            <a:r>
              <a:rPr lang="en-US" sz="1600" b="1" dirty="0">
                <a:solidFill>
                  <a:srgbClr val="FFFFFF"/>
                </a:solidFill>
                <a:latin typeface="Raleway" pitchFamily="34" charset="0"/>
                <a:cs typeface="Century Gothic"/>
              </a:rPr>
              <a:t>Reckless Behavior</a:t>
            </a:r>
          </a:p>
          <a:p>
            <a:endParaRPr lang="en-US" sz="3600" b="1" dirty="0">
              <a:latin typeface="Century Gothic"/>
              <a:cs typeface="Century Gothic"/>
            </a:endParaRPr>
          </a:p>
        </p:txBody>
      </p:sp>
      <p:sp>
        <p:nvSpPr>
          <p:cNvPr id="12" name="Text Box 5"/>
          <p:cNvSpPr txBox="1">
            <a:spLocks noChangeArrowheads="1"/>
          </p:cNvSpPr>
          <p:nvPr/>
        </p:nvSpPr>
        <p:spPr bwMode="auto">
          <a:xfrm>
            <a:off x="5957888" y="2854067"/>
            <a:ext cx="2333625" cy="344487"/>
          </a:xfrm>
          <a:prstGeom prst="rect">
            <a:avLst/>
          </a:prstGeom>
          <a:noFill/>
          <a:ln w="9525" algn="ctr">
            <a:noFill/>
            <a:miter lim="800000"/>
            <a:headEnd/>
            <a:tailEnd/>
          </a:ln>
        </p:spPr>
        <p:txBody>
          <a:bodyPr lIns="91407" tIns="45704" rIns="91407" bIns="45704"/>
          <a:lstStyle/>
          <a:p>
            <a:pPr algn="ctr"/>
            <a:r>
              <a:rPr lang="en-US" sz="1400" i="1" dirty="0">
                <a:solidFill>
                  <a:srgbClr val="FFFFFF"/>
                </a:solidFill>
                <a:latin typeface="Raleway" pitchFamily="34" charset="0"/>
                <a:cs typeface="Century Gothic"/>
              </a:rPr>
              <a:t>Conscious disregard of a substantial and unjustifiable risk</a:t>
            </a:r>
            <a:endParaRPr lang="en-US" sz="4000" dirty="0">
              <a:latin typeface="Raleway" pitchFamily="34" charset="0"/>
              <a:cs typeface="Century Gothic"/>
            </a:endParaRPr>
          </a:p>
        </p:txBody>
      </p:sp>
      <p:sp>
        <p:nvSpPr>
          <p:cNvPr id="13" name="Text Box 6"/>
          <p:cNvSpPr txBox="1">
            <a:spLocks noChangeArrowheads="1"/>
          </p:cNvSpPr>
          <p:nvPr/>
        </p:nvSpPr>
        <p:spPr bwMode="auto">
          <a:xfrm>
            <a:off x="5932428" y="3520817"/>
            <a:ext cx="2359085" cy="1658937"/>
          </a:xfrm>
          <a:prstGeom prst="rect">
            <a:avLst/>
          </a:prstGeom>
          <a:noFill/>
          <a:ln w="9525" algn="ctr">
            <a:noFill/>
            <a:miter lim="800000"/>
            <a:headEnd/>
            <a:tailEnd/>
          </a:ln>
        </p:spPr>
        <p:txBody>
          <a:bodyPr lIns="182880" tIns="45704" rIns="91407" bIns="45704"/>
          <a:lstStyle/>
          <a:p>
            <a:r>
              <a:rPr lang="en-US" sz="1400" dirty="0">
                <a:solidFill>
                  <a:srgbClr val="FFFFFF"/>
                </a:solidFill>
                <a:latin typeface="Raleway" pitchFamily="34" charset="0"/>
                <a:cs typeface="Century Gothic"/>
              </a:rPr>
              <a:t>Manage through:</a:t>
            </a:r>
          </a:p>
          <a:p>
            <a:pPr>
              <a:buSzPts val="1400"/>
              <a:buFont typeface="Arial" pitchFamily="34" charset="0"/>
              <a:buNone/>
            </a:pPr>
            <a:r>
              <a:rPr lang="en-US" sz="1400" dirty="0">
                <a:solidFill>
                  <a:srgbClr val="FFFFFF"/>
                </a:solidFill>
                <a:latin typeface="Raleway" pitchFamily="34" charset="0"/>
                <a:cs typeface="Century Gothic"/>
              </a:rPr>
              <a:t> </a:t>
            </a:r>
          </a:p>
          <a:p>
            <a:pPr>
              <a:buSzPts val="1400"/>
              <a:buFont typeface="Arial" pitchFamily="34" charset="0"/>
              <a:buChar char="•"/>
            </a:pPr>
            <a:r>
              <a:rPr lang="en-US" sz="1400" dirty="0">
                <a:solidFill>
                  <a:srgbClr val="FFFFFF"/>
                </a:solidFill>
                <a:latin typeface="Raleway" pitchFamily="34" charset="0"/>
                <a:cs typeface="Century Gothic"/>
              </a:rPr>
              <a:t>  Remedial action</a:t>
            </a:r>
          </a:p>
          <a:p>
            <a:pPr>
              <a:buSzPts val="1400"/>
              <a:buFont typeface="Arial" pitchFamily="34" charset="0"/>
              <a:buChar char="•"/>
            </a:pPr>
            <a:r>
              <a:rPr lang="en-US" sz="1400" dirty="0">
                <a:solidFill>
                  <a:srgbClr val="FFFFFF"/>
                </a:solidFill>
                <a:latin typeface="Raleway" pitchFamily="34" charset="0"/>
                <a:cs typeface="Century Gothic"/>
              </a:rPr>
              <a:t>  Disciplinary action</a:t>
            </a:r>
          </a:p>
          <a:p>
            <a:pPr>
              <a:buSzPts val="1400"/>
              <a:buFont typeface="Arial" pitchFamily="34" charset="0"/>
              <a:buChar char="•"/>
            </a:pPr>
            <a:r>
              <a:rPr lang="en-US" sz="1400" dirty="0">
                <a:solidFill>
                  <a:srgbClr val="FFFFFF"/>
                </a:solidFill>
                <a:latin typeface="Raleway" pitchFamily="34" charset="0"/>
                <a:cs typeface="Century Gothic"/>
              </a:rPr>
              <a:t>  Punitive action</a:t>
            </a:r>
          </a:p>
          <a:p>
            <a:endParaRPr lang="en-US" sz="4000" dirty="0">
              <a:latin typeface="Century Gothic"/>
              <a:cs typeface="Century Gothic"/>
            </a:endParaRPr>
          </a:p>
        </p:txBody>
      </p:sp>
      <p:sp>
        <p:nvSpPr>
          <p:cNvPr id="14" name="Text Box 8"/>
          <p:cNvSpPr txBox="1">
            <a:spLocks noChangeArrowheads="1"/>
          </p:cNvSpPr>
          <p:nvPr/>
        </p:nvSpPr>
        <p:spPr bwMode="auto">
          <a:xfrm>
            <a:off x="3327342" y="2055554"/>
            <a:ext cx="2320387" cy="701675"/>
          </a:xfrm>
          <a:prstGeom prst="rect">
            <a:avLst/>
          </a:prstGeom>
          <a:noFill/>
          <a:ln w="9525" algn="ctr">
            <a:noFill/>
            <a:miter lim="800000"/>
            <a:headEnd/>
            <a:tailEnd/>
          </a:ln>
        </p:spPr>
        <p:txBody>
          <a:bodyPr lIns="91407" tIns="45704" rIns="91407" bIns="45704"/>
          <a:lstStyle/>
          <a:p>
            <a:pPr algn="ctr"/>
            <a:r>
              <a:rPr lang="en-US" sz="1600" b="1" dirty="0">
                <a:solidFill>
                  <a:srgbClr val="FFFFFF"/>
                </a:solidFill>
                <a:latin typeface="Raleway" pitchFamily="34" charset="0"/>
                <a:cs typeface="Century Gothic"/>
              </a:rPr>
              <a:t>At-Risk Behavior</a:t>
            </a:r>
            <a:endParaRPr lang="en-US" sz="4000" b="1" dirty="0">
              <a:latin typeface="Raleway" pitchFamily="34" charset="0"/>
              <a:cs typeface="Century Gothic"/>
            </a:endParaRPr>
          </a:p>
        </p:txBody>
      </p:sp>
      <p:sp>
        <p:nvSpPr>
          <p:cNvPr id="15" name="Text Box 9"/>
          <p:cNvSpPr txBox="1">
            <a:spLocks noChangeArrowheads="1"/>
          </p:cNvSpPr>
          <p:nvPr/>
        </p:nvSpPr>
        <p:spPr bwMode="auto">
          <a:xfrm>
            <a:off x="3327342" y="2847717"/>
            <a:ext cx="2333625" cy="350837"/>
          </a:xfrm>
          <a:prstGeom prst="rect">
            <a:avLst/>
          </a:prstGeom>
          <a:noFill/>
          <a:ln w="9525" algn="ctr">
            <a:noFill/>
            <a:miter lim="800000"/>
            <a:headEnd/>
            <a:tailEnd/>
          </a:ln>
        </p:spPr>
        <p:txBody>
          <a:bodyPr lIns="91407" tIns="45704" rIns="91407" bIns="45704"/>
          <a:lstStyle/>
          <a:p>
            <a:pPr algn="ctr"/>
            <a:r>
              <a:rPr lang="en-US" sz="1400" i="1" dirty="0">
                <a:solidFill>
                  <a:srgbClr val="FFFFFF"/>
                </a:solidFill>
                <a:latin typeface="Raleway" pitchFamily="34" charset="0"/>
                <a:cs typeface="Century Gothic"/>
              </a:rPr>
              <a:t>A choice: risk not recognized or believed justified</a:t>
            </a:r>
            <a:endParaRPr lang="en-US" sz="4000" dirty="0">
              <a:latin typeface="Raleway" pitchFamily="34" charset="0"/>
              <a:cs typeface="Century Gothic"/>
            </a:endParaRPr>
          </a:p>
        </p:txBody>
      </p:sp>
      <p:sp>
        <p:nvSpPr>
          <p:cNvPr id="16" name="Text Box 10"/>
          <p:cNvSpPr txBox="1">
            <a:spLocks noChangeArrowheads="1"/>
          </p:cNvSpPr>
          <p:nvPr/>
        </p:nvSpPr>
        <p:spPr bwMode="auto">
          <a:xfrm>
            <a:off x="3327342" y="3493829"/>
            <a:ext cx="2320387" cy="2219325"/>
          </a:xfrm>
          <a:prstGeom prst="rect">
            <a:avLst/>
          </a:prstGeom>
          <a:noFill/>
          <a:ln w="9525" algn="ctr">
            <a:noFill/>
            <a:miter lim="800000"/>
            <a:headEnd/>
            <a:tailEnd/>
          </a:ln>
        </p:spPr>
        <p:txBody>
          <a:bodyPr lIns="91407" tIns="45704" rIns="91407" bIns="45704"/>
          <a:lstStyle/>
          <a:p>
            <a:r>
              <a:rPr lang="en-US" sz="1400" dirty="0">
                <a:solidFill>
                  <a:srgbClr val="FFFFFF"/>
                </a:solidFill>
                <a:latin typeface="Raleway" pitchFamily="34" charset="0"/>
                <a:cs typeface="Century Gothic"/>
              </a:rPr>
              <a:t>Manage through:</a:t>
            </a:r>
          </a:p>
          <a:p>
            <a:endParaRPr lang="en-US" sz="1400" dirty="0">
              <a:solidFill>
                <a:srgbClr val="FFFFFF"/>
              </a:solidFill>
              <a:latin typeface="Raleway" pitchFamily="34" charset="0"/>
              <a:cs typeface="Century Gothic"/>
            </a:endParaRPr>
          </a:p>
          <a:p>
            <a:pPr marL="236538" lvl="1" indent="-122238">
              <a:buSzPts val="1400"/>
              <a:buFont typeface="Arial" pitchFamily="34" charset="0"/>
              <a:buChar char="•"/>
            </a:pPr>
            <a:r>
              <a:rPr lang="en-US" sz="1400" dirty="0">
                <a:solidFill>
                  <a:srgbClr val="FFFFFF"/>
                </a:solidFill>
                <a:latin typeface="Raleway" pitchFamily="34" charset="0"/>
                <a:cs typeface="Century Gothic"/>
              </a:rPr>
              <a:t>Removing incentives for at-risk behaviors</a:t>
            </a:r>
          </a:p>
          <a:p>
            <a:pPr marL="236538" lvl="1" indent="-122238">
              <a:buSzPts val="1400"/>
              <a:buFont typeface="Arial" pitchFamily="34" charset="0"/>
              <a:buChar char="•"/>
            </a:pPr>
            <a:r>
              <a:rPr lang="en-US" sz="1400" dirty="0">
                <a:solidFill>
                  <a:srgbClr val="FFFFFF"/>
                </a:solidFill>
                <a:latin typeface="Raleway" pitchFamily="34" charset="0"/>
                <a:cs typeface="Century Gothic"/>
              </a:rPr>
              <a:t>Creating incentives for healthy behaviors</a:t>
            </a:r>
          </a:p>
          <a:p>
            <a:pPr marL="236538" lvl="1" indent="-122238">
              <a:buSzPts val="1400"/>
              <a:buFont typeface="Arial" pitchFamily="34" charset="0"/>
              <a:buChar char="•"/>
            </a:pPr>
            <a:r>
              <a:rPr lang="en-US" sz="1400" dirty="0">
                <a:solidFill>
                  <a:srgbClr val="FFFFFF"/>
                </a:solidFill>
                <a:latin typeface="Raleway" pitchFamily="34" charset="0"/>
                <a:cs typeface="Century Gothic"/>
              </a:rPr>
              <a:t>Increasing situational awareness</a:t>
            </a:r>
            <a:endParaRPr lang="en-US" sz="4000" dirty="0">
              <a:latin typeface="Raleway" pitchFamily="34" charset="0"/>
              <a:cs typeface="Century Gothic"/>
            </a:endParaRPr>
          </a:p>
        </p:txBody>
      </p:sp>
      <p:sp>
        <p:nvSpPr>
          <p:cNvPr id="17" name="Text Box 12"/>
          <p:cNvSpPr txBox="1">
            <a:spLocks noChangeArrowheads="1"/>
          </p:cNvSpPr>
          <p:nvPr/>
        </p:nvSpPr>
        <p:spPr bwMode="auto">
          <a:xfrm>
            <a:off x="798454" y="2055554"/>
            <a:ext cx="2333625" cy="567201"/>
          </a:xfrm>
          <a:prstGeom prst="rect">
            <a:avLst/>
          </a:prstGeom>
          <a:noFill/>
          <a:ln w="9525" algn="ctr">
            <a:noFill/>
            <a:miter lim="800000"/>
            <a:headEnd/>
            <a:tailEnd/>
          </a:ln>
        </p:spPr>
        <p:txBody>
          <a:bodyPr lIns="91407" tIns="45704" rIns="91407" bIns="45704"/>
          <a:lstStyle/>
          <a:p>
            <a:pPr algn="ctr"/>
            <a:r>
              <a:rPr lang="en-US" sz="1600" b="1">
                <a:solidFill>
                  <a:srgbClr val="FFFFFF"/>
                </a:solidFill>
                <a:latin typeface="Raleway" pitchFamily="34" charset="0"/>
                <a:cs typeface="Century Gothic"/>
              </a:rPr>
              <a:t>Human Error</a:t>
            </a:r>
            <a:endParaRPr lang="en-US" sz="1600" b="1" dirty="0">
              <a:solidFill>
                <a:srgbClr val="FFFFFF"/>
              </a:solidFill>
              <a:latin typeface="Raleway" pitchFamily="34" charset="0"/>
              <a:cs typeface="Century Gothic"/>
            </a:endParaRPr>
          </a:p>
          <a:p>
            <a:endParaRPr lang="en-US" sz="3600" b="1" dirty="0">
              <a:latin typeface="Century Gothic"/>
              <a:cs typeface="Century Gothic"/>
            </a:endParaRPr>
          </a:p>
        </p:txBody>
      </p:sp>
      <p:sp>
        <p:nvSpPr>
          <p:cNvPr id="18" name="Text Box 13"/>
          <p:cNvSpPr txBox="1">
            <a:spLocks noChangeArrowheads="1"/>
          </p:cNvSpPr>
          <p:nvPr/>
        </p:nvSpPr>
        <p:spPr bwMode="auto">
          <a:xfrm>
            <a:off x="798454" y="2901692"/>
            <a:ext cx="2333626" cy="601662"/>
          </a:xfrm>
          <a:prstGeom prst="rect">
            <a:avLst/>
          </a:prstGeom>
          <a:noFill/>
          <a:ln w="9525" algn="ctr">
            <a:noFill/>
            <a:miter lim="800000"/>
            <a:headEnd/>
            <a:tailEnd/>
          </a:ln>
        </p:spPr>
        <p:txBody>
          <a:bodyPr lIns="91407" tIns="45704" rIns="91407" bIns="45704"/>
          <a:lstStyle/>
          <a:p>
            <a:pPr algn="ctr"/>
            <a:r>
              <a:rPr lang="en-US" sz="1400" i="1" dirty="0">
                <a:solidFill>
                  <a:srgbClr val="FFFFFF"/>
                </a:solidFill>
                <a:latin typeface="Raleway" pitchFamily="34" charset="0"/>
                <a:cs typeface="Century Gothic"/>
              </a:rPr>
              <a:t>Inadvertent action: slip, lapse, mistake</a:t>
            </a:r>
            <a:endParaRPr lang="en-US" sz="4000" dirty="0">
              <a:latin typeface="Raleway" pitchFamily="34" charset="0"/>
              <a:cs typeface="Century Gothic"/>
            </a:endParaRPr>
          </a:p>
        </p:txBody>
      </p:sp>
      <p:sp>
        <p:nvSpPr>
          <p:cNvPr id="19" name="Text Box 14"/>
          <p:cNvSpPr txBox="1">
            <a:spLocks noChangeArrowheads="1"/>
          </p:cNvSpPr>
          <p:nvPr/>
        </p:nvSpPr>
        <p:spPr bwMode="auto">
          <a:xfrm>
            <a:off x="798454" y="3455729"/>
            <a:ext cx="2333625" cy="1698625"/>
          </a:xfrm>
          <a:prstGeom prst="rect">
            <a:avLst/>
          </a:prstGeom>
          <a:noFill/>
          <a:ln w="9525" algn="ctr">
            <a:noFill/>
            <a:miter lim="800000"/>
            <a:headEnd/>
            <a:tailEnd/>
          </a:ln>
        </p:spPr>
        <p:txBody>
          <a:bodyPr lIns="182880" tIns="45704" rIns="91407" bIns="45704"/>
          <a:lstStyle/>
          <a:p>
            <a:r>
              <a:rPr lang="en-US" sz="1400" dirty="0">
                <a:solidFill>
                  <a:srgbClr val="FFFFFF"/>
                </a:solidFill>
                <a:latin typeface="Raleway" pitchFamily="34" charset="0"/>
                <a:cs typeface="Century Gothic"/>
              </a:rPr>
              <a:t>Manage through changes in:</a:t>
            </a:r>
          </a:p>
          <a:p>
            <a:endParaRPr lang="en-US" sz="1400" dirty="0">
              <a:solidFill>
                <a:srgbClr val="FFFFFF"/>
              </a:solidFill>
              <a:latin typeface="Raleway" pitchFamily="34" charset="0"/>
              <a:cs typeface="Century Gothic"/>
            </a:endParaRPr>
          </a:p>
          <a:p>
            <a:pPr>
              <a:buSzPts val="1400"/>
              <a:buFont typeface="Arial" pitchFamily="34" charset="0"/>
              <a:buChar char="•"/>
            </a:pPr>
            <a:r>
              <a:rPr lang="en-US" sz="1400" dirty="0">
                <a:solidFill>
                  <a:srgbClr val="FFFFFF"/>
                </a:solidFill>
                <a:latin typeface="Raleway" pitchFamily="34" charset="0"/>
                <a:cs typeface="Century Gothic"/>
              </a:rPr>
              <a:t>  Processes</a:t>
            </a:r>
          </a:p>
          <a:p>
            <a:pPr>
              <a:buSzPts val="1400"/>
              <a:buFont typeface="Arial" pitchFamily="34" charset="0"/>
              <a:buChar char="•"/>
            </a:pPr>
            <a:r>
              <a:rPr lang="en-US" sz="1400" dirty="0">
                <a:solidFill>
                  <a:srgbClr val="FFFFFF"/>
                </a:solidFill>
                <a:latin typeface="Raleway" pitchFamily="34" charset="0"/>
                <a:cs typeface="Century Gothic"/>
              </a:rPr>
              <a:t>  Procedures</a:t>
            </a:r>
          </a:p>
          <a:p>
            <a:pPr>
              <a:buSzPts val="1400"/>
              <a:buFont typeface="Arial" pitchFamily="34" charset="0"/>
              <a:buChar char="•"/>
            </a:pPr>
            <a:r>
              <a:rPr lang="en-US" sz="1400" dirty="0">
                <a:solidFill>
                  <a:srgbClr val="FFFFFF"/>
                </a:solidFill>
                <a:latin typeface="Raleway" pitchFamily="34" charset="0"/>
                <a:cs typeface="Century Gothic"/>
              </a:rPr>
              <a:t>  Training</a:t>
            </a:r>
          </a:p>
          <a:p>
            <a:pPr>
              <a:buSzPts val="1400"/>
              <a:buFont typeface="Arial" pitchFamily="34" charset="0"/>
              <a:buChar char="•"/>
            </a:pPr>
            <a:r>
              <a:rPr lang="en-US" sz="1400" dirty="0">
                <a:solidFill>
                  <a:srgbClr val="FFFFFF"/>
                </a:solidFill>
                <a:latin typeface="Raleway" pitchFamily="34" charset="0"/>
                <a:cs typeface="Century Gothic"/>
              </a:rPr>
              <a:t>  Design</a:t>
            </a:r>
          </a:p>
          <a:p>
            <a:pPr>
              <a:buSzPts val="1400"/>
              <a:buFont typeface="Arial" pitchFamily="34" charset="0"/>
              <a:buChar char="•"/>
            </a:pPr>
            <a:r>
              <a:rPr lang="en-US" sz="1400" dirty="0">
                <a:solidFill>
                  <a:srgbClr val="FFFFFF"/>
                </a:solidFill>
                <a:latin typeface="Raleway" pitchFamily="34" charset="0"/>
                <a:cs typeface="Century Gothic"/>
              </a:rPr>
              <a:t>  Environment</a:t>
            </a:r>
          </a:p>
          <a:p>
            <a:pPr>
              <a:buSzPts val="1400"/>
              <a:buFont typeface="Arial" pitchFamily="34" charset="0"/>
              <a:buChar char="•"/>
            </a:pPr>
            <a:r>
              <a:rPr lang="en-US" sz="1400" dirty="0">
                <a:solidFill>
                  <a:srgbClr val="FFFFFF"/>
                </a:solidFill>
                <a:latin typeface="Raleway" pitchFamily="34" charset="0"/>
                <a:cs typeface="Century Gothic"/>
              </a:rPr>
              <a:t>  Behavioral Choices</a:t>
            </a:r>
          </a:p>
        </p:txBody>
      </p:sp>
      <p:cxnSp>
        <p:nvCxnSpPr>
          <p:cNvPr id="28" name="Straight Connector 27"/>
          <p:cNvCxnSpPr/>
          <p:nvPr/>
        </p:nvCxnSpPr>
        <p:spPr>
          <a:xfrm>
            <a:off x="798454" y="2461081"/>
            <a:ext cx="233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14104" y="2461987"/>
            <a:ext cx="233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32428" y="2461081"/>
            <a:ext cx="233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267386" y="1570182"/>
            <a:ext cx="2442792" cy="4959927"/>
          </a:xfrm>
          <a:prstGeom prst="ellipse">
            <a:avLst/>
          </a:prstGeom>
          <a:noFill/>
          <a:ln w="31750" cmpd="sng">
            <a:solidFill>
              <a:schemeClr val="accent2"/>
            </a:solidFill>
            <a:prstDash val="solid"/>
          </a:ln>
          <a:effectLst>
            <a:glow rad="63500">
              <a:srgbClr val="FF0000">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DFC67AE-B742-4A40-ABC4-C878855FB2EA}"/>
              </a:ext>
            </a:extLst>
          </p:cNvPr>
          <p:cNvSpPr txBox="1"/>
          <p:nvPr/>
        </p:nvSpPr>
        <p:spPr>
          <a:xfrm>
            <a:off x="714061" y="5687332"/>
            <a:ext cx="2515650" cy="646331"/>
          </a:xfrm>
          <a:prstGeom prst="rect">
            <a:avLst/>
          </a:prstGeom>
          <a:solidFill>
            <a:schemeClr val="accent1">
              <a:lumMod val="40000"/>
              <a:lumOff val="60000"/>
            </a:schemeClr>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bg2">
                    <a:lumMod val="25000"/>
                  </a:schemeClr>
                </a:solidFill>
                <a:latin typeface="Raleway" charset="0"/>
                <a:ea typeface="Raleway" charset="0"/>
                <a:cs typeface="Raleway" charset="0"/>
              </a:rPr>
              <a:t>CONSOLE HUMAN</a:t>
            </a:r>
          </a:p>
          <a:p>
            <a:pPr algn="ctr"/>
            <a:r>
              <a:rPr lang="en-US" b="1" dirty="0">
                <a:solidFill>
                  <a:schemeClr val="bg2">
                    <a:lumMod val="25000"/>
                  </a:schemeClr>
                </a:solidFill>
                <a:latin typeface="Raleway" charset="0"/>
                <a:ea typeface="Raleway" charset="0"/>
                <a:cs typeface="Raleway" charset="0"/>
              </a:rPr>
              <a:t>MANAGE SYSTEM</a:t>
            </a:r>
          </a:p>
        </p:txBody>
      </p:sp>
      <p:sp>
        <p:nvSpPr>
          <p:cNvPr id="27" name="TextBox 26">
            <a:extLst>
              <a:ext uri="{FF2B5EF4-FFF2-40B4-BE49-F238E27FC236}">
                <a16:creationId xmlns:a16="http://schemas.microsoft.com/office/drawing/2014/main" id="{F53700BE-6BDA-48F0-AF8E-3695E47DE137}"/>
              </a:ext>
            </a:extLst>
          </p:cNvPr>
          <p:cNvSpPr txBox="1"/>
          <p:nvPr/>
        </p:nvSpPr>
        <p:spPr>
          <a:xfrm>
            <a:off x="3327342" y="5671787"/>
            <a:ext cx="2333625" cy="646331"/>
          </a:xfrm>
          <a:prstGeom prst="rect">
            <a:avLst/>
          </a:prstGeom>
          <a:solidFill>
            <a:srgbClr val="FFFF00"/>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bg2">
                    <a:lumMod val="25000"/>
                  </a:schemeClr>
                </a:solidFill>
                <a:latin typeface="Raleway" charset="0"/>
                <a:ea typeface="Raleway" charset="0"/>
                <a:cs typeface="Raleway" charset="0"/>
              </a:rPr>
              <a:t>COACH HUMAN</a:t>
            </a:r>
          </a:p>
          <a:p>
            <a:pPr algn="ctr"/>
            <a:r>
              <a:rPr lang="en-US" b="1" dirty="0">
                <a:solidFill>
                  <a:schemeClr val="bg2">
                    <a:lumMod val="25000"/>
                  </a:schemeClr>
                </a:solidFill>
                <a:latin typeface="Raleway" charset="0"/>
                <a:ea typeface="Raleway" charset="0"/>
                <a:cs typeface="Raleway" charset="0"/>
              </a:rPr>
              <a:t>MANAGE SYSTEM</a:t>
            </a:r>
          </a:p>
        </p:txBody>
      </p:sp>
      <p:sp>
        <p:nvSpPr>
          <p:cNvPr id="31" name="TextBox 30">
            <a:extLst>
              <a:ext uri="{FF2B5EF4-FFF2-40B4-BE49-F238E27FC236}">
                <a16:creationId xmlns:a16="http://schemas.microsoft.com/office/drawing/2014/main" id="{CA85D596-FA3F-43B4-A397-028D457A4460}"/>
              </a:ext>
            </a:extLst>
          </p:cNvPr>
          <p:cNvSpPr txBox="1"/>
          <p:nvPr/>
        </p:nvSpPr>
        <p:spPr>
          <a:xfrm>
            <a:off x="5985341" y="5689832"/>
            <a:ext cx="2363573" cy="646331"/>
          </a:xfrm>
          <a:prstGeom prst="rect">
            <a:avLst/>
          </a:prstGeom>
          <a:solidFill>
            <a:schemeClr val="accent2"/>
          </a:solidFill>
          <a:ln>
            <a:noFill/>
          </a:ln>
          <a:effectLst/>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a:solidFill>
                  <a:schemeClr val="bg2">
                    <a:lumMod val="25000"/>
                  </a:schemeClr>
                </a:solidFill>
                <a:latin typeface="Raleway" charset="0"/>
                <a:ea typeface="Raleway" charset="0"/>
                <a:cs typeface="Raleway" charset="0"/>
              </a:rPr>
              <a:t>PUNISH HUMAN</a:t>
            </a:r>
          </a:p>
          <a:p>
            <a:pPr algn="ctr"/>
            <a:r>
              <a:rPr lang="en-US" b="1" dirty="0">
                <a:solidFill>
                  <a:schemeClr val="bg2">
                    <a:lumMod val="25000"/>
                  </a:schemeClr>
                </a:solidFill>
                <a:latin typeface="Raleway" charset="0"/>
                <a:ea typeface="Raleway" charset="0"/>
                <a:cs typeface="Raleway" charset="0"/>
              </a:rPr>
              <a:t>MANAGE SYSTEM?</a:t>
            </a:r>
          </a:p>
        </p:txBody>
      </p:sp>
      <p:sp>
        <p:nvSpPr>
          <p:cNvPr id="23" name="Oval 22">
            <a:extLst>
              <a:ext uri="{FF2B5EF4-FFF2-40B4-BE49-F238E27FC236}">
                <a16:creationId xmlns:a16="http://schemas.microsoft.com/office/drawing/2014/main" id="{1F3B32A0-2DAB-44B2-814B-D0DF36A1B4C3}"/>
              </a:ext>
            </a:extLst>
          </p:cNvPr>
          <p:cNvSpPr/>
          <p:nvPr/>
        </p:nvSpPr>
        <p:spPr>
          <a:xfrm>
            <a:off x="498767" y="5948774"/>
            <a:ext cx="5211411" cy="508951"/>
          </a:xfrm>
          <a:prstGeom prst="ellipse">
            <a:avLst/>
          </a:prstGeom>
          <a:noFill/>
          <a:ln w="31750" cmpd="sng">
            <a:solidFill>
              <a:schemeClr val="accent2"/>
            </a:solidFill>
            <a:prstDash val="solid"/>
          </a:ln>
          <a:effectLst>
            <a:glow rad="63500">
              <a:srgbClr val="FF0000">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A3F1E05E-D6CB-48CE-A6A4-CBC52989FE8D}"/>
              </a:ext>
            </a:extLst>
          </p:cNvPr>
          <p:cNvSpPr>
            <a:spLocks noGrp="1"/>
          </p:cNvSpPr>
          <p:nvPr>
            <p:ph type="sldNum" sz="quarter" idx="12"/>
          </p:nvPr>
        </p:nvSpPr>
        <p:spPr/>
        <p:txBody>
          <a:bodyPr/>
          <a:lstStyle/>
          <a:p>
            <a:fld id="{7D55589D-DAF6-F843-B664-1C9842A51021}" type="slidenum">
              <a:rPr lang="en-US" smtClean="0"/>
              <a:t>54</a:t>
            </a:fld>
            <a:endParaRPr lang="en-US"/>
          </a:p>
        </p:txBody>
      </p:sp>
    </p:spTree>
    <p:extLst>
      <p:ext uri="{BB962C8B-B14F-4D97-AF65-F5344CB8AC3E}">
        <p14:creationId xmlns:p14="http://schemas.microsoft.com/office/powerpoint/2010/main" val="26777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365126"/>
            <a:ext cx="8400318" cy="1325563"/>
          </a:xfrm>
        </p:spPr>
        <p:txBody>
          <a:bodyPr>
            <a:normAutofit/>
          </a:bodyPr>
          <a:lstStyle/>
          <a:p>
            <a:r>
              <a:rPr lang="en-US" sz="3600" spc="-150" dirty="0">
                <a:solidFill>
                  <a:schemeClr val="accent2"/>
                </a:solidFill>
              </a:rPr>
              <a:t>Quiz: </a:t>
            </a:r>
            <a:r>
              <a:rPr lang="en-US" sz="3600" spc="-150" dirty="0"/>
              <a:t>Why is at- risk behavior the biggest threat to safety? </a:t>
            </a:r>
          </a:p>
        </p:txBody>
      </p:sp>
      <p:sp>
        <p:nvSpPr>
          <p:cNvPr id="3" name="Content Placeholder 2"/>
          <p:cNvSpPr>
            <a:spLocks noGrp="1"/>
          </p:cNvSpPr>
          <p:nvPr>
            <p:ph idx="1"/>
          </p:nvPr>
        </p:nvSpPr>
        <p:spPr>
          <a:xfrm>
            <a:off x="2609850" y="1847849"/>
            <a:ext cx="5124450" cy="4329110"/>
          </a:xfrm>
        </p:spPr>
        <p:txBody>
          <a:bodyPr>
            <a:normAutofit lnSpcReduction="10000"/>
          </a:bodyPr>
          <a:lstStyle/>
          <a:p>
            <a:pPr marL="457200" indent="-457200">
              <a:lnSpc>
                <a:spcPct val="100000"/>
              </a:lnSpc>
              <a:spcAft>
                <a:spcPts val="2400"/>
              </a:spcAft>
              <a:buFont typeface="+mj-lt"/>
              <a:buAutoNum type="alphaLcPeriod"/>
            </a:pPr>
            <a:r>
              <a:rPr lang="en-US" sz="2600" dirty="0"/>
              <a:t>Human errors are often single events or failures</a:t>
            </a:r>
          </a:p>
          <a:p>
            <a:pPr marL="457200" indent="-457200">
              <a:lnSpc>
                <a:spcPct val="100000"/>
              </a:lnSpc>
              <a:spcAft>
                <a:spcPts val="2400"/>
              </a:spcAft>
              <a:buFont typeface="+mj-lt"/>
              <a:buAutoNum type="alphaLcPeriod"/>
            </a:pPr>
            <a:r>
              <a:rPr lang="en-US" sz="2600" dirty="0"/>
              <a:t>Reckless behavior rarely occurs</a:t>
            </a:r>
          </a:p>
          <a:p>
            <a:pPr marL="457200" indent="-457200">
              <a:lnSpc>
                <a:spcPct val="100000"/>
              </a:lnSpc>
              <a:spcAft>
                <a:spcPts val="2400"/>
              </a:spcAft>
              <a:buFont typeface="+mj-lt"/>
              <a:buAutoNum type="alphaLcPeriod"/>
            </a:pPr>
            <a:r>
              <a:rPr lang="en-US" sz="2600" dirty="0"/>
              <a:t>At risk behaviors can become habitual and pervasive</a:t>
            </a:r>
          </a:p>
          <a:p>
            <a:pPr marL="457200" indent="-457200">
              <a:lnSpc>
                <a:spcPct val="100000"/>
              </a:lnSpc>
              <a:spcAft>
                <a:spcPts val="2400"/>
              </a:spcAft>
              <a:buFont typeface="+mj-lt"/>
              <a:buAutoNum type="alphaLcPeriod"/>
            </a:pPr>
            <a:r>
              <a:rPr lang="en-US" sz="2600" dirty="0"/>
              <a:t>All of the above</a:t>
            </a:r>
          </a:p>
          <a:p>
            <a:pPr marL="457200" indent="-457200">
              <a:buFont typeface="+mj-lt"/>
              <a:buAutoNum type="alphaLcPeriod"/>
            </a:pPr>
            <a:endParaRPr lang="en-US" sz="2600" dirty="0"/>
          </a:p>
          <a:p>
            <a:pPr marL="0" indent="0">
              <a:buNone/>
            </a:pPr>
            <a:endParaRPr lang="en-US" sz="2600" dirty="0"/>
          </a:p>
          <a:p>
            <a:pPr lvl="1"/>
            <a:endParaRPr lang="en-US" dirty="0"/>
          </a:p>
        </p:txBody>
      </p:sp>
      <p:sp>
        <p:nvSpPr>
          <p:cNvPr id="5" name="Slide Number Placeholder 4">
            <a:extLst>
              <a:ext uri="{FF2B5EF4-FFF2-40B4-BE49-F238E27FC236}">
                <a16:creationId xmlns:a16="http://schemas.microsoft.com/office/drawing/2014/main" id="{A1E77946-6B26-47A2-8321-3A79513B0E15}"/>
              </a:ext>
            </a:extLst>
          </p:cNvPr>
          <p:cNvSpPr>
            <a:spLocks noGrp="1"/>
          </p:cNvSpPr>
          <p:nvPr>
            <p:ph type="sldNum" sz="quarter" idx="12"/>
          </p:nvPr>
        </p:nvSpPr>
        <p:spPr/>
        <p:txBody>
          <a:bodyPr/>
          <a:lstStyle/>
          <a:p>
            <a:fld id="{7D55589D-DAF6-F843-B664-1C9842A51021}" type="slidenum">
              <a:rPr lang="en-US" smtClean="0"/>
              <a:t>55</a:t>
            </a:fld>
            <a:endParaRPr lang="en-US"/>
          </a:p>
        </p:txBody>
      </p:sp>
      <p:pic>
        <p:nvPicPr>
          <p:cNvPr id="4" name="Picture 3">
            <a:extLst>
              <a:ext uri="{FF2B5EF4-FFF2-40B4-BE49-F238E27FC236}">
                <a16:creationId xmlns:a16="http://schemas.microsoft.com/office/drawing/2014/main" id="{D98B585F-8DE0-2DEB-4BFC-8C7E9DBD1C0E}"/>
              </a:ext>
            </a:extLst>
          </p:cNvPr>
          <p:cNvPicPr>
            <a:picLocks noChangeAspect="1"/>
          </p:cNvPicPr>
          <p:nvPr/>
        </p:nvPicPr>
        <p:blipFill>
          <a:blip r:embed="rId3"/>
          <a:stretch>
            <a:fillRect/>
          </a:stretch>
        </p:blipFill>
        <p:spPr>
          <a:xfrm>
            <a:off x="844453" y="1847849"/>
            <a:ext cx="1017713" cy="1017713"/>
          </a:xfrm>
          <a:prstGeom prst="rect">
            <a:avLst/>
          </a:prstGeom>
        </p:spPr>
      </p:pic>
      <p:pic>
        <p:nvPicPr>
          <p:cNvPr id="6" name="Picture 5">
            <a:extLst>
              <a:ext uri="{FF2B5EF4-FFF2-40B4-BE49-F238E27FC236}">
                <a16:creationId xmlns:a16="http://schemas.microsoft.com/office/drawing/2014/main" id="{9C7D6C30-51E3-A909-258B-3E6AB267F3DC}"/>
              </a:ext>
            </a:extLst>
          </p:cNvPr>
          <p:cNvPicPr>
            <a:picLocks noChangeAspect="1"/>
          </p:cNvPicPr>
          <p:nvPr/>
        </p:nvPicPr>
        <p:blipFill>
          <a:blip r:embed="rId4"/>
          <a:stretch>
            <a:fillRect/>
          </a:stretch>
        </p:blipFill>
        <p:spPr>
          <a:xfrm>
            <a:off x="772987" y="3221235"/>
            <a:ext cx="1017713" cy="927536"/>
          </a:xfrm>
          <a:prstGeom prst="rect">
            <a:avLst/>
          </a:prstGeom>
        </p:spPr>
      </p:pic>
      <p:pic>
        <p:nvPicPr>
          <p:cNvPr id="7" name="Picture 6">
            <a:extLst>
              <a:ext uri="{FF2B5EF4-FFF2-40B4-BE49-F238E27FC236}">
                <a16:creationId xmlns:a16="http://schemas.microsoft.com/office/drawing/2014/main" id="{CF22B059-E96F-4E50-487B-31FA44463B3D}"/>
              </a:ext>
            </a:extLst>
          </p:cNvPr>
          <p:cNvPicPr>
            <a:picLocks noChangeAspect="1"/>
          </p:cNvPicPr>
          <p:nvPr/>
        </p:nvPicPr>
        <p:blipFill>
          <a:blip r:embed="rId5"/>
          <a:stretch>
            <a:fillRect/>
          </a:stretch>
        </p:blipFill>
        <p:spPr>
          <a:xfrm>
            <a:off x="668971" y="4570515"/>
            <a:ext cx="1121729" cy="1357154"/>
          </a:xfrm>
          <a:prstGeom prst="rect">
            <a:avLst/>
          </a:prstGeom>
        </p:spPr>
      </p:pic>
    </p:spTree>
    <p:extLst>
      <p:ext uri="{BB962C8B-B14F-4D97-AF65-F5344CB8AC3E}">
        <p14:creationId xmlns:p14="http://schemas.microsoft.com/office/powerpoint/2010/main" val="64696339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3477-9845-CAFE-A724-9A4B3E0247A7}"/>
              </a:ext>
            </a:extLst>
          </p:cNvPr>
          <p:cNvSpPr>
            <a:spLocks noGrp="1"/>
          </p:cNvSpPr>
          <p:nvPr>
            <p:ph type="title"/>
          </p:nvPr>
        </p:nvSpPr>
        <p:spPr>
          <a:xfrm>
            <a:off x="185142" y="538956"/>
            <a:ext cx="3093244" cy="2390775"/>
          </a:xfrm>
        </p:spPr>
        <p:txBody>
          <a:bodyPr vert="horz" lIns="91440" tIns="45720" rIns="91440" bIns="45720" rtlCol="0" anchor="b">
            <a:normAutofit/>
          </a:bodyPr>
          <a:lstStyle/>
          <a:p>
            <a:r>
              <a:rPr lang="en-US" sz="2700" b="1" i="0" kern="0" cap="all" spc="-150" normalizeH="0" baseline="0" dirty="0">
                <a:solidFill>
                  <a:srgbClr val="FFC000"/>
                </a:solidFill>
                <a:latin typeface="Arial" charset="0"/>
                <a:ea typeface="Arial" charset="0"/>
                <a:cs typeface="Arial" charset="0"/>
              </a:rPr>
              <a:t>Exercise:</a:t>
            </a:r>
            <a:br>
              <a:rPr lang="en-US" sz="2700" b="1" i="0" kern="0" cap="all" spc="-150" normalizeH="0" baseline="0" dirty="0">
                <a:solidFill>
                  <a:srgbClr val="FFC000"/>
                </a:solidFill>
                <a:latin typeface="Arial" charset="0"/>
                <a:ea typeface="Arial" charset="0"/>
                <a:cs typeface="Arial" charset="0"/>
              </a:rPr>
            </a:br>
            <a:br>
              <a:rPr lang="en-US" sz="2700" spc="-150" dirty="0">
                <a:solidFill>
                  <a:srgbClr val="FFC000"/>
                </a:solidFill>
              </a:rPr>
            </a:br>
            <a:r>
              <a:rPr lang="en-US" sz="2700" cap="none" spc="0" dirty="0"/>
              <a:t>H</a:t>
            </a:r>
            <a:r>
              <a:rPr lang="en-US" sz="2700" b="1" i="0" kern="0" cap="none" spc="0" normalizeH="0" dirty="0">
                <a:latin typeface="Arial" charset="0"/>
                <a:ea typeface="Arial" charset="0"/>
                <a:cs typeface="Arial" charset="0"/>
              </a:rPr>
              <a:t>ow/why do at- risk behaviors become habitual and pervasive?</a:t>
            </a:r>
            <a:endParaRPr lang="en-US" sz="2700" b="1" i="0" kern="0" cap="all" spc="0" normalizeH="0" dirty="0">
              <a:latin typeface="Arial" charset="0"/>
              <a:ea typeface="Arial" charset="0"/>
              <a:cs typeface="Arial" charset="0"/>
            </a:endParaRPr>
          </a:p>
        </p:txBody>
      </p:sp>
      <p:sp>
        <p:nvSpPr>
          <p:cNvPr id="6" name="TextBox 5">
            <a:extLst>
              <a:ext uri="{FF2B5EF4-FFF2-40B4-BE49-F238E27FC236}">
                <a16:creationId xmlns:a16="http://schemas.microsoft.com/office/drawing/2014/main" id="{C418CEAB-85B7-082D-BCE9-E09A6DE1713D}"/>
              </a:ext>
            </a:extLst>
          </p:cNvPr>
          <p:cNvSpPr txBox="1"/>
          <p:nvPr/>
        </p:nvSpPr>
        <p:spPr>
          <a:xfrm>
            <a:off x="0" y="4633119"/>
            <a:ext cx="2949178" cy="3811588"/>
          </a:xfrm>
          <a:prstGeom prst="rect">
            <a:avLst/>
          </a:prstGeom>
        </p:spPr>
        <p:txBody>
          <a:bodyPr vert="horz" lIns="91440" tIns="45720" rIns="91440" bIns="45720" rtlCol="0">
            <a:normAutofit/>
          </a:bodyPr>
          <a:lstStyle/>
          <a:p>
            <a:pPr marR="0" algn="ctr" fontAlgn="auto">
              <a:lnSpc>
                <a:spcPct val="90000"/>
              </a:lnSpc>
              <a:spcBef>
                <a:spcPts val="1000"/>
              </a:spcBef>
              <a:spcAft>
                <a:spcPts val="0"/>
              </a:spcAft>
              <a:buClrTx/>
              <a:buSzTx/>
              <a:tabLst/>
              <a:defRPr/>
            </a:pPr>
            <a:r>
              <a:rPr kumimoji="0" lang="en-US" sz="2000" b="1" i="1" u="none" strike="noStrike" kern="1200" cap="none" spc="0" normalizeH="0" baseline="0" noProof="0" dirty="0">
                <a:ln>
                  <a:noFill/>
                </a:ln>
                <a:solidFill>
                  <a:schemeClr val="accent1">
                    <a:lumMod val="75000"/>
                  </a:schemeClr>
                </a:solidFill>
                <a:effectLst/>
                <a:uLnTx/>
                <a:uFillTx/>
                <a:latin typeface="Arial" charset="0"/>
                <a:ea typeface="Arial" charset="0"/>
                <a:cs typeface="Arial" charset="0"/>
              </a:rPr>
              <a:t>What you permit, </a:t>
            </a:r>
          </a:p>
          <a:p>
            <a:pPr marR="0" algn="ctr" fontAlgn="auto">
              <a:lnSpc>
                <a:spcPct val="90000"/>
              </a:lnSpc>
              <a:spcBef>
                <a:spcPts val="1000"/>
              </a:spcBef>
              <a:spcAft>
                <a:spcPts val="0"/>
              </a:spcAft>
              <a:buClrTx/>
              <a:buSzTx/>
              <a:tabLst/>
              <a:defRPr/>
            </a:pPr>
            <a:r>
              <a:rPr kumimoji="0" lang="en-US" sz="2000" b="1" i="1" u="none" strike="noStrike" kern="1200" cap="none" spc="0" normalizeH="0" baseline="0" noProof="0" dirty="0">
                <a:ln>
                  <a:noFill/>
                </a:ln>
                <a:solidFill>
                  <a:schemeClr val="accent1">
                    <a:lumMod val="75000"/>
                  </a:schemeClr>
                </a:solidFill>
                <a:effectLst/>
                <a:uLnTx/>
                <a:uFillTx/>
                <a:latin typeface="Arial" charset="0"/>
                <a:ea typeface="Arial" charset="0"/>
                <a:cs typeface="Arial" charset="0"/>
              </a:rPr>
              <a:t>you promote.</a:t>
            </a:r>
          </a:p>
        </p:txBody>
      </p:sp>
      <p:sp>
        <p:nvSpPr>
          <p:cNvPr id="4" name="Slide Number Placeholder 3">
            <a:extLst>
              <a:ext uri="{FF2B5EF4-FFF2-40B4-BE49-F238E27FC236}">
                <a16:creationId xmlns:a16="http://schemas.microsoft.com/office/drawing/2014/main" id="{C12F9CA5-7F11-10DC-35D6-3A8964F160E4}"/>
              </a:ext>
            </a:extLst>
          </p:cNvPr>
          <p:cNvSpPr>
            <a:spLocks noGrp="1"/>
          </p:cNvSpPr>
          <p:nvPr>
            <p:ph type="sldNum" sz="quarter" idx="12"/>
          </p:nvPr>
        </p:nvSpPr>
        <p:spPr>
          <a:xfrm>
            <a:off x="6457950" y="6356351"/>
            <a:ext cx="2057400" cy="365125"/>
          </a:xfrm>
        </p:spPr>
        <p:txBody>
          <a:bodyPr vert="horz" lIns="91440" tIns="45720" rIns="91440" bIns="45720" rtlCol="0" anchor="ctr">
            <a:normAutofit/>
          </a:bodyPr>
          <a:lstStyle/>
          <a:p>
            <a:pPr>
              <a:spcAft>
                <a:spcPts val="600"/>
              </a:spcAft>
            </a:pPr>
            <a:fld id="{7D55589D-DAF6-F843-B664-1C9842A51021}" type="slidenum">
              <a:rPr lang="en-US" smtClean="0"/>
              <a:pPr>
                <a:spcAft>
                  <a:spcPts val="600"/>
                </a:spcAft>
              </a:pPr>
              <a:t>56</a:t>
            </a:fld>
            <a:endParaRPr lang="en-US"/>
          </a:p>
        </p:txBody>
      </p:sp>
      <p:graphicFrame>
        <p:nvGraphicFramePr>
          <p:cNvPr id="8" name="Content Placeholder 2">
            <a:extLst>
              <a:ext uri="{FF2B5EF4-FFF2-40B4-BE49-F238E27FC236}">
                <a16:creationId xmlns:a16="http://schemas.microsoft.com/office/drawing/2014/main" id="{17895533-8632-916C-B339-B49A0857921B}"/>
              </a:ext>
            </a:extLst>
          </p:cNvPr>
          <p:cNvGraphicFramePr>
            <a:graphicFrameLocks noGrp="1"/>
          </p:cNvGraphicFramePr>
          <p:nvPr>
            <p:ph idx="1"/>
            <p:extLst>
              <p:ext uri="{D42A27DB-BD31-4B8C-83A1-F6EECF244321}">
                <p14:modId xmlns:p14="http://schemas.microsoft.com/office/powerpoint/2010/main" val="3070379231"/>
              </p:ext>
            </p:extLst>
          </p:nvPr>
        </p:nvGraphicFramePr>
        <p:xfrm>
          <a:off x="3461658" y="404950"/>
          <a:ext cx="5497200" cy="5951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461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8"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B0-D69A-4531-A91C-F5C325DA99D7}"/>
              </a:ext>
            </a:extLst>
          </p:cNvPr>
          <p:cNvSpPr>
            <a:spLocks noGrp="1"/>
          </p:cNvSpPr>
          <p:nvPr>
            <p:ph type="title"/>
          </p:nvPr>
        </p:nvSpPr>
        <p:spPr>
          <a:xfrm>
            <a:off x="484094" y="260115"/>
            <a:ext cx="7886700" cy="1325563"/>
          </a:xfrm>
        </p:spPr>
        <p:txBody>
          <a:bodyPr>
            <a:noAutofit/>
          </a:bodyPr>
          <a:lstStyle/>
          <a:p>
            <a:r>
              <a:rPr lang="en-US" sz="3200" spc="-150" dirty="0"/>
              <a:t>Results from NCPS Just Culture Collaborative 2015  - 2017</a:t>
            </a:r>
          </a:p>
        </p:txBody>
      </p:sp>
      <p:pic>
        <p:nvPicPr>
          <p:cNvPr id="4" name="Content Placeholder 3">
            <a:extLst>
              <a:ext uri="{FF2B5EF4-FFF2-40B4-BE49-F238E27FC236}">
                <a16:creationId xmlns:a16="http://schemas.microsoft.com/office/drawing/2014/main" id="{C142A9CF-DFAD-49BC-AE72-416A94FBFAD1}"/>
              </a:ext>
            </a:extLst>
          </p:cNvPr>
          <p:cNvPicPr>
            <a:picLocks noGrp="1" noChangeAspect="1"/>
          </p:cNvPicPr>
          <p:nvPr>
            <p:ph idx="1"/>
          </p:nvPr>
        </p:nvPicPr>
        <p:blipFill rotWithShape="1">
          <a:blip r:embed="rId3"/>
          <a:srcRect l="12376"/>
          <a:stretch/>
        </p:blipFill>
        <p:spPr>
          <a:xfrm>
            <a:off x="1788459" y="1462089"/>
            <a:ext cx="6044228" cy="4351338"/>
          </a:xfrm>
          <a:prstGeom prst="rect">
            <a:avLst/>
          </a:prstGeom>
        </p:spPr>
      </p:pic>
      <p:sp>
        <p:nvSpPr>
          <p:cNvPr id="5" name="TextBox 4">
            <a:extLst>
              <a:ext uri="{FF2B5EF4-FFF2-40B4-BE49-F238E27FC236}">
                <a16:creationId xmlns:a16="http://schemas.microsoft.com/office/drawing/2014/main" id="{4B9E7494-E152-4755-ADFC-014D5358CF11}"/>
              </a:ext>
            </a:extLst>
          </p:cNvPr>
          <p:cNvSpPr txBox="1"/>
          <p:nvPr/>
        </p:nvSpPr>
        <p:spPr>
          <a:xfrm>
            <a:off x="514350" y="5829117"/>
            <a:ext cx="8243047" cy="707886"/>
          </a:xfrm>
          <a:prstGeom prst="rect">
            <a:avLst/>
          </a:prstGeom>
          <a:noFill/>
        </p:spPr>
        <p:txBody>
          <a:bodyPr wrap="square" rtlCol="0">
            <a:spAutoFit/>
          </a:bodyPr>
          <a:lstStyle/>
          <a:p>
            <a:r>
              <a:rPr lang="en-US" sz="2000" b="1" dirty="0"/>
              <a:t>Employee behaviors contributing to events reported to NCPS during the Just Culture Collaborative</a:t>
            </a:r>
          </a:p>
        </p:txBody>
      </p:sp>
      <p:sp>
        <p:nvSpPr>
          <p:cNvPr id="6" name="Slide Number Placeholder 5">
            <a:extLst>
              <a:ext uri="{FF2B5EF4-FFF2-40B4-BE49-F238E27FC236}">
                <a16:creationId xmlns:a16="http://schemas.microsoft.com/office/drawing/2014/main" id="{3C99BAED-D76F-4C4F-81CC-ACC760354091}"/>
              </a:ext>
            </a:extLst>
          </p:cNvPr>
          <p:cNvSpPr>
            <a:spLocks noGrp="1"/>
          </p:cNvSpPr>
          <p:nvPr>
            <p:ph type="sldNum" sz="quarter" idx="12"/>
          </p:nvPr>
        </p:nvSpPr>
        <p:spPr/>
        <p:txBody>
          <a:bodyPr/>
          <a:lstStyle/>
          <a:p>
            <a:fld id="{7D55589D-DAF6-F843-B664-1C9842A51021}" type="slidenum">
              <a:rPr lang="en-US" smtClean="0"/>
              <a:t>57</a:t>
            </a:fld>
            <a:endParaRPr lang="en-US"/>
          </a:p>
        </p:txBody>
      </p:sp>
    </p:spTree>
    <p:extLst>
      <p:ext uri="{BB962C8B-B14F-4D97-AF65-F5344CB8AC3E}">
        <p14:creationId xmlns:p14="http://schemas.microsoft.com/office/powerpoint/2010/main" val="275420001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8</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742950" y="3815542"/>
            <a:ext cx="7772400" cy="1780040"/>
          </a:xfrm>
        </p:spPr>
        <p:txBody>
          <a:bodyPr>
            <a:normAutofit fontScale="85000" lnSpcReduction="10000"/>
          </a:bodyPr>
          <a:lstStyle/>
          <a:p>
            <a:r>
              <a:rPr lang="en-US" sz="3600" dirty="0"/>
              <a:t>Apply the subjective and objective (i.e. substitution test) perspectives to determine what happened during an event as compared to what usually happens.</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83217323"/>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9236" y="180106"/>
            <a:ext cx="8377564" cy="692734"/>
          </a:xfrm>
        </p:spPr>
        <p:txBody>
          <a:bodyPr anchor="t" anchorCtr="0">
            <a:noAutofit/>
          </a:bodyPr>
          <a:lstStyle/>
          <a:p>
            <a:r>
              <a:rPr lang="en-US" dirty="0"/>
              <a:t>Skill 3: Make Better Choices</a:t>
            </a:r>
          </a:p>
        </p:txBody>
      </p:sp>
      <p:grpSp>
        <p:nvGrpSpPr>
          <p:cNvPr id="13" name="Group 12">
            <a:extLst>
              <a:ext uri="{FF2B5EF4-FFF2-40B4-BE49-F238E27FC236}">
                <a16:creationId xmlns:a16="http://schemas.microsoft.com/office/drawing/2014/main" id="{98B4C876-56FF-4A98-A090-FA49067B269C}"/>
              </a:ext>
            </a:extLst>
          </p:cNvPr>
          <p:cNvGrpSpPr/>
          <p:nvPr/>
        </p:nvGrpSpPr>
        <p:grpSpPr>
          <a:xfrm>
            <a:off x="309236" y="872841"/>
            <a:ext cx="4379368" cy="5848636"/>
            <a:chOff x="201880" y="1463976"/>
            <a:chExt cx="4379368" cy="4867551"/>
          </a:xfrm>
        </p:grpSpPr>
        <p:sp>
          <p:nvSpPr>
            <p:cNvPr id="4" name="TextBox 3"/>
            <p:cNvSpPr txBox="1"/>
            <p:nvPr/>
          </p:nvSpPr>
          <p:spPr>
            <a:xfrm>
              <a:off x="206504" y="2447646"/>
              <a:ext cx="4370120" cy="932873"/>
            </a:xfrm>
            <a:prstGeom prst="rect">
              <a:avLst/>
            </a:prstGeom>
            <a:solidFill>
              <a:schemeClr val="bg1">
                <a:lumMod val="9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2.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DESIGN BETTER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SYSTEMS  </a:t>
              </a:r>
              <a:r>
                <a:rPr kumimoji="0" lang="en-US" sz="2400" b="0" i="0" u="sng" strike="noStrike" kern="1200" cap="none" spc="0" normalizeH="0" baseline="0" noProof="0" dirty="0">
                  <a:ln>
                    <a:noFill/>
                  </a:ln>
                  <a:solidFill>
                    <a:srgbClr val="000000"/>
                  </a:solidFill>
                  <a:effectLst/>
                  <a:uLnTx/>
                  <a:uFillTx/>
                  <a:latin typeface="Calibri" panose="020F0502020204030204"/>
                  <a:ea typeface="Arial" charset="0"/>
                  <a:cs typeface="Arial" charset="0"/>
                </a:rPr>
                <a:t>that account for human fallibility</a:t>
              </a:r>
              <a:endParaRPr kumimoji="0" lang="en-US" sz="2400" b="1" i="0" u="sng" strike="noStrike" kern="1200" cap="none" spc="0" normalizeH="0" baseline="0" noProof="0" dirty="0">
                <a:ln>
                  <a:noFill/>
                </a:ln>
                <a:solidFill>
                  <a:srgbClr val="000000"/>
                </a:solidFill>
                <a:effectLst/>
                <a:uLnTx/>
                <a:uFillTx/>
                <a:latin typeface="Calibri" panose="020F0502020204030204"/>
                <a:ea typeface="Arial" charset="0"/>
                <a:cs typeface="Arial" charset="0"/>
              </a:endParaRPr>
            </a:p>
          </p:txBody>
        </p:sp>
        <p:sp>
          <p:nvSpPr>
            <p:cNvPr id="5" name="TextBox 4"/>
            <p:cNvSpPr txBox="1"/>
            <p:nvPr/>
          </p:nvSpPr>
          <p:spPr>
            <a:xfrm>
              <a:off x="206504" y="4388538"/>
              <a:ext cx="4370120" cy="932873"/>
            </a:xfrm>
            <a:prstGeom prst="rect">
              <a:avLst/>
            </a:prstGeom>
            <a:solidFill>
              <a:schemeClr val="bg1">
                <a:lumMod val="95000"/>
              </a:schemeClr>
            </a:solidFill>
            <a:ln w="38100">
              <a:solidFill>
                <a:schemeClr val="accent1">
                  <a:lumMod val="75000"/>
                </a:schemeClr>
              </a:solidFill>
            </a:ln>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4.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LEARN TO SYSTEMATICALLY LEARN</a:t>
              </a:r>
              <a:endPar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6" name="TextBox 5"/>
            <p:cNvSpPr txBox="1"/>
            <p:nvPr/>
          </p:nvSpPr>
          <p:spPr>
            <a:xfrm>
              <a:off x="211128" y="3413569"/>
              <a:ext cx="4370120" cy="932873"/>
            </a:xfrm>
            <a:prstGeom prst="rect">
              <a:avLst/>
            </a:prstGeom>
            <a:solidFill>
              <a:schemeClr val="bg1">
                <a:lumMod val="95000"/>
              </a:schemeClr>
            </a:solidFill>
            <a:ln w="38100">
              <a:noFill/>
            </a:ln>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3.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MAKE BETTER BEHAVIORAL CHOICES</a:t>
              </a:r>
            </a:p>
          </p:txBody>
        </p:sp>
        <p:sp>
          <p:nvSpPr>
            <p:cNvPr id="7" name="TextBox 6"/>
            <p:cNvSpPr txBox="1"/>
            <p:nvPr/>
          </p:nvSpPr>
          <p:spPr>
            <a:xfrm>
              <a:off x="201880" y="5398654"/>
              <a:ext cx="4370120" cy="932873"/>
            </a:xfrm>
            <a:prstGeom prst="rect">
              <a:avLst/>
            </a:prstGeom>
            <a:solidFill>
              <a:schemeClr val="bg1">
                <a:lumMod val="95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5.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FIND</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 JUSTICE</a:t>
              </a:r>
            </a:p>
          </p:txBody>
        </p:sp>
        <p:sp>
          <p:nvSpPr>
            <p:cNvPr id="3" name="TextBox 2"/>
            <p:cNvSpPr txBox="1"/>
            <p:nvPr/>
          </p:nvSpPr>
          <p:spPr>
            <a:xfrm>
              <a:off x="201880" y="1463976"/>
              <a:ext cx="4370120" cy="932873"/>
            </a:xfrm>
            <a:prstGeom prst="rect">
              <a:avLst/>
            </a:prstGeom>
            <a:solidFill>
              <a:schemeClr val="bg1">
                <a:lumMod val="9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1.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ALIGN VALUES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&amp; EXPECTATIONS</a:t>
              </a:r>
            </a:p>
          </p:txBody>
        </p:sp>
      </p:grpSp>
      <p:sp>
        <p:nvSpPr>
          <p:cNvPr id="9" name="TextBox 8">
            <a:extLst>
              <a:ext uri="{FF2B5EF4-FFF2-40B4-BE49-F238E27FC236}">
                <a16:creationId xmlns:a16="http://schemas.microsoft.com/office/drawing/2014/main" id="{DE6B81CB-F496-45BE-A592-7BD7F1DF371B}"/>
              </a:ext>
            </a:extLst>
          </p:cNvPr>
          <p:cNvSpPr txBox="1"/>
          <p:nvPr/>
        </p:nvSpPr>
        <p:spPr>
          <a:xfrm>
            <a:off x="5094466" y="5336759"/>
            <a:ext cx="36660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Severity of Outcome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Due to Error</a:t>
            </a:r>
          </a:p>
        </p:txBody>
      </p:sp>
      <p:sp>
        <p:nvSpPr>
          <p:cNvPr id="11" name="Slide Number Placeholder 10">
            <a:extLst>
              <a:ext uri="{FF2B5EF4-FFF2-40B4-BE49-F238E27FC236}">
                <a16:creationId xmlns:a16="http://schemas.microsoft.com/office/drawing/2014/main" id="{D43EE562-2C55-49EB-BBB0-C53C814F0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tint val="75000"/>
                </a:srgbClr>
              </a:solidFill>
              <a:effectLst/>
              <a:uLnTx/>
              <a:uFillTx/>
              <a:latin typeface="Arial" charset="0"/>
              <a:cs typeface="Arial" charset="0"/>
            </a:endParaRPr>
          </a:p>
        </p:txBody>
      </p:sp>
      <p:pic>
        <p:nvPicPr>
          <p:cNvPr id="2" name="Picture 1">
            <a:extLst>
              <a:ext uri="{FF2B5EF4-FFF2-40B4-BE49-F238E27FC236}">
                <a16:creationId xmlns:a16="http://schemas.microsoft.com/office/drawing/2014/main" id="{A4C82255-DB66-4E8F-8EF6-F1A305C80EBF}"/>
              </a:ext>
            </a:extLst>
          </p:cNvPr>
          <p:cNvPicPr>
            <a:picLocks noChangeAspect="1"/>
          </p:cNvPicPr>
          <p:nvPr/>
        </p:nvPicPr>
        <p:blipFill rotWithShape="1">
          <a:blip r:embed="rId3"/>
          <a:srcRect l="18809" t="1593" r="21004" b="14640"/>
          <a:stretch/>
        </p:blipFill>
        <p:spPr>
          <a:xfrm>
            <a:off x="4572000" y="1593077"/>
            <a:ext cx="4572000" cy="3845490"/>
          </a:xfrm>
          <a:prstGeom prst="rect">
            <a:avLst/>
          </a:prstGeom>
        </p:spPr>
      </p:pic>
      <p:sp>
        <p:nvSpPr>
          <p:cNvPr id="12" name="TextBox 11">
            <a:extLst>
              <a:ext uri="{FF2B5EF4-FFF2-40B4-BE49-F238E27FC236}">
                <a16:creationId xmlns:a16="http://schemas.microsoft.com/office/drawing/2014/main" id="{D6453A61-640A-4FEB-AC36-CFD78FAC142D}"/>
              </a:ext>
            </a:extLst>
          </p:cNvPr>
          <p:cNvSpPr txBox="1"/>
          <p:nvPr/>
        </p:nvSpPr>
        <p:spPr>
          <a:xfrm>
            <a:off x="4550993" y="2636313"/>
            <a:ext cx="677108" cy="226440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Future Focus</a:t>
            </a:r>
          </a:p>
        </p:txBody>
      </p:sp>
      <p:grpSp>
        <p:nvGrpSpPr>
          <p:cNvPr id="10" name="Group 9">
            <a:extLst>
              <a:ext uri="{FF2B5EF4-FFF2-40B4-BE49-F238E27FC236}">
                <a16:creationId xmlns:a16="http://schemas.microsoft.com/office/drawing/2014/main" id="{59BF7273-A24C-A3DA-4587-77EE138E45D1}"/>
              </a:ext>
            </a:extLst>
          </p:cNvPr>
          <p:cNvGrpSpPr/>
          <p:nvPr/>
        </p:nvGrpSpPr>
        <p:grpSpPr>
          <a:xfrm>
            <a:off x="4550993" y="1047545"/>
            <a:ext cx="3650379" cy="3853170"/>
            <a:chOff x="4550993" y="1047545"/>
            <a:chExt cx="3650379" cy="3853170"/>
          </a:xfrm>
        </p:grpSpPr>
        <p:sp>
          <p:nvSpPr>
            <p:cNvPr id="14" name="TextBox 13">
              <a:extLst>
                <a:ext uri="{FF2B5EF4-FFF2-40B4-BE49-F238E27FC236}">
                  <a16:creationId xmlns:a16="http://schemas.microsoft.com/office/drawing/2014/main" id="{A7106E7F-5AE9-977C-1DE0-D523D634F931}"/>
                </a:ext>
              </a:extLst>
            </p:cNvPr>
            <p:cNvSpPr txBox="1"/>
            <p:nvPr/>
          </p:nvSpPr>
          <p:spPr>
            <a:xfrm>
              <a:off x="4550993" y="2636313"/>
              <a:ext cx="677108" cy="226440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Future Focus</a:t>
              </a:r>
            </a:p>
          </p:txBody>
        </p:sp>
        <p:grpSp>
          <p:nvGrpSpPr>
            <p:cNvPr id="15" name="Group 14">
              <a:extLst>
                <a:ext uri="{FF2B5EF4-FFF2-40B4-BE49-F238E27FC236}">
                  <a16:creationId xmlns:a16="http://schemas.microsoft.com/office/drawing/2014/main" id="{368DF86A-0611-D431-61D0-4F355B7C85EA}"/>
                </a:ext>
              </a:extLst>
            </p:cNvPr>
            <p:cNvGrpSpPr/>
            <p:nvPr/>
          </p:nvGrpSpPr>
          <p:grpSpPr>
            <a:xfrm>
              <a:off x="4725536" y="1047545"/>
              <a:ext cx="3475836" cy="1458578"/>
              <a:chOff x="4725536" y="1047545"/>
              <a:chExt cx="3475836" cy="1458578"/>
            </a:xfrm>
          </p:grpSpPr>
          <p:pic>
            <p:nvPicPr>
              <p:cNvPr id="16" name="Picture 15">
                <a:extLst>
                  <a:ext uri="{FF2B5EF4-FFF2-40B4-BE49-F238E27FC236}">
                    <a16:creationId xmlns:a16="http://schemas.microsoft.com/office/drawing/2014/main" id="{3EF7D36E-8733-1B02-6CC1-9EAAB9C43B9E}"/>
                  </a:ext>
                </a:extLst>
              </p:cNvPr>
              <p:cNvPicPr>
                <a:picLocks noChangeAspect="1"/>
              </p:cNvPicPr>
              <p:nvPr/>
            </p:nvPicPr>
            <p:blipFill>
              <a:blip r:embed="rId4"/>
              <a:stretch>
                <a:fillRect/>
              </a:stretch>
            </p:blipFill>
            <p:spPr>
              <a:xfrm>
                <a:off x="5555479" y="1047545"/>
                <a:ext cx="2645893" cy="371888"/>
              </a:xfrm>
              <a:prstGeom prst="rect">
                <a:avLst/>
              </a:prstGeom>
            </p:spPr>
          </p:pic>
          <p:sp>
            <p:nvSpPr>
              <p:cNvPr id="17" name="Arrow: Curved Right 16">
                <a:extLst>
                  <a:ext uri="{FF2B5EF4-FFF2-40B4-BE49-F238E27FC236}">
                    <a16:creationId xmlns:a16="http://schemas.microsoft.com/office/drawing/2014/main" id="{964B0E8F-9C87-4731-6E4F-2262243CA267}"/>
                  </a:ext>
                </a:extLst>
              </p:cNvPr>
              <p:cNvSpPr/>
              <p:nvPr/>
            </p:nvSpPr>
            <p:spPr>
              <a:xfrm>
                <a:off x="4725536" y="1142405"/>
                <a:ext cx="676407" cy="1363718"/>
              </a:xfrm>
              <a:prstGeom prst="curv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30665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0D30-F31B-B0AD-5E7B-315698E63EFE}"/>
              </a:ext>
            </a:extLst>
          </p:cNvPr>
          <p:cNvSpPr>
            <a:spLocks noGrp="1"/>
          </p:cNvSpPr>
          <p:nvPr>
            <p:ph type="title"/>
          </p:nvPr>
        </p:nvSpPr>
        <p:spPr>
          <a:xfrm>
            <a:off x="628650" y="123273"/>
            <a:ext cx="8083088" cy="791128"/>
          </a:xfrm>
        </p:spPr>
        <p:txBody>
          <a:bodyPr>
            <a:normAutofit/>
          </a:bodyPr>
          <a:lstStyle/>
          <a:p>
            <a:r>
              <a:rPr lang="en-US" sz="3600" dirty="0"/>
              <a:t>Just Culture Objectives</a:t>
            </a:r>
          </a:p>
        </p:txBody>
      </p:sp>
      <p:sp>
        <p:nvSpPr>
          <p:cNvPr id="3" name="Content Placeholder 2">
            <a:extLst>
              <a:ext uri="{FF2B5EF4-FFF2-40B4-BE49-F238E27FC236}">
                <a16:creationId xmlns:a16="http://schemas.microsoft.com/office/drawing/2014/main" id="{AA5959BF-6241-2FDB-1309-773F944218DB}"/>
              </a:ext>
            </a:extLst>
          </p:cNvPr>
          <p:cNvSpPr>
            <a:spLocks noGrp="1"/>
          </p:cNvSpPr>
          <p:nvPr>
            <p:ph idx="1"/>
          </p:nvPr>
        </p:nvSpPr>
        <p:spPr>
          <a:xfrm>
            <a:off x="344557" y="810146"/>
            <a:ext cx="8367181" cy="5940891"/>
          </a:xfrm>
        </p:spPr>
        <p:txBody>
          <a:bodyPr>
            <a:normAutofit fontScale="92500" lnSpcReduction="20000"/>
          </a:bodyPr>
          <a:lstStyle/>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200" b="0" i="0" u="none" strike="noStrike" kern="0" cap="none" spc="0" normalizeH="0" baseline="0" noProof="0" dirty="0">
                <a:ln>
                  <a:noFill/>
                </a:ln>
                <a:solidFill>
                  <a:srgbClr val="000000"/>
                </a:solidFill>
                <a:effectLst/>
                <a:uLnTx/>
                <a:uFillTx/>
                <a:latin typeface="Arial"/>
                <a:ea typeface="ＭＳ Ｐゴシック" charset="-128"/>
                <a:cs typeface="+mn-cs"/>
              </a:rPr>
              <a:t>Define safety culture and explain the role of leaders in implementing a resilient culture of safety. </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200" b="0" i="0" u="none" strike="noStrike" kern="0" cap="none" spc="0" normalizeH="0" baseline="0" noProof="0" dirty="0">
                <a:ln>
                  <a:noFill/>
                </a:ln>
                <a:solidFill>
                  <a:srgbClr val="000000"/>
                </a:solidFill>
                <a:effectLst/>
                <a:uLnTx/>
                <a:uFillTx/>
                <a:latin typeface="Arial"/>
                <a:ea typeface="ＭＳ Ｐゴシック" charset="-128"/>
                <a:cs typeface="+mn-cs"/>
              </a:rPr>
              <a:t>Define Just Culture as a system of shared accountability supported by 5 skills and as one of the 4 key components of a culture of safety.</a:t>
            </a:r>
          </a:p>
          <a:p>
            <a:pPr marL="457200" indent="-457200" eaLnBrk="0" fontAlgn="base" hangingPunct="0">
              <a:lnSpc>
                <a:spcPct val="100000"/>
              </a:lnSpc>
              <a:spcBef>
                <a:spcPct val="20000"/>
              </a:spcBef>
              <a:spcAft>
                <a:spcPct val="0"/>
              </a:spcAft>
              <a:buFont typeface="+mj-lt"/>
              <a:buAutoNum type="arabicPeriod"/>
              <a:defRPr/>
            </a:pPr>
            <a:r>
              <a:rPr lang="en-US" sz="2200" kern="0" dirty="0">
                <a:solidFill>
                  <a:srgbClr val="000000"/>
                </a:solidFill>
                <a:latin typeface="Arial"/>
                <a:ea typeface="ＭＳ Ｐゴシック" charset="-128"/>
                <a:cs typeface="+mn-cs"/>
              </a:rPr>
              <a:t>Use results from your 2022 Hospital Survey on Patient Safety Culture (HSOPS) to identify opportunities for improvement in Just Culture.</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200" b="0" i="0" u="none" strike="noStrike" kern="0" cap="none" spc="0" normalizeH="0" baseline="0" noProof="0" dirty="0">
                <a:ln>
                  <a:noFill/>
                </a:ln>
                <a:solidFill>
                  <a:srgbClr val="000000"/>
                </a:solidFill>
                <a:effectLst/>
                <a:uLnTx/>
                <a:uFillTx/>
                <a:latin typeface="Arial"/>
                <a:ea typeface="ＭＳ Ｐゴシック" charset="-128"/>
                <a:cs typeface="+mn-cs"/>
              </a:rPr>
              <a:t>Explain how outcome/severity bias complicates leaders’ response to an individual’s behavior. </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200" b="0" i="0" u="none" strike="noStrike" kern="0" cap="none" spc="0" normalizeH="0" baseline="0" noProof="0" dirty="0">
                <a:ln>
                  <a:noFill/>
                </a:ln>
                <a:solidFill>
                  <a:srgbClr val="000000"/>
                </a:solidFill>
                <a:effectLst/>
                <a:uLnTx/>
                <a:uFillTx/>
                <a:latin typeface="Arial"/>
                <a:ea typeface="ＭＳ Ｐゴシック" charset="-128"/>
                <a:cs typeface="+mn-cs"/>
              </a:rPr>
              <a:t>Analyze how limits to human decision-making (human fallibility) result in cognitive bias (thinking fast), behavioral drift, and errors.</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lang="en-US" sz="2200" kern="0" dirty="0">
                <a:latin typeface="Arial"/>
                <a:ea typeface="ＭＳ Ｐゴシック" charset="-128"/>
                <a:cs typeface="+mn-cs"/>
              </a:rPr>
              <a:t>Analyze how leaders can design systems to decrease likelihood of human error and increase likelihood of better behavioral choices.</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lang="en-US" sz="2200" kern="0" dirty="0">
                <a:latin typeface="Arial"/>
                <a:ea typeface="ＭＳ Ｐゴシック" charset="-128"/>
                <a:cs typeface="+mn-cs"/>
              </a:rPr>
              <a:t>Identify 3 categories of behavior and the appropriate management response from the perspective of a Just Culture.</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200" b="0" i="0" u="none" strike="noStrike" kern="0" cap="none" spc="0" normalizeH="0" baseline="0" noProof="0" dirty="0">
                <a:ln>
                  <a:noFill/>
                </a:ln>
                <a:effectLst/>
                <a:uLnTx/>
                <a:uFillTx/>
                <a:latin typeface="Arial"/>
                <a:ea typeface="ＭＳ Ｐゴシック" charset="-128"/>
                <a:cs typeface="+mn-cs"/>
              </a:rPr>
              <a:t>Apply the subjective and objective (i.e. substitution test) perspectives to determine what happened during an event as compared to what usually happens.</a:t>
            </a:r>
          </a:p>
          <a:p>
            <a:pPr marL="457200" lvl="0" indent="-457200" eaLnBrk="0" fontAlgn="base" hangingPunct="0">
              <a:lnSpc>
                <a:spcPct val="100000"/>
              </a:lnSpc>
              <a:spcBef>
                <a:spcPct val="20000"/>
              </a:spcBef>
              <a:spcAft>
                <a:spcPct val="0"/>
              </a:spcAft>
              <a:buFont typeface="+mj-lt"/>
              <a:buAutoNum type="arabicPeriod"/>
              <a:defRPr/>
            </a:pPr>
            <a:r>
              <a:rPr kumimoji="0" lang="en-US" sz="2200" b="0" i="0" u="none" strike="noStrike" kern="0" cap="none" spc="0" normalizeH="0" baseline="0" noProof="0" dirty="0">
                <a:ln>
                  <a:noFill/>
                </a:ln>
                <a:solidFill>
                  <a:srgbClr val="000000"/>
                </a:solidFill>
                <a:effectLst/>
                <a:uLnTx/>
                <a:uFillTx/>
                <a:latin typeface="Arial"/>
                <a:ea typeface="ＭＳ Ｐゴシック" charset="-128"/>
                <a:cs typeface="+mn-cs"/>
              </a:rPr>
              <a:t>Practice using the Just Culture Algorithms to determine the just and fair response to </a:t>
            </a:r>
            <a:r>
              <a:rPr lang="en-US" sz="2200" kern="0" dirty="0">
                <a:solidFill>
                  <a:srgbClr val="000000"/>
                </a:solidFill>
                <a:latin typeface="Arial"/>
                <a:ea typeface="ＭＳ Ｐゴシック" charset="-128"/>
                <a:cs typeface="+mn-cs"/>
              </a:rPr>
              <a:t>a fatal medication error caused by </a:t>
            </a:r>
            <a:r>
              <a:rPr kumimoji="0" lang="en-US" sz="2200" b="0" i="0" u="none" strike="noStrike" kern="0" cap="none" spc="0" normalizeH="0" baseline="0" noProof="0" dirty="0">
                <a:ln>
                  <a:noFill/>
                </a:ln>
                <a:solidFill>
                  <a:srgbClr val="000000"/>
                </a:solidFill>
                <a:effectLst/>
                <a:uLnTx/>
                <a:uFillTx/>
                <a:latin typeface="Arial"/>
                <a:ea typeface="ＭＳ Ｐゴシック" charset="-128"/>
                <a:cs typeface="+mn-cs"/>
              </a:rPr>
              <a:t>human error, behavioral choices, and </a:t>
            </a:r>
            <a:r>
              <a:rPr lang="en-US" sz="2200" kern="0" dirty="0">
                <a:solidFill>
                  <a:srgbClr val="000000"/>
                </a:solidFill>
                <a:latin typeface="Arial"/>
                <a:ea typeface="ＭＳ Ｐゴシック" charset="-128"/>
                <a:cs typeface="+mn-cs"/>
              </a:rPr>
              <a:t>system design.</a:t>
            </a:r>
            <a:endParaRPr lang="en-US" dirty="0"/>
          </a:p>
        </p:txBody>
      </p:sp>
      <p:sp>
        <p:nvSpPr>
          <p:cNvPr id="4" name="Slide Number Placeholder 3">
            <a:extLst>
              <a:ext uri="{FF2B5EF4-FFF2-40B4-BE49-F238E27FC236}">
                <a16:creationId xmlns:a16="http://schemas.microsoft.com/office/drawing/2014/main" id="{651B181A-438A-C518-4640-398DDF3500CF}"/>
              </a:ext>
            </a:extLst>
          </p:cNvPr>
          <p:cNvSpPr>
            <a:spLocks noGrp="1"/>
          </p:cNvSpPr>
          <p:nvPr>
            <p:ph type="sldNum" sz="quarter" idx="12"/>
          </p:nvPr>
        </p:nvSpPr>
        <p:spPr/>
        <p:txBody>
          <a:bodyPr/>
          <a:lstStyle/>
          <a:p>
            <a:fld id="{7D55589D-DAF6-F843-B664-1C9842A51021}" type="slidenum">
              <a:rPr lang="en-US" smtClean="0"/>
              <a:t>6</a:t>
            </a:fld>
            <a:endParaRPr lang="en-US"/>
          </a:p>
        </p:txBody>
      </p:sp>
    </p:spTree>
    <p:extLst>
      <p:ext uri="{BB962C8B-B14F-4D97-AF65-F5344CB8AC3E}">
        <p14:creationId xmlns:p14="http://schemas.microsoft.com/office/powerpoint/2010/main" val="308311132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48763"/>
            <a:ext cx="5029200" cy="662335"/>
          </a:xfrm>
        </p:spPr>
        <p:txBody>
          <a:bodyPr/>
          <a:lstStyle/>
          <a:p>
            <a:r>
              <a:rPr lang="en-US" spc="-300" dirty="0"/>
              <a:t>The three “voices”</a:t>
            </a:r>
          </a:p>
        </p:txBody>
      </p:sp>
      <p:sp>
        <p:nvSpPr>
          <p:cNvPr id="8" name="TextBox 7"/>
          <p:cNvSpPr txBox="1"/>
          <p:nvPr/>
        </p:nvSpPr>
        <p:spPr>
          <a:xfrm>
            <a:off x="621737" y="1391139"/>
            <a:ext cx="5165109" cy="1594025"/>
          </a:xfrm>
          <a:prstGeom prst="rect">
            <a:avLst/>
          </a:prstGeom>
          <a:solidFill>
            <a:schemeClr val="accent2">
              <a:lumMod val="40000"/>
              <a:lumOff val="60000"/>
              <a:alpha val="50000"/>
            </a:schemeClr>
          </a:solidFill>
        </p:spPr>
        <p:txBody>
          <a:bodyPr wrap="square" lIns="274320" bIns="182880" rtlCol="0" anchor="ctr" anchorCtr="0">
            <a:noAutofit/>
          </a:bodyPr>
          <a:lstStyle/>
          <a:p>
            <a:endParaRPr lang="en-US" sz="2000" kern="0" dirty="0">
              <a:solidFill>
                <a:schemeClr val="bg2">
                  <a:lumMod val="25000"/>
                </a:schemeClr>
              </a:solidFill>
              <a:latin typeface="Raleway" pitchFamily="34" charset="0"/>
            </a:endParaRPr>
          </a:p>
          <a:p>
            <a:r>
              <a:rPr lang="en-US" sz="2000" kern="0" dirty="0">
                <a:solidFill>
                  <a:schemeClr val="bg2">
                    <a:lumMod val="25000"/>
                  </a:schemeClr>
                </a:solidFill>
                <a:latin typeface="Raleway" pitchFamily="34" charset="0"/>
              </a:rPr>
              <a:t>Determines mission and values</a:t>
            </a:r>
          </a:p>
          <a:p>
            <a:r>
              <a:rPr lang="en-US" sz="2000" kern="0" dirty="0">
                <a:solidFill>
                  <a:schemeClr val="bg2">
                    <a:lumMod val="25000"/>
                  </a:schemeClr>
                </a:solidFill>
                <a:latin typeface="Raleway" pitchFamily="34" charset="0"/>
              </a:rPr>
              <a:t>Determines risk and tolerability</a:t>
            </a:r>
          </a:p>
          <a:p>
            <a:r>
              <a:rPr lang="en-US" sz="2000" kern="0" dirty="0">
                <a:solidFill>
                  <a:schemeClr val="bg2">
                    <a:lumMod val="25000"/>
                  </a:schemeClr>
                </a:solidFill>
                <a:latin typeface="Raleway" pitchFamily="34" charset="0"/>
              </a:rPr>
              <a:t>Sets and enforces the rules, determines justice</a:t>
            </a:r>
          </a:p>
        </p:txBody>
      </p:sp>
      <p:sp>
        <p:nvSpPr>
          <p:cNvPr id="3" name="Rectangle 2"/>
          <p:cNvSpPr/>
          <p:nvPr/>
        </p:nvSpPr>
        <p:spPr>
          <a:xfrm>
            <a:off x="621737" y="1110780"/>
            <a:ext cx="2619647" cy="40059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spc="-150" dirty="0">
                <a:solidFill>
                  <a:schemeClr val="bg2">
                    <a:lumMod val="25000"/>
                  </a:schemeClr>
                </a:solidFill>
                <a:latin typeface="Montserrat" charset="0"/>
                <a:ea typeface="Montserrat" charset="0"/>
                <a:cs typeface="Montserrat" charset="0"/>
              </a:rPr>
              <a:t>LEADER</a:t>
            </a:r>
          </a:p>
        </p:txBody>
      </p:sp>
      <p:sp>
        <p:nvSpPr>
          <p:cNvPr id="9" name="TextBox 8"/>
          <p:cNvSpPr txBox="1"/>
          <p:nvPr/>
        </p:nvSpPr>
        <p:spPr>
          <a:xfrm>
            <a:off x="628650" y="3442069"/>
            <a:ext cx="5165109" cy="1339969"/>
          </a:xfrm>
          <a:prstGeom prst="rect">
            <a:avLst/>
          </a:prstGeom>
          <a:solidFill>
            <a:schemeClr val="bg2">
              <a:lumMod val="90000"/>
              <a:alpha val="50000"/>
            </a:schemeClr>
          </a:solidFill>
        </p:spPr>
        <p:txBody>
          <a:bodyPr wrap="square" lIns="274320" bIns="182880" rtlCol="0" anchor="ctr" anchorCtr="0">
            <a:noAutofit/>
          </a:bodyPr>
          <a:lstStyle/>
          <a:p>
            <a:r>
              <a:rPr lang="en-US" sz="2000" kern="0" dirty="0">
                <a:solidFill>
                  <a:schemeClr val="bg2">
                    <a:lumMod val="25000"/>
                  </a:schemeClr>
                </a:solidFill>
                <a:latin typeface="Raleway" pitchFamily="34" charset="0"/>
              </a:rPr>
              <a:t>Legal standard that is specific to a particular person and based on the person’s individual views and experiences. </a:t>
            </a:r>
          </a:p>
        </p:txBody>
      </p:sp>
      <p:sp>
        <p:nvSpPr>
          <p:cNvPr id="11" name="Rectangle 10"/>
          <p:cNvSpPr/>
          <p:nvPr/>
        </p:nvSpPr>
        <p:spPr>
          <a:xfrm>
            <a:off x="588182" y="3025899"/>
            <a:ext cx="3272790" cy="4005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spc="-150" dirty="0">
                <a:solidFill>
                  <a:schemeClr val="bg2">
                    <a:lumMod val="25000"/>
                  </a:schemeClr>
                </a:solidFill>
                <a:latin typeface="Montserrat" charset="0"/>
                <a:ea typeface="Montserrat" charset="0"/>
                <a:cs typeface="Montserrat" charset="0"/>
              </a:rPr>
              <a:t>SUBJECTIVE STANDARD</a:t>
            </a:r>
          </a:p>
        </p:txBody>
      </p:sp>
      <p:sp>
        <p:nvSpPr>
          <p:cNvPr id="12" name="TextBox 11"/>
          <p:cNvSpPr txBox="1"/>
          <p:nvPr/>
        </p:nvSpPr>
        <p:spPr>
          <a:xfrm>
            <a:off x="589843" y="5238943"/>
            <a:ext cx="5165109" cy="1482533"/>
          </a:xfrm>
          <a:prstGeom prst="rect">
            <a:avLst/>
          </a:prstGeom>
          <a:solidFill>
            <a:schemeClr val="accent1">
              <a:lumMod val="20000"/>
              <a:lumOff val="80000"/>
              <a:alpha val="50000"/>
            </a:schemeClr>
          </a:solidFill>
        </p:spPr>
        <p:txBody>
          <a:bodyPr wrap="square" lIns="274320" bIns="182880" rtlCol="0" anchor="b" anchorCtr="0">
            <a:noAutofit/>
          </a:bodyPr>
          <a:lstStyle/>
          <a:p>
            <a:endParaRPr lang="en-US" sz="2000" kern="0" dirty="0">
              <a:solidFill>
                <a:schemeClr val="bg2">
                  <a:lumMod val="25000"/>
                </a:schemeClr>
              </a:solidFill>
              <a:latin typeface="Raleway" pitchFamily="34" charset="0"/>
            </a:endParaRPr>
          </a:p>
          <a:p>
            <a:endParaRPr lang="en-US" sz="2000" kern="0" dirty="0">
              <a:solidFill>
                <a:schemeClr val="bg2">
                  <a:lumMod val="25000"/>
                </a:schemeClr>
              </a:solidFill>
              <a:latin typeface="Raleway" pitchFamily="34" charset="0"/>
            </a:endParaRPr>
          </a:p>
          <a:p>
            <a:endParaRPr lang="en-US" sz="2000" kern="0" dirty="0">
              <a:solidFill>
                <a:schemeClr val="bg2">
                  <a:lumMod val="25000"/>
                </a:schemeClr>
              </a:solidFill>
              <a:latin typeface="Raleway" pitchFamily="34" charset="0"/>
            </a:endParaRPr>
          </a:p>
          <a:p>
            <a:endParaRPr lang="en-US" sz="2000" kern="0" dirty="0">
              <a:solidFill>
                <a:schemeClr val="bg2">
                  <a:lumMod val="25000"/>
                </a:schemeClr>
              </a:solidFill>
              <a:latin typeface="Raleway" pitchFamily="34" charset="0"/>
            </a:endParaRPr>
          </a:p>
          <a:p>
            <a:r>
              <a:rPr lang="en-US" sz="2000" kern="0" dirty="0">
                <a:solidFill>
                  <a:schemeClr val="bg2">
                    <a:lumMod val="25000"/>
                  </a:schemeClr>
                </a:solidFill>
                <a:latin typeface="Raleway" pitchFamily="34" charset="0"/>
              </a:rPr>
              <a:t>Legal standard: Reasonable Person Test </a:t>
            </a:r>
          </a:p>
          <a:p>
            <a:r>
              <a:rPr lang="en-US" sz="2000" kern="0" dirty="0">
                <a:solidFill>
                  <a:schemeClr val="bg2">
                    <a:lumMod val="25000"/>
                  </a:schemeClr>
                </a:solidFill>
                <a:latin typeface="Raleway" pitchFamily="34" charset="0"/>
              </a:rPr>
              <a:t>What would a “similar person, similarly situated” in your or a similar organization have done? The “substitution test”</a:t>
            </a:r>
          </a:p>
        </p:txBody>
      </p:sp>
      <p:sp>
        <p:nvSpPr>
          <p:cNvPr id="13" name="Rectangle 12"/>
          <p:cNvSpPr/>
          <p:nvPr/>
        </p:nvSpPr>
        <p:spPr>
          <a:xfrm>
            <a:off x="588182" y="4798833"/>
            <a:ext cx="3272790" cy="400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spc="-150" dirty="0">
                <a:solidFill>
                  <a:schemeClr val="bg2">
                    <a:lumMod val="25000"/>
                  </a:schemeClr>
                </a:solidFill>
                <a:latin typeface="Montserrat" charset="0"/>
                <a:ea typeface="Montserrat" charset="0"/>
                <a:cs typeface="Montserrat" charset="0"/>
              </a:rPr>
              <a:t>OBJECTIVE STANDARD</a:t>
            </a:r>
          </a:p>
        </p:txBody>
      </p:sp>
      <p:sp>
        <p:nvSpPr>
          <p:cNvPr id="5" name="Hexagon 4"/>
          <p:cNvSpPr/>
          <p:nvPr/>
        </p:nvSpPr>
        <p:spPr>
          <a:xfrm>
            <a:off x="198447" y="1104231"/>
            <a:ext cx="413933" cy="356839"/>
          </a:xfrm>
          <a:prstGeom prst="hex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charset="0"/>
                <a:ea typeface="Montserrat" charset="0"/>
                <a:cs typeface="Montserrat" charset="0"/>
              </a:rPr>
              <a:t>L</a:t>
            </a:r>
          </a:p>
        </p:txBody>
      </p:sp>
      <p:sp>
        <p:nvSpPr>
          <p:cNvPr id="16" name="Hexagon 15"/>
          <p:cNvSpPr/>
          <p:nvPr/>
        </p:nvSpPr>
        <p:spPr>
          <a:xfrm>
            <a:off x="156748" y="3020060"/>
            <a:ext cx="413933" cy="356839"/>
          </a:xfrm>
          <a:prstGeom prst="hexago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charset="0"/>
                <a:ea typeface="Montserrat" charset="0"/>
                <a:cs typeface="Montserrat" charset="0"/>
              </a:rPr>
              <a:t>S</a:t>
            </a:r>
          </a:p>
        </p:txBody>
      </p:sp>
      <p:sp>
        <p:nvSpPr>
          <p:cNvPr id="17" name="Hexagon 16"/>
          <p:cNvSpPr/>
          <p:nvPr/>
        </p:nvSpPr>
        <p:spPr>
          <a:xfrm>
            <a:off x="156747" y="4795102"/>
            <a:ext cx="413933" cy="35683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charset="0"/>
                <a:ea typeface="Montserrat" charset="0"/>
                <a:cs typeface="Montserrat" charset="0"/>
              </a:rPr>
              <a:t>O</a:t>
            </a:r>
          </a:p>
        </p:txBody>
      </p:sp>
      <p:sp>
        <p:nvSpPr>
          <p:cNvPr id="6" name="Slide Number Placeholder 5">
            <a:extLst>
              <a:ext uri="{FF2B5EF4-FFF2-40B4-BE49-F238E27FC236}">
                <a16:creationId xmlns:a16="http://schemas.microsoft.com/office/drawing/2014/main" id="{CD6ED5F6-557C-4F81-AA10-D20268DF7983}"/>
              </a:ext>
            </a:extLst>
          </p:cNvPr>
          <p:cNvSpPr>
            <a:spLocks noGrp="1"/>
          </p:cNvSpPr>
          <p:nvPr>
            <p:ph type="sldNum" sz="quarter" idx="12"/>
          </p:nvPr>
        </p:nvSpPr>
        <p:spPr/>
        <p:txBody>
          <a:bodyPr/>
          <a:lstStyle/>
          <a:p>
            <a:fld id="{7D55589D-DAF6-F843-B664-1C9842A51021}" type="slidenum">
              <a:rPr lang="en-US" smtClean="0"/>
              <a:pPr/>
              <a:t>60</a:t>
            </a:fld>
            <a:endParaRPr lang="en-US" dirty="0"/>
          </a:p>
        </p:txBody>
      </p:sp>
      <p:pic>
        <p:nvPicPr>
          <p:cNvPr id="4" name="Picture 3">
            <a:extLst>
              <a:ext uri="{FF2B5EF4-FFF2-40B4-BE49-F238E27FC236}">
                <a16:creationId xmlns:a16="http://schemas.microsoft.com/office/drawing/2014/main" id="{6A721C1D-08F2-3694-06CB-9B989C341D74}"/>
              </a:ext>
            </a:extLst>
          </p:cNvPr>
          <p:cNvPicPr>
            <a:picLocks noChangeAspect="1"/>
          </p:cNvPicPr>
          <p:nvPr/>
        </p:nvPicPr>
        <p:blipFill rotWithShape="1">
          <a:blip r:embed="rId3"/>
          <a:srcRect l="2325"/>
          <a:stretch/>
        </p:blipFill>
        <p:spPr>
          <a:xfrm>
            <a:off x="5848998" y="2525253"/>
            <a:ext cx="3272789" cy="2378051"/>
          </a:xfrm>
          <a:prstGeom prst="rect">
            <a:avLst/>
          </a:prstGeom>
        </p:spPr>
      </p:pic>
      <p:grpSp>
        <p:nvGrpSpPr>
          <p:cNvPr id="15" name="Group 14">
            <a:extLst>
              <a:ext uri="{FF2B5EF4-FFF2-40B4-BE49-F238E27FC236}">
                <a16:creationId xmlns:a16="http://schemas.microsoft.com/office/drawing/2014/main" id="{8D2FEF99-F701-49DF-8245-0A1B9DB7A9DE}"/>
              </a:ext>
            </a:extLst>
          </p:cNvPr>
          <p:cNvGrpSpPr/>
          <p:nvPr/>
        </p:nvGrpSpPr>
        <p:grpSpPr>
          <a:xfrm>
            <a:off x="6243156" y="5019180"/>
            <a:ext cx="2484471" cy="1453046"/>
            <a:chOff x="6476648" y="5087970"/>
            <a:chExt cx="2484471" cy="1453046"/>
          </a:xfrm>
        </p:grpSpPr>
        <p:pic>
          <p:nvPicPr>
            <p:cNvPr id="10" name="Picture 9">
              <a:extLst>
                <a:ext uri="{FF2B5EF4-FFF2-40B4-BE49-F238E27FC236}">
                  <a16:creationId xmlns:a16="http://schemas.microsoft.com/office/drawing/2014/main" id="{E4598B3A-2110-8DC6-D249-3269DD1EEE0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476649" y="5087970"/>
              <a:ext cx="2383428" cy="1083715"/>
            </a:xfrm>
            <a:prstGeom prst="rect">
              <a:avLst/>
            </a:prstGeom>
          </p:spPr>
        </p:pic>
        <p:sp>
          <p:nvSpPr>
            <p:cNvPr id="14" name="TextBox 13">
              <a:extLst>
                <a:ext uri="{FF2B5EF4-FFF2-40B4-BE49-F238E27FC236}">
                  <a16:creationId xmlns:a16="http://schemas.microsoft.com/office/drawing/2014/main" id="{1E599505-20DE-6147-249C-94C1D43A52E9}"/>
                </a:ext>
              </a:extLst>
            </p:cNvPr>
            <p:cNvSpPr txBox="1"/>
            <p:nvPr/>
          </p:nvSpPr>
          <p:spPr>
            <a:xfrm>
              <a:off x="6476648" y="6171684"/>
              <a:ext cx="2484471" cy="369332"/>
            </a:xfrm>
            <a:prstGeom prst="rect">
              <a:avLst/>
            </a:prstGeom>
            <a:noFill/>
          </p:spPr>
          <p:txBody>
            <a:bodyPr wrap="square" rtlCol="0">
              <a:spAutoFit/>
            </a:bodyPr>
            <a:lstStyle/>
            <a:p>
              <a:r>
                <a:rPr lang="en-US" sz="900" dirty="0">
                  <a:hlinkClick r:id="rId5" tooltip="https://culturacientifica.com/2016/08/12/la-promesa-una-revision-pares-justa/"/>
                </a:rPr>
                <a:t>This Photo</a:t>
              </a:r>
              <a:r>
                <a:rPr lang="en-US" sz="900" dirty="0"/>
                <a:t> by Unknown Author is licensed under </a:t>
              </a:r>
              <a:r>
                <a:rPr lang="en-US" sz="900" dirty="0">
                  <a:hlinkClick r:id="rId6" tooltip="https://creativecommons.org/licenses/by-nc-nd/3.0/"/>
                </a:rPr>
                <a:t>CC BY-NC-ND</a:t>
              </a:r>
              <a:endParaRPr lang="en-US" sz="900" dirty="0"/>
            </a:p>
          </p:txBody>
        </p:sp>
      </p:grpSp>
      <p:pic>
        <p:nvPicPr>
          <p:cNvPr id="19" name="Picture 18">
            <a:extLst>
              <a:ext uri="{FF2B5EF4-FFF2-40B4-BE49-F238E27FC236}">
                <a16:creationId xmlns:a16="http://schemas.microsoft.com/office/drawing/2014/main" id="{D5B03CB7-B2BD-4F8C-487D-16BC7971784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904109" y="474027"/>
            <a:ext cx="1167531" cy="1974086"/>
          </a:xfrm>
          <a:prstGeom prst="rect">
            <a:avLst/>
          </a:prstGeom>
        </p:spPr>
      </p:pic>
    </p:spTree>
    <p:extLst>
      <p:ext uri="{BB962C8B-B14F-4D97-AF65-F5344CB8AC3E}">
        <p14:creationId xmlns:p14="http://schemas.microsoft.com/office/powerpoint/2010/main" val="28517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619158" y="3888631"/>
            <a:ext cx="7986409" cy="1945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1716" y="2389762"/>
            <a:ext cx="730385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E7E6E6">
                    <a:lumMod val="25000"/>
                  </a:srgbClr>
                </a:solidFill>
                <a:effectLst/>
                <a:uLnTx/>
                <a:uFillTx/>
                <a:latin typeface="Raleway" pitchFamily="34" charset="0"/>
                <a:ea typeface="+mn-ea"/>
                <a:cs typeface="+mn-cs"/>
              </a:rPr>
              <a:t>Purpose:  </a:t>
            </a:r>
            <a:r>
              <a:rPr kumimoji="0" lang="en-US" sz="2400" b="0" i="0" u="none" strike="noStrike" kern="0" cap="none" spc="0" normalizeH="0" baseline="0" noProof="0" dirty="0">
                <a:ln>
                  <a:noFill/>
                </a:ln>
                <a:solidFill>
                  <a:srgbClr val="E7E6E6">
                    <a:lumMod val="25000"/>
                  </a:srgbClr>
                </a:solidFill>
                <a:effectLst/>
                <a:uLnTx/>
                <a:uFillTx/>
                <a:latin typeface="Raleway" pitchFamily="34" charset="0"/>
                <a:ea typeface="+mn-ea"/>
                <a:cs typeface="+mn-cs"/>
              </a:rPr>
              <a:t>conscious objective to cause harm?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8F00"/>
              </a:solidFill>
              <a:effectLst/>
              <a:uLnTx/>
              <a:uFillTx/>
              <a:latin typeface="Raleway"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E7E6E6">
                    <a:lumMod val="25000"/>
                  </a:srgbClr>
                </a:solidFill>
                <a:effectLst/>
                <a:uLnTx/>
                <a:uFillTx/>
                <a:latin typeface="Raleway" pitchFamily="34" charset="0"/>
                <a:ea typeface="+mn-ea"/>
                <a:cs typeface="+mn-cs"/>
              </a:rPr>
              <a:t>Knowledge: </a:t>
            </a:r>
            <a:r>
              <a:rPr kumimoji="0" lang="en-US" sz="2400" b="0" i="0" u="none" strike="noStrike" kern="0" cap="none" spc="0" normalizeH="0" baseline="0" noProof="0" dirty="0">
                <a:ln>
                  <a:noFill/>
                </a:ln>
                <a:solidFill>
                  <a:srgbClr val="E7E6E6">
                    <a:lumMod val="25000"/>
                  </a:srgbClr>
                </a:solidFill>
                <a:effectLst/>
                <a:uLnTx/>
                <a:uFillTx/>
                <a:latin typeface="Raleway" pitchFamily="34" charset="0"/>
                <a:ea typeface="+mn-ea"/>
                <a:cs typeface="+mn-cs"/>
              </a:rPr>
              <a:t>do you know that harm is practically certain to occur if you behave as you intend?</a:t>
            </a:r>
            <a:endParaRPr kumimoji="0" lang="en-US" sz="2400" b="0" i="0" u="none" strike="noStrike" kern="0" cap="none" spc="0" normalizeH="0" baseline="0" noProof="0" dirty="0">
              <a:ln>
                <a:noFill/>
              </a:ln>
              <a:solidFill>
                <a:srgbClr val="E7E6E6">
                  <a:lumMod val="50000"/>
                </a:srgbClr>
              </a:solidFill>
              <a:effectLst/>
              <a:uLnTx/>
              <a:uFillTx/>
              <a:latin typeface="Raleway" pitchFamily="34" charset="0"/>
              <a:ea typeface="+mn-ea"/>
              <a:cs typeface="+mn-cs"/>
            </a:endParaRPr>
          </a:p>
        </p:txBody>
      </p:sp>
      <p:sp>
        <p:nvSpPr>
          <p:cNvPr id="15" name="Title 1"/>
          <p:cNvSpPr txBox="1">
            <a:spLocks/>
          </p:cNvSpPr>
          <p:nvPr/>
        </p:nvSpPr>
        <p:spPr>
          <a:xfrm>
            <a:off x="580014" y="368835"/>
            <a:ext cx="8025553" cy="13139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0" cap="all" spc="-400" normalizeH="0" baseline="0">
                <a:solidFill>
                  <a:schemeClr val="bg2">
                    <a:lumMod val="25000"/>
                  </a:schemeClr>
                </a:solidFill>
                <a:latin typeface="Montserrat" charset="0"/>
                <a:ea typeface="Montserrat" charset="0"/>
                <a:cs typeface="Montserra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0" cap="all" spc="-150" normalizeH="0" baseline="0" noProof="0" dirty="0">
                <a:ln>
                  <a:noFill/>
                </a:ln>
                <a:solidFill>
                  <a:srgbClr val="00A4D0">
                    <a:lumMod val="50000"/>
                  </a:srgbClr>
                </a:solidFill>
                <a:effectLst/>
                <a:uLnTx/>
                <a:uFillTx/>
                <a:latin typeface="Montserrat" charset="0"/>
              </a:rPr>
              <a:t>Crossing the line</a:t>
            </a:r>
          </a:p>
        </p:txBody>
      </p:sp>
      <p:sp>
        <p:nvSpPr>
          <p:cNvPr id="4" name="Slide Number Placeholder 3">
            <a:extLst>
              <a:ext uri="{FF2B5EF4-FFF2-40B4-BE49-F238E27FC236}">
                <a16:creationId xmlns:a16="http://schemas.microsoft.com/office/drawing/2014/main" id="{494E647B-E537-47B4-869C-39893757B5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9DB7F38-043C-667D-8CE3-A4132F46EB9D}"/>
              </a:ext>
            </a:extLst>
          </p:cNvPr>
          <p:cNvSpPr txBox="1"/>
          <p:nvPr/>
        </p:nvSpPr>
        <p:spPr>
          <a:xfrm>
            <a:off x="362865" y="1787715"/>
            <a:ext cx="7579352" cy="430887"/>
          </a:xfrm>
          <a:prstGeom prst="rect">
            <a:avLst/>
          </a:prstGeom>
          <a:noFill/>
        </p:spPr>
        <p:txBody>
          <a:bodyPr vert="horz" wrap="square" t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4D0">
                    <a:lumMod val="50000"/>
                  </a:srgbClr>
                </a:solidFill>
                <a:effectLst/>
                <a:uLnTx/>
                <a:uFillTx/>
                <a:latin typeface="Raleway" charset="0"/>
                <a:ea typeface="Raleway" charset="0"/>
                <a:cs typeface="Raleway" charset="0"/>
              </a:rPr>
              <a:t>Outcome – Is it your intent to cause harm?</a:t>
            </a:r>
          </a:p>
        </p:txBody>
      </p:sp>
      <p:sp>
        <p:nvSpPr>
          <p:cNvPr id="5" name="TextBox 4">
            <a:extLst>
              <a:ext uri="{FF2B5EF4-FFF2-40B4-BE49-F238E27FC236}">
                <a16:creationId xmlns:a16="http://schemas.microsoft.com/office/drawing/2014/main" id="{BB6A0B23-86C0-0577-2352-AFF14E9347AD}"/>
              </a:ext>
            </a:extLst>
          </p:cNvPr>
          <p:cNvSpPr txBox="1"/>
          <p:nvPr/>
        </p:nvSpPr>
        <p:spPr>
          <a:xfrm>
            <a:off x="580014" y="4092094"/>
            <a:ext cx="7964691" cy="523220"/>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4D0">
                    <a:lumMod val="50000"/>
                  </a:srgbClr>
                </a:solidFill>
                <a:effectLst/>
                <a:uLnTx/>
                <a:uFillTx/>
                <a:latin typeface="Raleway" charset="0"/>
                <a:ea typeface="Raleway" charset="0"/>
                <a:cs typeface="Raleway" charset="0"/>
              </a:rPr>
              <a:t>Conduct – What did you do?</a:t>
            </a:r>
            <a:endParaRPr kumimoji="0" lang="en-US" sz="2400" b="1" i="0" u="none" strike="noStrike" kern="1200" cap="none" spc="0" normalizeH="0" baseline="0" noProof="0" dirty="0">
              <a:ln>
                <a:noFill/>
              </a:ln>
              <a:solidFill>
                <a:srgbClr val="00A4D0">
                  <a:lumMod val="50000"/>
                </a:srgbClr>
              </a:solidFill>
              <a:effectLst/>
              <a:uLnTx/>
              <a:uFillTx/>
              <a:latin typeface="Raleway" charset="0"/>
              <a:ea typeface="Raleway" charset="0"/>
              <a:cs typeface="Raleway" charset="0"/>
            </a:endParaRPr>
          </a:p>
        </p:txBody>
      </p:sp>
      <p:sp>
        <p:nvSpPr>
          <p:cNvPr id="3" name="TextBox 2">
            <a:extLst>
              <a:ext uri="{FF2B5EF4-FFF2-40B4-BE49-F238E27FC236}">
                <a16:creationId xmlns:a16="http://schemas.microsoft.com/office/drawing/2014/main" id="{146C4C16-7BFC-1097-3F93-8979D2FC2F33}"/>
              </a:ext>
            </a:extLst>
          </p:cNvPr>
          <p:cNvSpPr txBox="1"/>
          <p:nvPr/>
        </p:nvSpPr>
        <p:spPr>
          <a:xfrm>
            <a:off x="1377681" y="4805380"/>
            <a:ext cx="261674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E7E6E6">
                    <a:lumMod val="10000"/>
                  </a:srgbClr>
                </a:solidFill>
                <a:effectLst/>
                <a:uLnTx/>
                <a:uFillTx/>
                <a:latin typeface="Raleway" pitchFamily="34" charset="0"/>
                <a:ea typeface="+mn-ea"/>
                <a:cs typeface="+mn-cs"/>
              </a:rPr>
              <a:t>Reckless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E7E6E6">
                  <a:lumMod val="10000"/>
                </a:srgbClr>
              </a:solidFill>
              <a:effectLst/>
              <a:uLnTx/>
              <a:uFillTx/>
              <a:latin typeface="Raleway"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8F00"/>
                </a:solidFill>
                <a:effectLst/>
                <a:uLnTx/>
                <a:uFillTx/>
                <a:latin typeface="Raleway" pitchFamily="34" charset="0"/>
                <a:ea typeface="+mn-ea"/>
                <a:cs typeface="+mn-cs"/>
              </a:rPr>
              <a:t>At-Risk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8F00"/>
              </a:solidFill>
              <a:effectLst/>
              <a:uLnTx/>
              <a:uFillTx/>
              <a:latin typeface="Raleway"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A4D0"/>
                </a:solidFill>
                <a:effectLst/>
                <a:uLnTx/>
                <a:uFillTx/>
                <a:latin typeface="Raleway" pitchFamily="34" charset="0"/>
                <a:ea typeface="+mn-ea"/>
                <a:cs typeface="+mn-cs"/>
              </a:rPr>
              <a:t>Human Error</a:t>
            </a:r>
          </a:p>
        </p:txBody>
      </p:sp>
      <p:cxnSp>
        <p:nvCxnSpPr>
          <p:cNvPr id="10" name="Straight Connector 9">
            <a:extLst>
              <a:ext uri="{FF2B5EF4-FFF2-40B4-BE49-F238E27FC236}">
                <a16:creationId xmlns:a16="http://schemas.microsoft.com/office/drawing/2014/main" id="{0EB35588-F541-EAA2-0EF7-E44A69FB7880}"/>
              </a:ext>
            </a:extLst>
          </p:cNvPr>
          <p:cNvCxnSpPr>
            <a:cxnSpLocks/>
          </p:cNvCxnSpPr>
          <p:nvPr/>
        </p:nvCxnSpPr>
        <p:spPr>
          <a:xfrm>
            <a:off x="619157" y="5327585"/>
            <a:ext cx="4530424"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08214A-C031-3BD6-9F09-03D04ED5E3F5}"/>
              </a:ext>
            </a:extLst>
          </p:cNvPr>
          <p:cNvSpPr txBox="1"/>
          <p:nvPr/>
        </p:nvSpPr>
        <p:spPr>
          <a:xfrm>
            <a:off x="4638488" y="4915196"/>
            <a:ext cx="4027252" cy="589072"/>
          </a:xfrm>
          <a:prstGeom prst="rect">
            <a:avLst/>
          </a:prstGeom>
          <a:noFill/>
        </p:spPr>
        <p:txBody>
          <a:bodyPr wrap="square" rtlCol="0">
            <a:spAutoFit/>
          </a:bodyPr>
          <a:lstStyle/>
          <a:p>
            <a:pPr algn="r">
              <a:lnSpc>
                <a:spcPct val="150000"/>
              </a:lnSpc>
            </a:pPr>
            <a:r>
              <a:rPr lang="en-US" sz="2400" b="1" kern="0" dirty="0">
                <a:solidFill>
                  <a:srgbClr val="C00000"/>
                </a:solidFill>
                <a:ea typeface="Raleway Medium" charset="0"/>
                <a:cs typeface="Raleway Medium" charset="0"/>
              </a:rPr>
              <a:t>“The Reasonable Person”</a:t>
            </a:r>
          </a:p>
        </p:txBody>
      </p:sp>
    </p:spTree>
    <p:extLst>
      <p:ext uri="{BB962C8B-B14F-4D97-AF65-F5344CB8AC3E}">
        <p14:creationId xmlns:p14="http://schemas.microsoft.com/office/powerpoint/2010/main" val="132152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08" y="80444"/>
            <a:ext cx="8305802" cy="894818"/>
          </a:xfrm>
        </p:spPr>
        <p:txBody>
          <a:bodyPr/>
          <a:lstStyle/>
          <a:p>
            <a:r>
              <a:rPr lang="en-US" kern="100" spc="-300" dirty="0"/>
              <a:t>Vanderbilt medication error</a:t>
            </a:r>
          </a:p>
        </p:txBody>
      </p:sp>
      <p:sp>
        <p:nvSpPr>
          <p:cNvPr id="8" name="TextBox 7"/>
          <p:cNvSpPr txBox="1"/>
          <p:nvPr/>
        </p:nvSpPr>
        <p:spPr>
          <a:xfrm>
            <a:off x="576481" y="1122797"/>
            <a:ext cx="8305800" cy="1849547"/>
          </a:xfrm>
          <a:prstGeom prst="rect">
            <a:avLst/>
          </a:prstGeom>
          <a:solidFill>
            <a:schemeClr val="accent2">
              <a:lumMod val="40000"/>
              <a:lumOff val="60000"/>
              <a:alpha val="50000"/>
            </a:schemeClr>
          </a:solidFill>
        </p:spPr>
        <p:txBody>
          <a:bodyPr wrap="square" lIns="274320" bIns="18288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E7E6E6">
                  <a:lumMod val="25000"/>
                </a:srgbClr>
              </a:solidFill>
              <a:effectLst/>
              <a:uLnTx/>
              <a:uFillTx/>
              <a:latin typeface="Raleway"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srgbClr val="E7E6E6">
                    <a:lumMod val="25000"/>
                  </a:srgbClr>
                </a:solidFill>
                <a:latin typeface="Raleway" pitchFamily="34" charset="0"/>
              </a:rPr>
              <a:t>What competing values were revealed by administration support of overriding the </a:t>
            </a:r>
            <a:r>
              <a:rPr lang="en-US" sz="2000" b="1" kern="0" dirty="0" err="1">
                <a:solidFill>
                  <a:srgbClr val="E7E6E6">
                    <a:lumMod val="25000"/>
                  </a:srgbClr>
                </a:solidFill>
                <a:latin typeface="Raleway" pitchFamily="34" charset="0"/>
              </a:rPr>
              <a:t>Accudose</a:t>
            </a:r>
            <a:r>
              <a:rPr lang="en-US" sz="2000" b="1" kern="0" dirty="0">
                <a:solidFill>
                  <a:srgbClr val="E7E6E6">
                    <a:lumMod val="25000"/>
                  </a:srgbClr>
                </a:solidFill>
                <a:latin typeface="Raleway" pitchFamily="34" charset="0"/>
              </a:rPr>
              <a:t> system to provide timely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srgbClr val="E7E6E6">
                    <a:lumMod val="25000"/>
                  </a:srgbClr>
                </a:solidFill>
                <a:latin typeface="Raleway" pitchFamily="34" charset="0"/>
              </a:rPr>
              <a:t>What was the level of risk tolerance indicated by approving of overrides and not having a bar code scanner available in radiology?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E7E6E6">
                  <a:lumMod val="25000"/>
                </a:srgbClr>
              </a:solidFill>
              <a:effectLst/>
              <a:uLnTx/>
              <a:uFillTx/>
              <a:latin typeface="Raleway" pitchFamily="34" charset="0"/>
              <a:ea typeface="+mn-ea"/>
              <a:cs typeface="+mn-cs"/>
            </a:endParaRPr>
          </a:p>
        </p:txBody>
      </p:sp>
      <p:sp>
        <p:nvSpPr>
          <p:cNvPr id="3" name="Rectangle 2"/>
          <p:cNvSpPr/>
          <p:nvPr/>
        </p:nvSpPr>
        <p:spPr>
          <a:xfrm>
            <a:off x="600514" y="722202"/>
            <a:ext cx="2619647" cy="40059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E7E6E6">
                    <a:lumMod val="25000"/>
                  </a:srgbClr>
                </a:solidFill>
                <a:effectLst/>
                <a:uLnTx/>
                <a:uFillTx/>
                <a:latin typeface="Montserrat" charset="0"/>
                <a:ea typeface="Montserrat" charset="0"/>
                <a:cs typeface="Montserrat" charset="0"/>
              </a:rPr>
              <a:t>LEADER</a:t>
            </a:r>
          </a:p>
        </p:txBody>
      </p:sp>
      <p:sp>
        <p:nvSpPr>
          <p:cNvPr id="9" name="TextBox 8"/>
          <p:cNvSpPr txBox="1"/>
          <p:nvPr/>
        </p:nvSpPr>
        <p:spPr>
          <a:xfrm>
            <a:off x="600514" y="3373504"/>
            <a:ext cx="8305802" cy="1252904"/>
          </a:xfrm>
          <a:prstGeom prst="rect">
            <a:avLst/>
          </a:prstGeom>
          <a:solidFill>
            <a:schemeClr val="bg2">
              <a:lumMod val="90000"/>
              <a:alpha val="50000"/>
            </a:schemeClr>
          </a:solidFill>
        </p:spPr>
        <p:txBody>
          <a:bodyPr wrap="square" lIns="274320" bIns="18288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7E6E6">
                    <a:lumMod val="25000"/>
                  </a:srgbClr>
                </a:solidFill>
                <a:effectLst/>
                <a:uLnTx/>
                <a:uFillTx/>
                <a:latin typeface="Raleway" pitchFamily="34" charset="0"/>
                <a:ea typeface="+mn-ea"/>
                <a:cs typeface="+mn-cs"/>
              </a:rPr>
              <a:t>What did RaDonda perceive/interpret when she removed vecuronium instead of Versed from the </a:t>
            </a:r>
            <a:r>
              <a:rPr kumimoji="0" lang="en-US" sz="2000" b="1" i="0" u="none" strike="noStrike" kern="0" cap="none" spc="0" normalizeH="0" baseline="0" noProof="0" dirty="0" err="1">
                <a:ln>
                  <a:noFill/>
                </a:ln>
                <a:solidFill>
                  <a:srgbClr val="E7E6E6">
                    <a:lumMod val="25000"/>
                  </a:srgbClr>
                </a:solidFill>
                <a:effectLst/>
                <a:uLnTx/>
                <a:uFillTx/>
                <a:latin typeface="Raleway" pitchFamily="34" charset="0"/>
                <a:ea typeface="+mn-ea"/>
                <a:cs typeface="+mn-cs"/>
              </a:rPr>
              <a:t>Accudose</a:t>
            </a:r>
            <a:r>
              <a:rPr kumimoji="0" lang="en-US" sz="2000" b="1" i="0" u="none" strike="noStrike" kern="0" cap="none" spc="0" normalizeH="0" baseline="0" noProof="0" dirty="0">
                <a:ln>
                  <a:noFill/>
                </a:ln>
                <a:solidFill>
                  <a:srgbClr val="E7E6E6">
                    <a:lumMod val="25000"/>
                  </a:srgbClr>
                </a:solidFill>
                <a:effectLst/>
                <a:uLnTx/>
                <a:uFillTx/>
                <a:latin typeface="Raleway"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7E6E6">
                    <a:lumMod val="25000"/>
                  </a:srgbClr>
                </a:solidFill>
                <a:effectLst/>
                <a:uLnTx/>
                <a:uFillTx/>
                <a:latin typeface="Raleway" pitchFamily="34" charset="0"/>
                <a:ea typeface="+mn-ea"/>
                <a:cs typeface="+mn-cs"/>
              </a:rPr>
              <a:t>When did she make a conscious decision that contributed to the error</a:t>
            </a:r>
            <a:r>
              <a:rPr lang="en-US" sz="2000" b="1" kern="0" dirty="0">
                <a:solidFill>
                  <a:srgbClr val="E7E6E6">
                    <a:lumMod val="25000"/>
                  </a:srgbClr>
                </a:solidFill>
                <a:latin typeface="Raleway" pitchFamily="34" charset="0"/>
              </a:rPr>
              <a:t>?</a:t>
            </a:r>
            <a:endParaRPr kumimoji="0" lang="en-US" sz="2000" b="1" i="0" u="none" strike="noStrike" kern="0" cap="none" spc="0" normalizeH="0" baseline="0" noProof="0" dirty="0">
              <a:ln>
                <a:noFill/>
              </a:ln>
              <a:solidFill>
                <a:srgbClr val="E7E6E6">
                  <a:lumMod val="25000"/>
                </a:srgbClr>
              </a:solidFill>
              <a:effectLst/>
              <a:uLnTx/>
              <a:uFillTx/>
              <a:latin typeface="Raleway" pitchFamily="34" charset="0"/>
              <a:ea typeface="+mn-ea"/>
              <a:cs typeface="+mn-cs"/>
            </a:endParaRPr>
          </a:p>
        </p:txBody>
      </p:sp>
      <p:sp>
        <p:nvSpPr>
          <p:cNvPr id="11" name="Rectangle 10"/>
          <p:cNvSpPr/>
          <p:nvPr/>
        </p:nvSpPr>
        <p:spPr>
          <a:xfrm>
            <a:off x="632567" y="2956483"/>
            <a:ext cx="3272790" cy="40059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E7E6E6">
                    <a:lumMod val="25000"/>
                  </a:srgbClr>
                </a:solidFill>
                <a:effectLst/>
                <a:uLnTx/>
                <a:uFillTx/>
                <a:latin typeface="Montserrat" charset="0"/>
                <a:ea typeface="Montserrat" charset="0"/>
                <a:cs typeface="Montserrat" charset="0"/>
              </a:rPr>
              <a:t>SUBJECTIVE STANDARD</a:t>
            </a:r>
          </a:p>
        </p:txBody>
      </p:sp>
      <p:sp>
        <p:nvSpPr>
          <p:cNvPr id="12" name="TextBox 11"/>
          <p:cNvSpPr txBox="1"/>
          <p:nvPr/>
        </p:nvSpPr>
        <p:spPr>
          <a:xfrm>
            <a:off x="600514" y="5036855"/>
            <a:ext cx="8305801" cy="1638265"/>
          </a:xfrm>
          <a:prstGeom prst="rect">
            <a:avLst/>
          </a:prstGeom>
          <a:solidFill>
            <a:schemeClr val="accent1">
              <a:lumMod val="20000"/>
              <a:lumOff val="80000"/>
              <a:alpha val="50000"/>
            </a:schemeClr>
          </a:solidFill>
        </p:spPr>
        <p:txBody>
          <a:bodyPr wrap="square" lIns="274320" bIns="18288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srgbClr val="E7E6E6">
                    <a:lumMod val="25000"/>
                  </a:srgbClr>
                </a:solidFill>
                <a:latin typeface="Raleway" pitchFamily="34" charset="0"/>
              </a:rPr>
              <a:t>Given the background of frequent overrides of alerts, might a similar person, similarly situated have made the same error when obtaining the drug?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srgbClr val="E7E6E6">
                    <a:lumMod val="25000"/>
                  </a:srgbClr>
                </a:solidFill>
                <a:latin typeface="Raleway" pitchFamily="34" charset="0"/>
              </a:rPr>
              <a:t>Would a similar person have omitted the 7 rights of drug administration at the bedside? </a:t>
            </a:r>
          </a:p>
        </p:txBody>
      </p:sp>
      <p:sp>
        <p:nvSpPr>
          <p:cNvPr id="13" name="Rectangle 12"/>
          <p:cNvSpPr/>
          <p:nvPr/>
        </p:nvSpPr>
        <p:spPr>
          <a:xfrm>
            <a:off x="632567" y="4636260"/>
            <a:ext cx="3272790" cy="400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50" normalizeH="0" baseline="0" noProof="0" dirty="0">
                <a:ln>
                  <a:noFill/>
                </a:ln>
                <a:solidFill>
                  <a:srgbClr val="E7E6E6">
                    <a:lumMod val="25000"/>
                  </a:srgbClr>
                </a:solidFill>
                <a:effectLst/>
                <a:uLnTx/>
                <a:uFillTx/>
                <a:latin typeface="Montserrat" charset="0"/>
                <a:ea typeface="Montserrat" charset="0"/>
                <a:cs typeface="Montserrat" charset="0"/>
              </a:rPr>
              <a:t>OBJECTIVE STANDARD</a:t>
            </a:r>
          </a:p>
        </p:txBody>
      </p:sp>
      <p:sp>
        <p:nvSpPr>
          <p:cNvPr id="5" name="Hexagon 4"/>
          <p:cNvSpPr/>
          <p:nvPr/>
        </p:nvSpPr>
        <p:spPr>
          <a:xfrm>
            <a:off x="195479" y="914063"/>
            <a:ext cx="413933" cy="400595"/>
          </a:xfrm>
          <a:prstGeom prst="hexag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charset="0"/>
                <a:ea typeface="Montserrat" charset="0"/>
                <a:cs typeface="Montserrat" charset="0"/>
              </a:rPr>
              <a:t>L</a:t>
            </a:r>
          </a:p>
        </p:txBody>
      </p:sp>
      <p:sp>
        <p:nvSpPr>
          <p:cNvPr id="16" name="Hexagon 15"/>
          <p:cNvSpPr/>
          <p:nvPr/>
        </p:nvSpPr>
        <p:spPr>
          <a:xfrm>
            <a:off x="195479" y="2962048"/>
            <a:ext cx="413933" cy="356839"/>
          </a:xfrm>
          <a:prstGeom prst="hexago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charset="0"/>
                <a:ea typeface="Montserrat" charset="0"/>
                <a:cs typeface="Montserrat" charset="0"/>
              </a:rPr>
              <a:t>S</a:t>
            </a:r>
          </a:p>
        </p:txBody>
      </p:sp>
      <p:sp>
        <p:nvSpPr>
          <p:cNvPr id="17" name="Hexagon 16"/>
          <p:cNvSpPr/>
          <p:nvPr/>
        </p:nvSpPr>
        <p:spPr>
          <a:xfrm>
            <a:off x="230941" y="4622110"/>
            <a:ext cx="413933" cy="35683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ontserrat" charset="0"/>
                <a:ea typeface="Montserrat" charset="0"/>
                <a:cs typeface="Montserrat" charset="0"/>
              </a:rPr>
              <a:t>O</a:t>
            </a:r>
          </a:p>
        </p:txBody>
      </p:sp>
      <p:sp>
        <p:nvSpPr>
          <p:cNvPr id="7" name="Slide Number Placeholder 6">
            <a:extLst>
              <a:ext uri="{FF2B5EF4-FFF2-40B4-BE49-F238E27FC236}">
                <a16:creationId xmlns:a16="http://schemas.microsoft.com/office/drawing/2014/main" id="{0CD0C0CD-673E-4FE0-99D9-5797952713E9}"/>
              </a:ext>
            </a:extLst>
          </p:cNvPr>
          <p:cNvSpPr>
            <a:spLocks noGrp="1"/>
          </p:cNvSpPr>
          <p:nvPr>
            <p:ph type="sldNum" sz="quarter" idx="12"/>
          </p:nvPr>
        </p:nvSpPr>
        <p:spPr>
          <a:xfrm>
            <a:off x="6457950" y="648208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tint val="75000"/>
                </a:srgbClr>
              </a:solidFill>
              <a:effectLst/>
              <a:uLnTx/>
              <a:uFillTx/>
              <a:latin typeface="Arial" charset="0"/>
              <a:cs typeface="Arial" charset="0"/>
            </a:endParaRPr>
          </a:p>
        </p:txBody>
      </p:sp>
    </p:spTree>
    <p:extLst>
      <p:ext uri="{BB962C8B-B14F-4D97-AF65-F5344CB8AC3E}">
        <p14:creationId xmlns:p14="http://schemas.microsoft.com/office/powerpoint/2010/main" val="229665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08653581"/>
              </p:ext>
            </p:extLst>
          </p:nvPr>
        </p:nvGraphicFramePr>
        <p:xfrm>
          <a:off x="246184" y="1143000"/>
          <a:ext cx="8616461" cy="3217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a:spLocks noGrp="1"/>
          </p:cNvSpPr>
          <p:nvPr>
            <p:ph type="title"/>
          </p:nvPr>
        </p:nvSpPr>
        <p:spPr>
          <a:xfrm>
            <a:off x="400049" y="365126"/>
            <a:ext cx="8462595" cy="1325563"/>
          </a:xfrm>
        </p:spPr>
        <p:txBody>
          <a:bodyPr>
            <a:normAutofit/>
          </a:bodyPr>
          <a:lstStyle/>
          <a:p>
            <a:r>
              <a:rPr lang="en-US" kern="600" spc="-350" dirty="0"/>
              <a:t>Workplace justice - We are all  judges</a:t>
            </a:r>
          </a:p>
        </p:txBody>
      </p:sp>
      <p:sp>
        <p:nvSpPr>
          <p:cNvPr id="5" name="Line 15"/>
          <p:cNvSpPr>
            <a:spLocks noChangeShapeType="1"/>
          </p:cNvSpPr>
          <p:nvPr/>
        </p:nvSpPr>
        <p:spPr bwMode="auto">
          <a:xfrm>
            <a:off x="5429248" y="1590676"/>
            <a:ext cx="0" cy="2353773"/>
          </a:xfrm>
          <a:prstGeom prst="line">
            <a:avLst/>
          </a:prstGeom>
          <a:noFill/>
          <a:ln w="57150" algn="ctr">
            <a:solidFill>
              <a:schemeClr val="accent2"/>
            </a:solidFill>
            <a:round/>
            <a:headEnd/>
            <a:tailEnd/>
          </a:ln>
        </p:spPr>
        <p:txBody>
          <a:bodyPr lIns="36576" tIns="36576" rIns="36576" bIns="36576"/>
          <a:lstStyle/>
          <a:p>
            <a:endParaRPr lang="en-US" dirty="0"/>
          </a:p>
        </p:txBody>
      </p:sp>
      <p:sp>
        <p:nvSpPr>
          <p:cNvPr id="6" name="TextBox 5"/>
          <p:cNvSpPr txBox="1"/>
          <p:nvPr/>
        </p:nvSpPr>
        <p:spPr>
          <a:xfrm>
            <a:off x="246184" y="4184550"/>
            <a:ext cx="861646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Each action has its own level of accountability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 do not expect perfection from humans – we expect safe choices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Employees see how the organization responds to each of these behaviors – this response shapes employee perceptions of workplace justice (i.e. just culture and safety culture) </a:t>
            </a:r>
            <a:r>
              <a:rPr lang="en-US" sz="1600" dirty="0">
                <a:latin typeface="Arial" panose="020B0604020202020204" pitchFamily="34" charset="0"/>
                <a:cs typeface="Arial" panose="020B0604020202020204" pitchFamily="34" charset="0"/>
              </a:rPr>
              <a:t>(Marx, 2019)</a:t>
            </a:r>
            <a:endParaRPr lang="en-US"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BF27C50-87C0-48A9-A44B-8757935CA121}"/>
              </a:ext>
            </a:extLst>
          </p:cNvPr>
          <p:cNvSpPr>
            <a:spLocks noGrp="1"/>
          </p:cNvSpPr>
          <p:nvPr>
            <p:ph type="sldNum" sz="quarter" idx="12"/>
          </p:nvPr>
        </p:nvSpPr>
        <p:spPr/>
        <p:txBody>
          <a:bodyPr/>
          <a:lstStyle/>
          <a:p>
            <a:fld id="{7D55589D-DAF6-F843-B664-1C9842A51021}" type="slidenum">
              <a:rPr lang="en-US" smtClean="0"/>
              <a:pPr/>
              <a:t>63</a:t>
            </a:fld>
            <a:endParaRPr lang="en-US"/>
          </a:p>
        </p:txBody>
      </p:sp>
    </p:spTree>
    <p:extLst>
      <p:ext uri="{BB962C8B-B14F-4D97-AF65-F5344CB8AC3E}">
        <p14:creationId xmlns:p14="http://schemas.microsoft.com/office/powerpoint/2010/main" val="2616921307"/>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05164" y="1625600"/>
            <a:ext cx="8238836" cy="2632365"/>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4000" b="1" i="0" kern="0" cap="all" spc="-400" normalizeH="0" baseline="0">
                <a:solidFill>
                  <a:schemeClr val="bg2">
                    <a:lumMod val="25000"/>
                  </a:schemeClr>
                </a:solidFill>
                <a:latin typeface="Montserrat" charset="0"/>
                <a:ea typeface="Montserrat" charset="0"/>
                <a:cs typeface="Montserrat" charset="0"/>
              </a:defRPr>
            </a:lvl1pPr>
          </a:lstStyle>
          <a:p>
            <a:r>
              <a:rPr lang="en-US" sz="4100" dirty="0">
                <a:solidFill>
                  <a:schemeClr val="tx1">
                    <a:lumMod val="50000"/>
                    <a:lumOff val="50000"/>
                  </a:schemeClr>
                </a:solidFill>
              </a:rPr>
              <a:t>Questions?</a:t>
            </a:r>
            <a:br>
              <a:rPr lang="en-US" sz="4100" dirty="0">
                <a:solidFill>
                  <a:schemeClr val="accent2"/>
                </a:solidFill>
              </a:rPr>
            </a:br>
            <a:r>
              <a:rPr lang="en-US" sz="4100" dirty="0">
                <a:solidFill>
                  <a:schemeClr val="accent2"/>
                </a:solidFill>
              </a:rPr>
              <a:t>Concerns?</a:t>
            </a:r>
            <a:br>
              <a:rPr lang="en-US" sz="4100" dirty="0">
                <a:solidFill>
                  <a:schemeClr val="accent2"/>
                </a:solidFill>
              </a:rPr>
            </a:br>
            <a:r>
              <a:rPr lang="en-US" sz="4100" dirty="0">
                <a:solidFill>
                  <a:schemeClr val="accent1"/>
                </a:solidFill>
              </a:rPr>
              <a:t>ideas?</a:t>
            </a:r>
          </a:p>
        </p:txBody>
      </p:sp>
      <p:sp>
        <p:nvSpPr>
          <p:cNvPr id="4" name="Slide Number Placeholder 3">
            <a:extLst>
              <a:ext uri="{FF2B5EF4-FFF2-40B4-BE49-F238E27FC236}">
                <a16:creationId xmlns:a16="http://schemas.microsoft.com/office/drawing/2014/main" id="{2A8E39BE-2544-435E-9933-2279270672FD}"/>
              </a:ext>
            </a:extLst>
          </p:cNvPr>
          <p:cNvSpPr>
            <a:spLocks noGrp="1"/>
          </p:cNvSpPr>
          <p:nvPr>
            <p:ph type="sldNum" sz="quarter" idx="12"/>
          </p:nvPr>
        </p:nvSpPr>
        <p:spPr/>
        <p:txBody>
          <a:bodyPr/>
          <a:lstStyle/>
          <a:p>
            <a:fld id="{7D55589D-DAF6-F843-B664-1C9842A51021}" type="slidenum">
              <a:rPr lang="en-US" smtClean="0"/>
              <a:pPr/>
              <a:t>64</a:t>
            </a:fld>
            <a:endParaRPr lang="en-US" dirty="0"/>
          </a:p>
        </p:txBody>
      </p:sp>
    </p:spTree>
    <p:extLst>
      <p:ext uri="{BB962C8B-B14F-4D97-AF65-F5344CB8AC3E}">
        <p14:creationId xmlns:p14="http://schemas.microsoft.com/office/powerpoint/2010/main" val="29545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9</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a:xfrm>
            <a:off x="742950" y="3815542"/>
            <a:ext cx="7772400" cy="1780040"/>
          </a:xfrm>
        </p:spPr>
        <p:txBody>
          <a:bodyPr>
            <a:normAutofit fontScale="85000" lnSpcReduction="20000"/>
          </a:bodyPr>
          <a:lstStyle/>
          <a:p>
            <a:r>
              <a:rPr lang="en-US" sz="3600" dirty="0"/>
              <a:t>Practice using the Just Culture Algorithms to determine the just and fair response to an individual’s behavior and the role of system design in a fatal medication error scenario.</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7729118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le Algorith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752600"/>
            <a:ext cx="7692779" cy="3328995"/>
          </a:xfrm>
          <a:prstGeom prst="rect">
            <a:avLst/>
          </a:prstGeom>
          <a:noFill/>
          <a:ln>
            <a:noFill/>
          </a:ln>
          <a:effectLst/>
          <a:scene3d>
            <a:camera prst="perspectiveFront">
              <a:rot lat="300000" lon="19800000" rev="0"/>
            </a:camera>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609600" y="1066800"/>
            <a:ext cx="2362200" cy="4724400"/>
          </a:xfrm>
          <a:prstGeom prst="ellipse">
            <a:avLst/>
          </a:prstGeom>
          <a:noFill/>
          <a:ln w="31750" cmpd="sng">
            <a:solidFill>
              <a:srgbClr val="F7951D"/>
            </a:solidFill>
            <a:prstDash val="solid"/>
          </a:ln>
          <a:effectLst>
            <a:glow rad="63500">
              <a:srgbClr val="F7951D">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329405" y="354563"/>
            <a:ext cx="3862874" cy="923330"/>
          </a:xfrm>
          <a:prstGeom prst="rect">
            <a:avLst/>
          </a:prstGeom>
          <a:noFill/>
        </p:spPr>
        <p:txBody>
          <a:bodyPr wrap="square" rtlCol="0">
            <a:spAutoFit/>
          </a:bodyPr>
          <a:lstStyle/>
          <a:p>
            <a:r>
              <a:rPr lang="en-US" b="1" dirty="0"/>
              <a:t>EVENTS</a:t>
            </a:r>
            <a:r>
              <a:rPr lang="en-US" dirty="0"/>
              <a:t> = windows  to understanding reliability of work processes and risk in system</a:t>
            </a:r>
          </a:p>
        </p:txBody>
      </p:sp>
      <p:sp>
        <p:nvSpPr>
          <p:cNvPr id="5" name="TextBox 4"/>
          <p:cNvSpPr txBox="1"/>
          <p:nvPr/>
        </p:nvSpPr>
        <p:spPr>
          <a:xfrm>
            <a:off x="2761861" y="5598367"/>
            <a:ext cx="6073918" cy="646331"/>
          </a:xfrm>
          <a:prstGeom prst="rect">
            <a:avLst/>
          </a:prstGeom>
          <a:noFill/>
        </p:spPr>
        <p:txBody>
          <a:bodyPr wrap="square" rtlCol="0">
            <a:spAutoFit/>
          </a:bodyPr>
          <a:lstStyle/>
          <a:p>
            <a:r>
              <a:rPr lang="en-US" dirty="0"/>
              <a:t>Structured, consistent, fair approach to event investigation = learning from events = improved reliability = better outcomes</a:t>
            </a:r>
          </a:p>
        </p:txBody>
      </p:sp>
      <p:sp>
        <p:nvSpPr>
          <p:cNvPr id="7" name="Slide Number Placeholder 6">
            <a:extLst>
              <a:ext uri="{FF2B5EF4-FFF2-40B4-BE49-F238E27FC236}">
                <a16:creationId xmlns:a16="http://schemas.microsoft.com/office/drawing/2014/main" id="{8BDCE9BC-904F-4001-8639-4EB2D13D177C}"/>
              </a:ext>
            </a:extLst>
          </p:cNvPr>
          <p:cNvSpPr>
            <a:spLocks noGrp="1"/>
          </p:cNvSpPr>
          <p:nvPr>
            <p:ph type="sldNum" sz="quarter" idx="12"/>
          </p:nvPr>
        </p:nvSpPr>
        <p:spPr/>
        <p:txBody>
          <a:bodyPr/>
          <a:lstStyle/>
          <a:p>
            <a:fld id="{7D55589D-DAF6-F843-B664-1C9842A51021}" type="slidenum">
              <a:rPr lang="en-US" smtClean="0"/>
              <a:pPr/>
              <a:t>66</a:t>
            </a:fld>
            <a:endParaRPr lang="en-US" dirty="0"/>
          </a:p>
        </p:txBody>
      </p:sp>
    </p:spTree>
    <p:extLst>
      <p:ext uri="{BB962C8B-B14F-4D97-AF65-F5344CB8AC3E}">
        <p14:creationId xmlns:p14="http://schemas.microsoft.com/office/powerpoint/2010/main" val="45624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Threshold investigation</a:t>
            </a:r>
          </a:p>
        </p:txBody>
      </p:sp>
      <p:sp>
        <p:nvSpPr>
          <p:cNvPr id="4" name="Rectangle 26"/>
          <p:cNvSpPr>
            <a:spLocks/>
          </p:cNvSpPr>
          <p:nvPr/>
        </p:nvSpPr>
        <p:spPr bwMode="auto">
          <a:xfrm>
            <a:off x="628650" y="1998980"/>
            <a:ext cx="5537018"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What happened?</a:t>
            </a:r>
          </a:p>
        </p:txBody>
      </p:sp>
      <p:sp>
        <p:nvSpPr>
          <p:cNvPr id="5" name="Rectangle 26"/>
          <p:cNvSpPr>
            <a:spLocks/>
          </p:cNvSpPr>
          <p:nvPr/>
        </p:nvSpPr>
        <p:spPr bwMode="auto">
          <a:xfrm>
            <a:off x="628649" y="2853371"/>
            <a:ext cx="5537019"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What normally happens?</a:t>
            </a:r>
          </a:p>
        </p:txBody>
      </p:sp>
      <p:sp>
        <p:nvSpPr>
          <p:cNvPr id="6" name="Rectangle 26"/>
          <p:cNvSpPr>
            <a:spLocks/>
          </p:cNvSpPr>
          <p:nvPr/>
        </p:nvSpPr>
        <p:spPr bwMode="auto">
          <a:xfrm>
            <a:off x="628649" y="3707762"/>
            <a:ext cx="5537019"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What does procedure require?</a:t>
            </a:r>
          </a:p>
        </p:txBody>
      </p:sp>
      <p:sp>
        <p:nvSpPr>
          <p:cNvPr id="7" name="Rectangle 26"/>
          <p:cNvSpPr>
            <a:spLocks/>
          </p:cNvSpPr>
          <p:nvPr/>
        </p:nvSpPr>
        <p:spPr bwMode="auto">
          <a:xfrm>
            <a:off x="628650" y="4562153"/>
            <a:ext cx="5537018"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Why did </a:t>
            </a:r>
            <a:r>
              <a:rPr lang="en-US" sz="2800" b="0">
                <a:solidFill>
                  <a:srgbClr val="FFFFFF"/>
                </a:solidFill>
                <a:latin typeface="Raleway" pitchFamily="34" charset="0"/>
                <a:cs typeface="Century Gothic"/>
              </a:rPr>
              <a:t>it happen?</a:t>
            </a:r>
            <a:endParaRPr lang="en-US" sz="2800" b="0" dirty="0">
              <a:solidFill>
                <a:srgbClr val="FFFFFF"/>
              </a:solidFill>
              <a:latin typeface="Raleway" pitchFamily="34" charset="0"/>
              <a:cs typeface="Century Gothic"/>
            </a:endParaRPr>
          </a:p>
        </p:txBody>
      </p:sp>
      <p:sp>
        <p:nvSpPr>
          <p:cNvPr id="8" name="Rectangle 26"/>
          <p:cNvSpPr>
            <a:spLocks/>
          </p:cNvSpPr>
          <p:nvPr/>
        </p:nvSpPr>
        <p:spPr bwMode="auto">
          <a:xfrm>
            <a:off x="628650" y="5416544"/>
            <a:ext cx="5537018"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How were we managing it?</a:t>
            </a:r>
          </a:p>
        </p:txBody>
      </p:sp>
      <p:grpSp>
        <p:nvGrpSpPr>
          <p:cNvPr id="14" name="Group 13"/>
          <p:cNvGrpSpPr/>
          <p:nvPr/>
        </p:nvGrpSpPr>
        <p:grpSpPr>
          <a:xfrm>
            <a:off x="6783977" y="1998980"/>
            <a:ext cx="618310" cy="3963664"/>
            <a:chOff x="6783977" y="1998980"/>
            <a:chExt cx="618310" cy="3963664"/>
          </a:xfrm>
        </p:grpSpPr>
        <p:cxnSp>
          <p:nvCxnSpPr>
            <p:cNvPr id="12" name="Straight Arrow Connector 11"/>
            <p:cNvCxnSpPr/>
            <p:nvPr/>
          </p:nvCxnSpPr>
          <p:spPr>
            <a:xfrm>
              <a:off x="6783977" y="1998980"/>
              <a:ext cx="0" cy="396366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50909" y="2697567"/>
              <a:ext cx="351378" cy="2779983"/>
            </a:xfrm>
            <a:prstGeom prst="rect">
              <a:avLst/>
            </a:prstGeom>
            <a:noFill/>
          </p:spPr>
          <p:txBody>
            <a:bodyPr vert="vert" wrap="square" tIns="0" bIns="0" rtlCol="0">
              <a:spAutoFit/>
            </a:bodyPr>
            <a:lstStyle/>
            <a:p>
              <a:pPr>
                <a:lnSpc>
                  <a:spcPts val="1260"/>
                </a:lnSpc>
              </a:pPr>
              <a:r>
                <a:rPr lang="en-US" sz="2400" b="1" dirty="0">
                  <a:latin typeface="Raleway SemiBold" charset="0"/>
                  <a:ea typeface="Raleway SemiBold" charset="0"/>
                  <a:cs typeface="Raleway SemiBold" charset="0"/>
                </a:rPr>
                <a:t>Increasing Value</a:t>
              </a:r>
            </a:p>
          </p:txBody>
        </p:sp>
      </p:grpSp>
      <p:sp>
        <p:nvSpPr>
          <p:cNvPr id="9" name="Slide Number Placeholder 8">
            <a:extLst>
              <a:ext uri="{FF2B5EF4-FFF2-40B4-BE49-F238E27FC236}">
                <a16:creationId xmlns:a16="http://schemas.microsoft.com/office/drawing/2014/main" id="{F229BC0E-E5CD-46BD-9220-1F763FC33FE3}"/>
              </a:ext>
            </a:extLst>
          </p:cNvPr>
          <p:cNvSpPr>
            <a:spLocks noGrp="1"/>
          </p:cNvSpPr>
          <p:nvPr>
            <p:ph type="sldNum" sz="quarter" idx="12"/>
          </p:nvPr>
        </p:nvSpPr>
        <p:spPr/>
        <p:txBody>
          <a:bodyPr/>
          <a:lstStyle/>
          <a:p>
            <a:fld id="{7D55589D-DAF6-F843-B664-1C9842A51021}" type="slidenum">
              <a:rPr lang="en-US" smtClean="0"/>
              <a:pPr/>
              <a:t>67</a:t>
            </a:fld>
            <a:endParaRPr lang="en-US"/>
          </a:p>
        </p:txBody>
      </p:sp>
    </p:spTree>
    <p:extLst>
      <p:ext uri="{BB962C8B-B14F-4D97-AF65-F5344CB8AC3E}">
        <p14:creationId xmlns:p14="http://schemas.microsoft.com/office/powerpoint/2010/main" val="106685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Threshold investigation </a:t>
            </a:r>
          </a:p>
        </p:txBody>
      </p:sp>
      <p:sp>
        <p:nvSpPr>
          <p:cNvPr id="5" name="Content Placeholder 4"/>
          <p:cNvSpPr>
            <a:spLocks noGrp="1"/>
          </p:cNvSpPr>
          <p:nvPr>
            <p:ph idx="1"/>
          </p:nvPr>
        </p:nvSpPr>
        <p:spPr>
          <a:xfrm>
            <a:off x="628650" y="2813538"/>
            <a:ext cx="7886700" cy="3363424"/>
          </a:xfrm>
        </p:spPr>
        <p:txBody>
          <a:bodyPr>
            <a:normAutofit lnSpcReduction="10000"/>
          </a:bodyPr>
          <a:lstStyle/>
          <a:p>
            <a:r>
              <a:rPr lang="en-US" sz="2400" u="sng" dirty="0">
                <a:latin typeface="Raleway"/>
              </a:rPr>
              <a:t>Subjective</a:t>
            </a:r>
            <a:r>
              <a:rPr lang="en-US" sz="2400" dirty="0">
                <a:latin typeface="Raleway"/>
              </a:rPr>
              <a:t> standard</a:t>
            </a:r>
          </a:p>
          <a:p>
            <a:r>
              <a:rPr lang="en-US" sz="2400" dirty="0">
                <a:latin typeface="Raleway"/>
              </a:rPr>
              <a:t>Interview person(s) involved in the event </a:t>
            </a:r>
          </a:p>
          <a:p>
            <a:r>
              <a:rPr lang="en-US" sz="2400" dirty="0">
                <a:latin typeface="Raleway"/>
              </a:rPr>
              <a:t>Tell them how you will use the information</a:t>
            </a:r>
          </a:p>
          <a:p>
            <a:r>
              <a:rPr lang="en-US" sz="2400" dirty="0">
                <a:latin typeface="Raleway"/>
              </a:rPr>
              <a:t>Use open-ended questions</a:t>
            </a:r>
          </a:p>
          <a:p>
            <a:r>
              <a:rPr lang="en-US" sz="2400" dirty="0">
                <a:latin typeface="Raleway"/>
              </a:rPr>
              <a:t>Let them tell their story about what happened</a:t>
            </a:r>
          </a:p>
          <a:p>
            <a:r>
              <a:rPr lang="en-US" sz="2400" dirty="0">
                <a:latin typeface="Raleway"/>
              </a:rPr>
              <a:t>Listen</a:t>
            </a:r>
          </a:p>
          <a:p>
            <a:r>
              <a:rPr lang="en-US" sz="2400" dirty="0">
                <a:latin typeface="Raleway"/>
              </a:rPr>
              <a:t>Review any related documentation looking for the facts</a:t>
            </a:r>
          </a:p>
        </p:txBody>
      </p:sp>
      <p:sp>
        <p:nvSpPr>
          <p:cNvPr id="3" name="Rectangle 26"/>
          <p:cNvSpPr>
            <a:spLocks/>
          </p:cNvSpPr>
          <p:nvPr/>
        </p:nvSpPr>
        <p:spPr bwMode="auto">
          <a:xfrm>
            <a:off x="751743" y="1907174"/>
            <a:ext cx="5537018"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What happened?</a:t>
            </a:r>
          </a:p>
        </p:txBody>
      </p:sp>
      <p:sp>
        <p:nvSpPr>
          <p:cNvPr id="6" name="Slide Number Placeholder 5">
            <a:extLst>
              <a:ext uri="{FF2B5EF4-FFF2-40B4-BE49-F238E27FC236}">
                <a16:creationId xmlns:a16="http://schemas.microsoft.com/office/drawing/2014/main" id="{E16147B3-0B0A-4FA9-AE49-1F8153E07B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14907"/>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Threshold investigation </a:t>
            </a:r>
          </a:p>
        </p:txBody>
      </p:sp>
      <p:sp>
        <p:nvSpPr>
          <p:cNvPr id="5" name="Content Placeholder 4"/>
          <p:cNvSpPr>
            <a:spLocks noGrp="1"/>
          </p:cNvSpPr>
          <p:nvPr>
            <p:ph idx="1"/>
          </p:nvPr>
        </p:nvSpPr>
        <p:spPr>
          <a:xfrm>
            <a:off x="628650" y="2619130"/>
            <a:ext cx="7886700" cy="3923910"/>
          </a:xfrm>
        </p:spPr>
        <p:txBody>
          <a:bodyPr>
            <a:normAutofit fontScale="77500" lnSpcReduction="20000"/>
          </a:bodyPr>
          <a:lstStyle/>
          <a:p>
            <a:r>
              <a:rPr lang="en-US" sz="2400" dirty="0">
                <a:latin typeface="Raleway"/>
              </a:rPr>
              <a:t>Interview the person involved</a:t>
            </a:r>
          </a:p>
          <a:p>
            <a:pPr lvl="1"/>
            <a:r>
              <a:rPr lang="en-US" sz="2200" dirty="0">
                <a:latin typeface="Raleway"/>
              </a:rPr>
              <a:t>Walk you through the process</a:t>
            </a:r>
          </a:p>
          <a:p>
            <a:pPr lvl="1"/>
            <a:r>
              <a:rPr lang="en-US" sz="2200" dirty="0">
                <a:latin typeface="Raleway"/>
              </a:rPr>
              <a:t>How is this job/action usually performed?</a:t>
            </a:r>
          </a:p>
          <a:p>
            <a:pPr lvl="1"/>
            <a:r>
              <a:rPr lang="en-US" sz="2200" dirty="0">
                <a:latin typeface="Raleway"/>
              </a:rPr>
              <a:t>What is “the norm”?</a:t>
            </a:r>
          </a:p>
          <a:p>
            <a:r>
              <a:rPr lang="en-US" sz="2400" dirty="0">
                <a:latin typeface="Raleway"/>
              </a:rPr>
              <a:t>Interview a similarly situated person – same questions as above</a:t>
            </a:r>
          </a:p>
          <a:p>
            <a:r>
              <a:rPr lang="en-US" sz="2400" dirty="0">
                <a:latin typeface="Raleway"/>
              </a:rPr>
              <a:t>Look for the</a:t>
            </a:r>
            <a:r>
              <a:rPr lang="en-US" sz="2400" u="sng" dirty="0">
                <a:latin typeface="Raleway"/>
              </a:rPr>
              <a:t> objective or reasonable person standard</a:t>
            </a:r>
          </a:p>
          <a:p>
            <a:r>
              <a:rPr lang="en-US" sz="2400" dirty="0">
                <a:latin typeface="Raleway"/>
              </a:rPr>
              <a:t>Perform the “substitution test”</a:t>
            </a:r>
          </a:p>
          <a:p>
            <a:r>
              <a:rPr lang="en-US" sz="2400" dirty="0">
                <a:latin typeface="Raleway"/>
              </a:rPr>
              <a:t>Tell them how you will use the information</a:t>
            </a:r>
          </a:p>
          <a:p>
            <a:r>
              <a:rPr lang="en-US" sz="2400" dirty="0">
                <a:latin typeface="Raleway"/>
              </a:rPr>
              <a:t>Use open-ended questions</a:t>
            </a:r>
          </a:p>
          <a:p>
            <a:r>
              <a:rPr lang="en-US" sz="2400" dirty="0">
                <a:latin typeface="Raleway"/>
              </a:rPr>
              <a:t>Let them tell you about how the process is currently working</a:t>
            </a:r>
          </a:p>
          <a:p>
            <a:r>
              <a:rPr lang="en-US" sz="2400" dirty="0">
                <a:latin typeface="Raleway"/>
              </a:rPr>
              <a:t>Listen</a:t>
            </a:r>
          </a:p>
          <a:p>
            <a:r>
              <a:rPr lang="en-US" sz="2400" dirty="0">
                <a:latin typeface="Raleway"/>
              </a:rPr>
              <a:t>The “norm” is not the reason why a violation occurred; instead it can tell you the prevalence of the behavior</a:t>
            </a:r>
          </a:p>
        </p:txBody>
      </p:sp>
      <p:sp>
        <p:nvSpPr>
          <p:cNvPr id="6" name="Rectangle 26"/>
          <p:cNvSpPr>
            <a:spLocks/>
          </p:cNvSpPr>
          <p:nvPr/>
        </p:nvSpPr>
        <p:spPr bwMode="auto">
          <a:xfrm>
            <a:off x="628650" y="1864275"/>
            <a:ext cx="5537019"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What normally happens?</a:t>
            </a:r>
          </a:p>
        </p:txBody>
      </p:sp>
      <p:sp>
        <p:nvSpPr>
          <p:cNvPr id="4" name="Slide Number Placeholder 3">
            <a:extLst>
              <a:ext uri="{FF2B5EF4-FFF2-40B4-BE49-F238E27FC236}">
                <a16:creationId xmlns:a16="http://schemas.microsoft.com/office/drawing/2014/main" id="{682C2E19-985D-47BE-83AE-33BB63DFB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43676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66B08-D8E0-4FA5-B589-5CD9675F84AE}"/>
              </a:ext>
            </a:extLst>
          </p:cNvPr>
          <p:cNvSpPr>
            <a:spLocks noGrp="1"/>
          </p:cNvSpPr>
          <p:nvPr>
            <p:ph type="title"/>
          </p:nvPr>
        </p:nvSpPr>
        <p:spPr/>
        <p:txBody>
          <a:bodyPr/>
          <a:lstStyle/>
          <a:p>
            <a:r>
              <a:rPr lang="en-US" dirty="0"/>
              <a:t>Objective 1</a:t>
            </a:r>
          </a:p>
        </p:txBody>
      </p:sp>
      <p:sp>
        <p:nvSpPr>
          <p:cNvPr id="5" name="Text Placeholder 4">
            <a:extLst>
              <a:ext uri="{FF2B5EF4-FFF2-40B4-BE49-F238E27FC236}">
                <a16:creationId xmlns:a16="http://schemas.microsoft.com/office/drawing/2014/main" id="{50D9321D-8FF1-440E-8ACB-8CFE8B719287}"/>
              </a:ext>
            </a:extLst>
          </p:cNvPr>
          <p:cNvSpPr>
            <a:spLocks noGrp="1"/>
          </p:cNvSpPr>
          <p:nvPr>
            <p:ph type="body" idx="1"/>
          </p:nvPr>
        </p:nvSpPr>
        <p:spPr/>
        <p:txBody>
          <a:bodyPr>
            <a:normAutofit/>
          </a:bodyPr>
          <a:lstStyle/>
          <a:p>
            <a:pPr marR="0" lvl="0" algn="l" defTabSz="914400" rtl="0" eaLnBrk="0" fontAlgn="base" latinLnBrk="0" hangingPunct="0">
              <a:lnSpc>
                <a:spcPct val="100000"/>
              </a:lnSpc>
              <a:spcBef>
                <a:spcPct val="20000"/>
              </a:spcBef>
              <a:spcAft>
                <a:spcPct val="0"/>
              </a:spcAft>
              <a:buClrTx/>
              <a:buSzTx/>
              <a:tabLst/>
              <a:defRPr/>
            </a:pPr>
            <a:r>
              <a:rPr kumimoji="0" lang="en-US" sz="3600" b="0" i="0" u="none" strike="noStrike" kern="0" cap="none" spc="0" normalizeH="0" baseline="0" noProof="0" dirty="0">
                <a:ln>
                  <a:noFill/>
                </a:ln>
                <a:solidFill>
                  <a:srgbClr val="000000"/>
                </a:solidFill>
                <a:effectLst/>
                <a:uLnTx/>
                <a:uFillTx/>
                <a:latin typeface="Arial"/>
                <a:ea typeface="ＭＳ Ｐゴシック" charset="-128"/>
                <a:cs typeface="+mn-cs"/>
              </a:rPr>
              <a:t>Define safety culture and explain the role of leaders in implementing a </a:t>
            </a:r>
            <a:r>
              <a:rPr kumimoji="0" lang="en-US" sz="3600" b="0" i="0" u="none" strike="noStrike" kern="0" cap="none" spc="0" normalizeH="0" baseline="0" noProof="0" dirty="0">
                <a:ln>
                  <a:noFill/>
                </a:ln>
                <a:solidFill>
                  <a:schemeClr val="accent1">
                    <a:lumMod val="75000"/>
                  </a:schemeClr>
                </a:solidFill>
                <a:effectLst/>
                <a:uLnTx/>
                <a:uFillTx/>
                <a:latin typeface="Arial"/>
                <a:ea typeface="ＭＳ Ｐゴシック" charset="-128"/>
                <a:cs typeface="+mn-cs"/>
              </a:rPr>
              <a:t>resilient* </a:t>
            </a:r>
            <a:r>
              <a:rPr kumimoji="0" lang="en-US" sz="3600" b="0" i="0" u="none" strike="noStrike" kern="0" cap="none" spc="0" normalizeH="0" baseline="0" noProof="0" dirty="0">
                <a:ln>
                  <a:noFill/>
                </a:ln>
                <a:solidFill>
                  <a:srgbClr val="000000"/>
                </a:solidFill>
                <a:effectLst/>
                <a:uLnTx/>
                <a:uFillTx/>
                <a:latin typeface="Arial"/>
                <a:ea typeface="ＭＳ Ｐゴシック" charset="-128"/>
                <a:cs typeface="+mn-cs"/>
              </a:rPr>
              <a:t>culture of safety. </a:t>
            </a:r>
          </a:p>
        </p:txBody>
      </p:sp>
      <p:sp>
        <p:nvSpPr>
          <p:cNvPr id="2" name="Slide Number Placeholder 1">
            <a:extLst>
              <a:ext uri="{FF2B5EF4-FFF2-40B4-BE49-F238E27FC236}">
                <a16:creationId xmlns:a16="http://schemas.microsoft.com/office/drawing/2014/main" id="{D86C5829-E86C-48CE-893C-90680F8917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C204AE2-D8CF-40DC-B6F6-9138539392D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3C9475-3BA7-A82D-74E5-F2C001D96FD9}"/>
              </a:ext>
            </a:extLst>
          </p:cNvPr>
          <p:cNvSpPr txBox="1"/>
          <p:nvPr/>
        </p:nvSpPr>
        <p:spPr>
          <a:xfrm>
            <a:off x="181214" y="5859660"/>
            <a:ext cx="8781571" cy="830997"/>
          </a:xfrm>
          <a:prstGeom prst="rect">
            <a:avLst/>
          </a:prstGeom>
          <a:noFill/>
        </p:spPr>
        <p:txBody>
          <a:bodyPr wrap="none" rtlCol="0">
            <a:spAutoFit/>
          </a:bodyPr>
          <a:lstStyle/>
          <a:p>
            <a:r>
              <a:rPr lang="en-US" sz="2400" dirty="0">
                <a:solidFill>
                  <a:schemeClr val="accent1">
                    <a:lumMod val="75000"/>
                  </a:schemeClr>
                </a:solidFill>
                <a:latin typeface="Arial" panose="020B0604020202020204" pitchFamily="34" charset="0"/>
                <a:cs typeface="Arial" panose="020B0604020202020204" pitchFamily="34" charset="0"/>
              </a:rPr>
              <a:t>*ability to manage complexity and adapt to changing conditions</a:t>
            </a:r>
          </a:p>
          <a:p>
            <a:endParaRPr lang="en-US" sz="2400" dirty="0"/>
          </a:p>
        </p:txBody>
      </p:sp>
    </p:spTree>
    <p:extLst>
      <p:ext uri="{BB962C8B-B14F-4D97-AF65-F5344CB8AC3E}">
        <p14:creationId xmlns:p14="http://schemas.microsoft.com/office/powerpoint/2010/main" val="3816622786"/>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Threshold investigation </a:t>
            </a:r>
          </a:p>
        </p:txBody>
      </p:sp>
      <p:sp>
        <p:nvSpPr>
          <p:cNvPr id="5" name="Content Placeholder 4"/>
          <p:cNvSpPr>
            <a:spLocks noGrp="1"/>
          </p:cNvSpPr>
          <p:nvPr>
            <p:ph idx="1"/>
          </p:nvPr>
        </p:nvSpPr>
        <p:spPr>
          <a:xfrm>
            <a:off x="628650" y="2865120"/>
            <a:ext cx="7886700" cy="3525520"/>
          </a:xfrm>
        </p:spPr>
        <p:txBody>
          <a:bodyPr>
            <a:normAutofit/>
          </a:bodyPr>
          <a:lstStyle/>
          <a:p>
            <a:r>
              <a:rPr lang="en-US" sz="2400" dirty="0">
                <a:latin typeface="Raleway"/>
              </a:rPr>
              <a:t>Why wait to ask this now?  Why not ask this first?</a:t>
            </a:r>
          </a:p>
          <a:p>
            <a:r>
              <a:rPr lang="en-US" sz="2400" dirty="0">
                <a:latin typeface="Raleway"/>
              </a:rPr>
              <a:t>Ask someone not involved in the event</a:t>
            </a:r>
          </a:p>
          <a:p>
            <a:r>
              <a:rPr lang="en-US" sz="2400" dirty="0">
                <a:latin typeface="Raleway"/>
              </a:rPr>
              <a:t>Look it up</a:t>
            </a:r>
          </a:p>
          <a:p>
            <a:r>
              <a:rPr lang="en-US" sz="2400" dirty="0">
                <a:latin typeface="Raleway"/>
              </a:rPr>
              <a:t>This will tell you:</a:t>
            </a:r>
          </a:p>
          <a:p>
            <a:pPr lvl="1"/>
            <a:r>
              <a:rPr lang="en-US" sz="2200" dirty="0">
                <a:latin typeface="Raleway"/>
              </a:rPr>
              <a:t>What was supposed to happen</a:t>
            </a:r>
          </a:p>
          <a:p>
            <a:pPr lvl="1"/>
            <a:r>
              <a:rPr lang="en-US" sz="2200" dirty="0">
                <a:latin typeface="Raleway"/>
              </a:rPr>
              <a:t>How the system was designed to work</a:t>
            </a:r>
          </a:p>
          <a:p>
            <a:pPr lvl="1"/>
            <a:r>
              <a:rPr lang="en-US" sz="2200" dirty="0">
                <a:latin typeface="Raleway"/>
              </a:rPr>
              <a:t>What else might this tell you?</a:t>
            </a:r>
          </a:p>
          <a:p>
            <a:endParaRPr lang="en-US" sz="2400" dirty="0">
              <a:latin typeface="Raleway"/>
            </a:endParaRPr>
          </a:p>
          <a:p>
            <a:endParaRPr lang="en-US" sz="2400" dirty="0">
              <a:latin typeface="Raleway"/>
            </a:endParaRPr>
          </a:p>
        </p:txBody>
      </p:sp>
      <p:sp>
        <p:nvSpPr>
          <p:cNvPr id="8" name="Rectangle 26"/>
          <p:cNvSpPr>
            <a:spLocks/>
          </p:cNvSpPr>
          <p:nvPr/>
        </p:nvSpPr>
        <p:spPr bwMode="auto">
          <a:xfrm>
            <a:off x="376298" y="1903645"/>
            <a:ext cx="5537019"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What does procedure require?</a:t>
            </a:r>
          </a:p>
        </p:txBody>
      </p:sp>
      <p:sp>
        <p:nvSpPr>
          <p:cNvPr id="4" name="Slide Number Placeholder 3">
            <a:extLst>
              <a:ext uri="{FF2B5EF4-FFF2-40B4-BE49-F238E27FC236}">
                <a16:creationId xmlns:a16="http://schemas.microsoft.com/office/drawing/2014/main" id="{ED2E84DF-DAD6-423C-8F37-6528C36ED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87092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5893-61DA-4FDB-7F24-D04A53E51B84}"/>
              </a:ext>
            </a:extLst>
          </p:cNvPr>
          <p:cNvSpPr>
            <a:spLocks noGrp="1"/>
          </p:cNvSpPr>
          <p:nvPr>
            <p:ph type="title"/>
          </p:nvPr>
        </p:nvSpPr>
        <p:spPr>
          <a:xfrm>
            <a:off x="628650" y="365126"/>
            <a:ext cx="8081596" cy="1711324"/>
          </a:xfrm>
        </p:spPr>
        <p:txBody>
          <a:bodyPr anchor="ctr">
            <a:normAutofit/>
          </a:bodyPr>
          <a:lstStyle/>
          <a:p>
            <a:r>
              <a:rPr lang="en-US" sz="3200" spc="-150" dirty="0"/>
              <a:t>Threshold investigation progress</a:t>
            </a:r>
            <a:br>
              <a:rPr lang="en-US" sz="2800" spc="-150" dirty="0"/>
            </a:br>
            <a:br>
              <a:rPr lang="en-US" sz="2800" spc="-150" dirty="0"/>
            </a:br>
            <a:r>
              <a:rPr lang="en-US" sz="3200" b="0" spc="-150" dirty="0"/>
              <a:t>3 mental models to Compare</a:t>
            </a:r>
            <a:endParaRPr lang="en-US" sz="2800" b="0" spc="-150" dirty="0"/>
          </a:p>
        </p:txBody>
      </p:sp>
      <p:sp>
        <p:nvSpPr>
          <p:cNvPr id="4" name="Slide Number Placeholder 3">
            <a:extLst>
              <a:ext uri="{FF2B5EF4-FFF2-40B4-BE49-F238E27FC236}">
                <a16:creationId xmlns:a16="http://schemas.microsoft.com/office/drawing/2014/main" id="{191F54A9-8CBB-301F-53EE-3CCDB6E5760B}"/>
              </a:ext>
            </a:extLst>
          </p:cNvPr>
          <p:cNvSpPr>
            <a:spLocks noGrp="1"/>
          </p:cNvSpPr>
          <p:nvPr>
            <p:ph type="sldNum" sz="quarter" idx="12"/>
          </p:nvPr>
        </p:nvSpPr>
        <p:spPr>
          <a:xfrm>
            <a:off x="6457950" y="6356351"/>
            <a:ext cx="2057400" cy="365125"/>
          </a:xfrm>
        </p:spPr>
        <p:txBody>
          <a:bodyPr anchor="ctr">
            <a:normAutofit/>
          </a:bodyPr>
          <a:lstStyle/>
          <a:p>
            <a:pPr>
              <a:spcAft>
                <a:spcPts val="600"/>
              </a:spcAft>
            </a:pPr>
            <a:fld id="{7D55589D-DAF6-F843-B664-1C9842A51021}" type="slidenum">
              <a:rPr lang="en-US" smtClean="0"/>
              <a:pPr>
                <a:spcAft>
                  <a:spcPts val="600"/>
                </a:spcAft>
              </a:pPr>
              <a:t>71</a:t>
            </a:fld>
            <a:endParaRPr lang="en-US"/>
          </a:p>
        </p:txBody>
      </p:sp>
      <p:graphicFrame>
        <p:nvGraphicFramePr>
          <p:cNvPr id="6" name="Content Placeholder 2">
            <a:extLst>
              <a:ext uri="{FF2B5EF4-FFF2-40B4-BE49-F238E27FC236}">
                <a16:creationId xmlns:a16="http://schemas.microsoft.com/office/drawing/2014/main" id="{7EA4E588-9A78-B200-E74A-5BF0A7D41977}"/>
              </a:ext>
            </a:extLst>
          </p:cNvPr>
          <p:cNvGraphicFramePr>
            <a:graphicFrameLocks noGrp="1"/>
          </p:cNvGraphicFramePr>
          <p:nvPr>
            <p:ph idx="1"/>
            <p:extLst>
              <p:ext uri="{D42A27DB-BD31-4B8C-83A1-F6EECF244321}">
                <p14:modId xmlns:p14="http://schemas.microsoft.com/office/powerpoint/2010/main" val="67059553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143646"/>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80014" y="2086381"/>
            <a:ext cx="8135969" cy="3278099"/>
          </a:xfrm>
        </p:spPr>
        <p:txBody>
          <a:bodyPr numCol="1">
            <a:noAutofit/>
          </a:bodyPr>
          <a:lstStyle/>
          <a:p>
            <a:pPr marL="0" indent="0" algn="just">
              <a:buNone/>
            </a:pPr>
            <a:r>
              <a:rPr lang="en-US" dirty="0"/>
              <a:t>A housekeeping worker was waxing the floors around 10:00 p.m. He could not find a wet floor sign and would have had to go to another building to search for one. Believing he was alone in the building, he did not search for a warning sign. </a:t>
            </a:r>
          </a:p>
          <a:p>
            <a:pPr marL="0" indent="0" algn="just">
              <a:buNone/>
            </a:pPr>
            <a:r>
              <a:rPr lang="en-US" dirty="0"/>
              <a:t>The Chief Financial Officer slipped on the wet floor and severely damaged his knee. The housekeeping staff frequently had to search for the wet floor warning signs which caused them to get behind on their work. The housekeeping manager was aware of the unavailability of signs, but did not take any action to purchase more.</a:t>
            </a:r>
          </a:p>
        </p:txBody>
      </p:sp>
      <p:sp>
        <p:nvSpPr>
          <p:cNvPr id="9" name="Title 1"/>
          <p:cNvSpPr txBox="1">
            <a:spLocks/>
          </p:cNvSpPr>
          <p:nvPr/>
        </p:nvSpPr>
        <p:spPr>
          <a:xfrm>
            <a:off x="510163" y="407255"/>
            <a:ext cx="5145286" cy="12755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0" cap="all" spc="-400" normalizeH="0" baseline="0">
                <a:solidFill>
                  <a:schemeClr val="bg2">
                    <a:lumMod val="25000"/>
                  </a:schemeClr>
                </a:solidFill>
                <a:latin typeface="Montserrat" charset="0"/>
                <a:ea typeface="Montserrat" charset="0"/>
                <a:cs typeface="Montserrat" charset="0"/>
              </a:defRPr>
            </a:lvl1pPr>
          </a:lstStyle>
          <a:p>
            <a:r>
              <a:rPr lang="en-US" dirty="0">
                <a:solidFill>
                  <a:schemeClr val="accent1">
                    <a:lumMod val="75000"/>
                  </a:schemeClr>
                </a:solidFill>
              </a:rPr>
              <a:t>housekeeping</a:t>
            </a:r>
            <a:endParaRPr lang="en-US" sz="5400" dirty="0">
              <a:solidFill>
                <a:schemeClr val="accent1">
                  <a:lumMod val="75000"/>
                </a:schemeClr>
              </a:solidFill>
            </a:endParaRPr>
          </a:p>
        </p:txBody>
      </p:sp>
      <p:sp>
        <p:nvSpPr>
          <p:cNvPr id="4" name="TextBox 3"/>
          <p:cNvSpPr txBox="1"/>
          <p:nvPr/>
        </p:nvSpPr>
        <p:spPr>
          <a:xfrm>
            <a:off x="1142167" y="5045360"/>
            <a:ext cx="7331174" cy="400110"/>
          </a:xfrm>
          <a:prstGeom prst="rect">
            <a:avLst/>
          </a:prstGeom>
          <a:noFill/>
          <a:effectLst/>
        </p:spPr>
        <p:txBody>
          <a:bodyPr wrap="none" rtlCol="0">
            <a:spAutoFit/>
          </a:bodyPr>
          <a:lstStyle/>
          <a:p>
            <a:r>
              <a:rPr lang="en-US" sz="2000" b="1" dirty="0">
                <a:solidFill>
                  <a:srgbClr val="24A1CE"/>
                </a:solidFill>
                <a:latin typeface="Raleway" charset="0"/>
                <a:ea typeface="Raleway" charset="0"/>
                <a:cs typeface="Raleway" charset="0"/>
              </a:rPr>
              <a:t>No Wet Floor Sign:  Answer the first 3 Threshold Questions</a:t>
            </a:r>
          </a:p>
        </p:txBody>
      </p:sp>
      <p:sp>
        <p:nvSpPr>
          <p:cNvPr id="5" name="Slide Number Placeholder 4">
            <a:extLst>
              <a:ext uri="{FF2B5EF4-FFF2-40B4-BE49-F238E27FC236}">
                <a16:creationId xmlns:a16="http://schemas.microsoft.com/office/drawing/2014/main" id="{FBC9056A-452D-4A5E-8D69-9227299F6E3B}"/>
              </a:ext>
            </a:extLst>
          </p:cNvPr>
          <p:cNvSpPr>
            <a:spLocks noGrp="1"/>
          </p:cNvSpPr>
          <p:nvPr>
            <p:ph type="sldNum" sz="quarter" idx="12"/>
          </p:nvPr>
        </p:nvSpPr>
        <p:spPr/>
        <p:txBody>
          <a:bodyPr/>
          <a:lstStyle/>
          <a:p>
            <a:fld id="{7D55589D-DAF6-F843-B664-1C9842A51021}" type="slidenum">
              <a:rPr lang="en-US" smtClean="0"/>
              <a:t>72</a:t>
            </a:fld>
            <a:endParaRPr lang="en-US"/>
          </a:p>
        </p:txBody>
      </p:sp>
    </p:spTree>
    <p:extLst>
      <p:ext uri="{BB962C8B-B14F-4D97-AF65-F5344CB8AC3E}">
        <p14:creationId xmlns:p14="http://schemas.microsoft.com/office/powerpoint/2010/main" val="166762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50"/>
              <a:t>Threshold investigation </a:t>
            </a:r>
            <a:endParaRPr lang="en-US" spc="-150" dirty="0"/>
          </a:p>
        </p:txBody>
      </p:sp>
      <p:sp>
        <p:nvSpPr>
          <p:cNvPr id="5" name="Content Placeholder 4"/>
          <p:cNvSpPr>
            <a:spLocks noGrp="1"/>
          </p:cNvSpPr>
          <p:nvPr>
            <p:ph idx="1"/>
          </p:nvPr>
        </p:nvSpPr>
        <p:spPr>
          <a:xfrm>
            <a:off x="487045" y="2847033"/>
            <a:ext cx="8169910" cy="3245645"/>
          </a:xfrm>
        </p:spPr>
        <p:txBody>
          <a:bodyPr>
            <a:normAutofit/>
          </a:bodyPr>
          <a:lstStyle/>
          <a:p>
            <a:r>
              <a:rPr lang="en-US" sz="2400" dirty="0">
                <a:latin typeface="Raleway"/>
              </a:rPr>
              <a:t>Begin looking for causes (not blame)</a:t>
            </a:r>
          </a:p>
          <a:p>
            <a:r>
              <a:rPr lang="en-US" sz="2400" dirty="0">
                <a:latin typeface="Raleway"/>
              </a:rPr>
              <a:t>Remember that a person who has erred may not know why they have erred  </a:t>
            </a:r>
          </a:p>
          <a:p>
            <a:r>
              <a:rPr lang="en-US" sz="2400" dirty="0">
                <a:latin typeface="Raleway"/>
              </a:rPr>
              <a:t>Seek to understand the process so you can see the </a:t>
            </a:r>
            <a:r>
              <a:rPr lang="en-US" sz="2400" u="sng" dirty="0">
                <a:latin typeface="Raleway"/>
              </a:rPr>
              <a:t>risks</a:t>
            </a:r>
            <a:r>
              <a:rPr lang="en-US" sz="2400" dirty="0">
                <a:latin typeface="Raleway"/>
              </a:rPr>
              <a:t> involved</a:t>
            </a:r>
          </a:p>
          <a:p>
            <a:r>
              <a:rPr lang="en-US" sz="2400" dirty="0">
                <a:latin typeface="Raleway"/>
              </a:rPr>
              <a:t>Identify factors that shape human performance including system design</a:t>
            </a:r>
          </a:p>
          <a:p>
            <a:pPr lvl="1"/>
            <a:endParaRPr lang="en-US" sz="2200" dirty="0">
              <a:latin typeface="Raleway"/>
            </a:endParaRPr>
          </a:p>
          <a:p>
            <a:endParaRPr lang="en-US" sz="2400" dirty="0">
              <a:latin typeface="Raleway"/>
            </a:endParaRPr>
          </a:p>
        </p:txBody>
      </p:sp>
      <p:sp>
        <p:nvSpPr>
          <p:cNvPr id="6" name="Rectangle 26"/>
          <p:cNvSpPr>
            <a:spLocks/>
          </p:cNvSpPr>
          <p:nvPr/>
        </p:nvSpPr>
        <p:spPr bwMode="auto">
          <a:xfrm>
            <a:off x="487045" y="1929607"/>
            <a:ext cx="3581400"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a:solidFill>
                  <a:srgbClr val="FFFFFF"/>
                </a:solidFill>
                <a:latin typeface="Raleway" pitchFamily="34" charset="0"/>
                <a:cs typeface="Century Gothic"/>
              </a:rPr>
              <a:t>Why did it happen?</a:t>
            </a:r>
            <a:endParaRPr lang="en-US" sz="2800" b="0" dirty="0">
              <a:solidFill>
                <a:srgbClr val="FFFFFF"/>
              </a:solidFill>
              <a:latin typeface="Raleway" pitchFamily="34" charset="0"/>
              <a:cs typeface="Century Gothic"/>
            </a:endParaRPr>
          </a:p>
        </p:txBody>
      </p:sp>
      <p:sp>
        <p:nvSpPr>
          <p:cNvPr id="4" name="Slide Number Placeholder 3">
            <a:extLst>
              <a:ext uri="{FF2B5EF4-FFF2-40B4-BE49-F238E27FC236}">
                <a16:creationId xmlns:a16="http://schemas.microsoft.com/office/drawing/2014/main" id="{D0BECB6E-2854-47A7-8B0F-81BDB503FD6C}"/>
              </a:ext>
            </a:extLst>
          </p:cNvPr>
          <p:cNvSpPr>
            <a:spLocks noGrp="1"/>
          </p:cNvSpPr>
          <p:nvPr>
            <p:ph type="sldNum" sz="quarter" idx="12"/>
          </p:nvPr>
        </p:nvSpPr>
        <p:spPr/>
        <p:txBody>
          <a:bodyPr/>
          <a:lstStyle/>
          <a:p>
            <a:fld id="{7D55589D-DAF6-F843-B664-1C9842A51021}" type="slidenum">
              <a:rPr lang="en-US" smtClean="0"/>
              <a:t>73</a:t>
            </a:fld>
            <a:endParaRPr lang="en-US"/>
          </a:p>
        </p:txBody>
      </p:sp>
    </p:spTree>
    <p:extLst>
      <p:ext uri="{BB962C8B-B14F-4D97-AF65-F5344CB8AC3E}">
        <p14:creationId xmlns:p14="http://schemas.microsoft.com/office/powerpoint/2010/main" val="3141436300"/>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0214-5781-2387-E7E9-15A46B0B0D3D}"/>
              </a:ext>
            </a:extLst>
          </p:cNvPr>
          <p:cNvSpPr>
            <a:spLocks noGrp="1"/>
          </p:cNvSpPr>
          <p:nvPr>
            <p:ph type="title"/>
          </p:nvPr>
        </p:nvSpPr>
        <p:spPr>
          <a:xfrm>
            <a:off x="628650" y="365127"/>
            <a:ext cx="7886700" cy="986596"/>
          </a:xfrm>
        </p:spPr>
        <p:txBody>
          <a:bodyPr>
            <a:normAutofit fontScale="90000"/>
          </a:bodyPr>
          <a:lstStyle/>
          <a:p>
            <a:r>
              <a:rPr kumimoji="0" lang="en-US" sz="3600" b="1" i="0" u="none" strike="noStrike" kern="0" cap="all" spc="-150" normalizeH="0" baseline="0" noProof="0" dirty="0">
                <a:ln>
                  <a:noFill/>
                </a:ln>
                <a:solidFill>
                  <a:srgbClr val="00A4D0">
                    <a:lumMod val="75000"/>
                  </a:srgbClr>
                </a:solidFill>
                <a:effectLst/>
                <a:uLnTx/>
                <a:uFillTx/>
                <a:latin typeface="Arial" charset="0"/>
                <a:cs typeface="Arial" charset="0"/>
              </a:rPr>
              <a:t>Human Performance shaping factors</a:t>
            </a:r>
            <a:endParaRPr lang="en-US" dirty="0"/>
          </a:p>
        </p:txBody>
      </p:sp>
      <p:graphicFrame>
        <p:nvGraphicFramePr>
          <p:cNvPr id="6" name="Table 6">
            <a:extLst>
              <a:ext uri="{FF2B5EF4-FFF2-40B4-BE49-F238E27FC236}">
                <a16:creationId xmlns:a16="http://schemas.microsoft.com/office/drawing/2014/main" id="{A4A438B5-347E-6A70-4983-CD7DC25F564F}"/>
              </a:ext>
            </a:extLst>
          </p:cNvPr>
          <p:cNvGraphicFramePr>
            <a:graphicFrameLocks noGrp="1"/>
          </p:cNvGraphicFramePr>
          <p:nvPr>
            <p:ph idx="1"/>
            <p:extLst>
              <p:ext uri="{D42A27DB-BD31-4B8C-83A1-F6EECF244321}">
                <p14:modId xmlns:p14="http://schemas.microsoft.com/office/powerpoint/2010/main" val="2064732014"/>
              </p:ext>
            </p:extLst>
          </p:nvPr>
        </p:nvGraphicFramePr>
        <p:xfrm>
          <a:off x="628650" y="2120202"/>
          <a:ext cx="7886700" cy="4155290"/>
        </p:xfrm>
        <a:graphic>
          <a:graphicData uri="http://schemas.openxmlformats.org/drawingml/2006/table">
            <a:tbl>
              <a:tblPr firstRow="1" bandRow="1">
                <a:tableStyleId>{5C22544A-7EE6-4342-B048-85BDC9FD1C3A}</a:tableStyleId>
              </a:tblPr>
              <a:tblGrid>
                <a:gridCol w="3189724">
                  <a:extLst>
                    <a:ext uri="{9D8B030D-6E8A-4147-A177-3AD203B41FA5}">
                      <a16:colId xmlns:a16="http://schemas.microsoft.com/office/drawing/2014/main" val="2867801071"/>
                    </a:ext>
                  </a:extLst>
                </a:gridCol>
                <a:gridCol w="2059912">
                  <a:extLst>
                    <a:ext uri="{9D8B030D-6E8A-4147-A177-3AD203B41FA5}">
                      <a16:colId xmlns:a16="http://schemas.microsoft.com/office/drawing/2014/main" val="1070880883"/>
                    </a:ext>
                  </a:extLst>
                </a:gridCol>
                <a:gridCol w="2637064">
                  <a:extLst>
                    <a:ext uri="{9D8B030D-6E8A-4147-A177-3AD203B41FA5}">
                      <a16:colId xmlns:a16="http://schemas.microsoft.com/office/drawing/2014/main" val="2643140665"/>
                    </a:ext>
                  </a:extLst>
                </a:gridCol>
              </a:tblGrid>
              <a:tr h="376802">
                <a:tc>
                  <a:txBody>
                    <a:bodyPr/>
                    <a:lstStyle/>
                    <a:p>
                      <a:r>
                        <a:rPr lang="en-US" dirty="0"/>
                        <a:t>INTERNAL</a:t>
                      </a:r>
                    </a:p>
                  </a:txBody>
                  <a:tcPr/>
                </a:tc>
                <a:tc gridSpan="2">
                  <a:txBody>
                    <a:bodyPr/>
                    <a:lstStyle/>
                    <a:p>
                      <a:pPr algn="ctr"/>
                      <a:r>
                        <a:rPr lang="en-US" dirty="0"/>
                        <a:t>EXTERNAL</a:t>
                      </a:r>
                    </a:p>
                  </a:txBody>
                  <a:tcPr/>
                </a:tc>
                <a:tc hMerge="1">
                  <a:txBody>
                    <a:bodyPr/>
                    <a:lstStyle/>
                    <a:p>
                      <a:r>
                        <a:rPr lang="en-US" dirty="0"/>
                        <a:t>SYSTEM</a:t>
                      </a:r>
                    </a:p>
                  </a:txBody>
                  <a:tcPr/>
                </a:tc>
                <a:extLst>
                  <a:ext uri="{0D108BD9-81ED-4DB2-BD59-A6C34878D82A}">
                    <a16:rowId xmlns:a16="http://schemas.microsoft.com/office/drawing/2014/main" val="4294641002"/>
                  </a:ext>
                </a:extLst>
              </a:tr>
              <a:tr h="376802">
                <a:tc>
                  <a:txBody>
                    <a:bodyPr/>
                    <a:lstStyle/>
                    <a:p>
                      <a:r>
                        <a:rPr lang="en-US" b="1" dirty="0"/>
                        <a:t>INDIVIDUAL</a:t>
                      </a:r>
                    </a:p>
                  </a:txBody>
                  <a:tcPr>
                    <a:solidFill>
                      <a:schemeClr val="accent1">
                        <a:lumMod val="40000"/>
                        <a:lumOff val="60000"/>
                      </a:schemeClr>
                    </a:solidFill>
                  </a:tcPr>
                </a:tc>
                <a:tc>
                  <a:txBody>
                    <a:bodyPr/>
                    <a:lstStyle/>
                    <a:p>
                      <a:r>
                        <a:rPr lang="en-US" b="1" dirty="0"/>
                        <a:t>ENVIRONMENT</a:t>
                      </a:r>
                    </a:p>
                  </a:txBody>
                  <a:tcPr>
                    <a:solidFill>
                      <a:schemeClr val="accent1">
                        <a:lumMod val="40000"/>
                        <a:lumOff val="60000"/>
                      </a:schemeClr>
                    </a:solidFill>
                  </a:tcPr>
                </a:tc>
                <a:tc>
                  <a:txBody>
                    <a:bodyPr/>
                    <a:lstStyle/>
                    <a:p>
                      <a:r>
                        <a:rPr lang="en-US" b="1" dirty="0"/>
                        <a:t>SYSTEM</a:t>
                      </a:r>
                    </a:p>
                  </a:txBody>
                  <a:tcPr>
                    <a:solidFill>
                      <a:schemeClr val="accent1">
                        <a:lumMod val="40000"/>
                        <a:lumOff val="60000"/>
                      </a:schemeClr>
                    </a:solidFill>
                  </a:tcPr>
                </a:tc>
                <a:extLst>
                  <a:ext uri="{0D108BD9-81ED-4DB2-BD59-A6C34878D82A}">
                    <a16:rowId xmlns:a16="http://schemas.microsoft.com/office/drawing/2014/main" val="1599870722"/>
                  </a:ext>
                </a:extLst>
              </a:tr>
              <a:tr h="659404">
                <a:tc>
                  <a:txBody>
                    <a:bodyPr/>
                    <a:lstStyle/>
                    <a:p>
                      <a:r>
                        <a:rPr lang="en-US" dirty="0"/>
                        <a:t>ALERTNESS</a:t>
                      </a:r>
                    </a:p>
                  </a:txBody>
                  <a:tcPr/>
                </a:tc>
                <a:tc>
                  <a:txBody>
                    <a:bodyPr/>
                    <a:lstStyle/>
                    <a:p>
                      <a:r>
                        <a:rPr lang="en-US" dirty="0"/>
                        <a:t>LIGHTING</a:t>
                      </a:r>
                    </a:p>
                  </a:txBody>
                  <a:tcPr/>
                </a:tc>
                <a:tc>
                  <a:txBody>
                    <a:bodyPr/>
                    <a:lstStyle/>
                    <a:p>
                      <a:r>
                        <a:rPr lang="en-US" dirty="0"/>
                        <a:t>COMPUTER-HUMAN INTERFACE</a:t>
                      </a:r>
                    </a:p>
                  </a:txBody>
                  <a:tcPr/>
                </a:tc>
                <a:extLst>
                  <a:ext uri="{0D108BD9-81ED-4DB2-BD59-A6C34878D82A}">
                    <a16:rowId xmlns:a16="http://schemas.microsoft.com/office/drawing/2014/main" val="192963847"/>
                  </a:ext>
                </a:extLst>
              </a:tr>
              <a:tr h="382035">
                <a:tc>
                  <a:txBody>
                    <a:bodyPr/>
                    <a:lstStyle/>
                    <a:p>
                      <a:r>
                        <a:rPr lang="en-US" dirty="0"/>
                        <a:t>ANXIETY, STRESS, ILLNESS</a:t>
                      </a:r>
                    </a:p>
                  </a:txBody>
                  <a:tcPr/>
                </a:tc>
                <a:tc>
                  <a:txBody>
                    <a:bodyPr/>
                    <a:lstStyle/>
                    <a:p>
                      <a:r>
                        <a:rPr lang="en-US" dirty="0"/>
                        <a:t>NOISE</a:t>
                      </a:r>
                    </a:p>
                  </a:txBody>
                  <a:tcPr/>
                </a:tc>
                <a:tc>
                  <a:txBody>
                    <a:bodyPr/>
                    <a:lstStyle/>
                    <a:p>
                      <a:r>
                        <a:rPr lang="en-US" dirty="0"/>
                        <a:t>TASK COMPLEXITY</a:t>
                      </a:r>
                    </a:p>
                  </a:txBody>
                  <a:tcPr/>
                </a:tc>
                <a:extLst>
                  <a:ext uri="{0D108BD9-81ED-4DB2-BD59-A6C34878D82A}">
                    <a16:rowId xmlns:a16="http://schemas.microsoft.com/office/drawing/2014/main" val="1280679469"/>
                  </a:ext>
                </a:extLst>
              </a:tr>
              <a:tr h="659404">
                <a:tc>
                  <a:txBody>
                    <a:bodyPr/>
                    <a:lstStyle/>
                    <a:p>
                      <a:r>
                        <a:rPr lang="en-US" dirty="0"/>
                        <a:t>KNOWLEDGE OF TASK, PROCESS, SYSTEM, RULES</a:t>
                      </a:r>
                    </a:p>
                  </a:txBody>
                  <a:tcPr/>
                </a:tc>
                <a:tc>
                  <a:txBody>
                    <a:bodyPr/>
                    <a:lstStyle/>
                    <a:p>
                      <a:r>
                        <a:rPr lang="en-US" dirty="0"/>
                        <a:t>FAMILIAR?</a:t>
                      </a:r>
                    </a:p>
                  </a:txBody>
                  <a:tcPr/>
                </a:tc>
                <a:tc>
                  <a:txBody>
                    <a:bodyPr/>
                    <a:lstStyle/>
                    <a:p>
                      <a:r>
                        <a:rPr lang="en-US" dirty="0"/>
                        <a:t>CULTURE</a:t>
                      </a:r>
                    </a:p>
                  </a:txBody>
                  <a:tcPr/>
                </a:tc>
                <a:extLst>
                  <a:ext uri="{0D108BD9-81ED-4DB2-BD59-A6C34878D82A}">
                    <a16:rowId xmlns:a16="http://schemas.microsoft.com/office/drawing/2014/main" val="3919239087"/>
                  </a:ext>
                </a:extLst>
              </a:tr>
              <a:tr h="382035">
                <a:tc>
                  <a:txBody>
                    <a:bodyPr/>
                    <a:lstStyle/>
                    <a:p>
                      <a:r>
                        <a:rPr lang="en-US" dirty="0"/>
                        <a:t>HEARING ABILITY</a:t>
                      </a:r>
                    </a:p>
                  </a:txBody>
                  <a:tcPr/>
                </a:tc>
                <a:tc>
                  <a:txBody>
                    <a:bodyPr/>
                    <a:lstStyle/>
                    <a:p>
                      <a:r>
                        <a:rPr lang="en-US" dirty="0"/>
                        <a:t>DISTRACTIONS</a:t>
                      </a:r>
                    </a:p>
                  </a:txBody>
                  <a:tcPr/>
                </a:tc>
                <a:tc>
                  <a:txBody>
                    <a:bodyPr/>
                    <a:lstStyle/>
                    <a:p>
                      <a:r>
                        <a:rPr lang="en-US" dirty="0"/>
                        <a:t>WORKLOAD PRESSURE</a:t>
                      </a:r>
                    </a:p>
                  </a:txBody>
                  <a:tcPr/>
                </a:tc>
                <a:extLst>
                  <a:ext uri="{0D108BD9-81ED-4DB2-BD59-A6C34878D82A}">
                    <a16:rowId xmlns:a16="http://schemas.microsoft.com/office/drawing/2014/main" val="3037022478"/>
                  </a:ext>
                </a:extLst>
              </a:tr>
              <a:tr h="659404">
                <a:tc>
                  <a:txBody>
                    <a:bodyPr/>
                    <a:lstStyle/>
                    <a:p>
                      <a:r>
                        <a:rPr lang="en-US" dirty="0"/>
                        <a:t>CONFIDENCE</a:t>
                      </a:r>
                    </a:p>
                  </a:txBody>
                  <a:tcPr/>
                </a:tc>
                <a:tc>
                  <a:txBody>
                    <a:bodyPr/>
                    <a:lstStyle/>
                    <a:p>
                      <a:r>
                        <a:rPr lang="en-US" dirty="0"/>
                        <a:t>LOOK ALIKE, SOUND ALIKE</a:t>
                      </a:r>
                    </a:p>
                  </a:txBody>
                  <a:tcPr/>
                </a:tc>
                <a:tc>
                  <a:txBody>
                    <a:bodyPr/>
                    <a:lstStyle/>
                    <a:p>
                      <a:r>
                        <a:rPr lang="en-US" dirty="0"/>
                        <a:t>TOOL DESIGN</a:t>
                      </a:r>
                    </a:p>
                  </a:txBody>
                  <a:tcPr/>
                </a:tc>
                <a:extLst>
                  <a:ext uri="{0D108BD9-81ED-4DB2-BD59-A6C34878D82A}">
                    <a16:rowId xmlns:a16="http://schemas.microsoft.com/office/drawing/2014/main" val="1161176411"/>
                  </a:ext>
                </a:extLst>
              </a:tr>
              <a:tr h="659404">
                <a:tc>
                  <a:txBody>
                    <a:bodyPr/>
                    <a:lstStyle/>
                    <a:p>
                      <a:r>
                        <a:rPr lang="en-US" dirty="0"/>
                        <a:t>ATTENTIVENESS, CONCENTRATION</a:t>
                      </a:r>
                    </a:p>
                  </a:txBody>
                  <a:tcPr/>
                </a:tc>
                <a:tc>
                  <a:txBody>
                    <a:bodyPr/>
                    <a:lstStyle/>
                    <a:p>
                      <a:r>
                        <a:rPr lang="en-US" dirty="0"/>
                        <a:t>PEER PRESSURE</a:t>
                      </a:r>
                    </a:p>
                  </a:txBody>
                  <a:tcPr/>
                </a:tc>
                <a:tc>
                  <a:txBody>
                    <a:bodyPr/>
                    <a:lstStyle/>
                    <a:p>
                      <a:r>
                        <a:rPr lang="en-US" dirty="0"/>
                        <a:t>WORKPLACE LAYOUT</a:t>
                      </a:r>
                    </a:p>
                  </a:txBody>
                  <a:tcPr/>
                </a:tc>
                <a:extLst>
                  <a:ext uri="{0D108BD9-81ED-4DB2-BD59-A6C34878D82A}">
                    <a16:rowId xmlns:a16="http://schemas.microsoft.com/office/drawing/2014/main" val="1295041700"/>
                  </a:ext>
                </a:extLst>
              </a:tr>
            </a:tbl>
          </a:graphicData>
        </a:graphic>
      </p:graphicFrame>
      <p:sp>
        <p:nvSpPr>
          <p:cNvPr id="4" name="Slide Number Placeholder 3">
            <a:extLst>
              <a:ext uri="{FF2B5EF4-FFF2-40B4-BE49-F238E27FC236}">
                <a16:creationId xmlns:a16="http://schemas.microsoft.com/office/drawing/2014/main" id="{B85808C7-4B78-61C3-167D-C700ECAA2A83}"/>
              </a:ext>
            </a:extLst>
          </p:cNvPr>
          <p:cNvSpPr>
            <a:spLocks noGrp="1"/>
          </p:cNvSpPr>
          <p:nvPr>
            <p:ph type="sldNum" sz="quarter" idx="12"/>
          </p:nvPr>
        </p:nvSpPr>
        <p:spPr/>
        <p:txBody>
          <a:bodyPr/>
          <a:lstStyle/>
          <a:p>
            <a:fld id="{7D55589D-DAF6-F843-B664-1C9842A51021}" type="slidenum">
              <a:rPr lang="en-US" smtClean="0"/>
              <a:t>74</a:t>
            </a:fld>
            <a:endParaRPr lang="en-US"/>
          </a:p>
        </p:txBody>
      </p:sp>
      <p:sp>
        <p:nvSpPr>
          <p:cNvPr id="5" name="TextBox 4">
            <a:extLst>
              <a:ext uri="{FF2B5EF4-FFF2-40B4-BE49-F238E27FC236}">
                <a16:creationId xmlns:a16="http://schemas.microsoft.com/office/drawing/2014/main" id="{81807D65-CC8D-823A-6038-7C855A84EE87}"/>
              </a:ext>
            </a:extLst>
          </p:cNvPr>
          <p:cNvSpPr txBox="1"/>
          <p:nvPr/>
        </p:nvSpPr>
        <p:spPr>
          <a:xfrm>
            <a:off x="628650" y="1569838"/>
            <a:ext cx="7684077" cy="430887"/>
          </a:xfrm>
          <a:prstGeom prst="rect">
            <a:avLst/>
          </a:prstGeom>
          <a:noFill/>
        </p:spPr>
        <p:txBody>
          <a:bodyPr wrap="square" rtlCol="0">
            <a:spAutoFit/>
          </a:bodyPr>
          <a:lstStyle/>
          <a:p>
            <a:r>
              <a:rPr lang="en-US" sz="2200" b="1" dirty="0">
                <a:solidFill>
                  <a:schemeClr val="accent2"/>
                </a:solidFill>
                <a:latin typeface="Raleway"/>
              </a:rPr>
              <a:t>FACTORS THAT INFLUENCE HUMAN PERFORMANCE</a:t>
            </a:r>
          </a:p>
        </p:txBody>
      </p:sp>
      <p:sp>
        <p:nvSpPr>
          <p:cNvPr id="8" name="TextBox 7">
            <a:extLst>
              <a:ext uri="{FF2B5EF4-FFF2-40B4-BE49-F238E27FC236}">
                <a16:creationId xmlns:a16="http://schemas.microsoft.com/office/drawing/2014/main" id="{B9219235-4620-BCDC-0A62-761C6F34D01F}"/>
              </a:ext>
            </a:extLst>
          </p:cNvPr>
          <p:cNvSpPr txBox="1"/>
          <p:nvPr/>
        </p:nvSpPr>
        <p:spPr>
          <a:xfrm>
            <a:off x="5029200" y="6352144"/>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Outcome </a:t>
            </a:r>
            <a:r>
              <a:rPr kumimoji="0" lang="en-US" sz="1800" b="0" i="0" u="none" strike="noStrike" kern="1200" cap="none" spc="0" normalizeH="0" baseline="0" noProof="0" dirty="0" err="1">
                <a:ln>
                  <a:noFill/>
                </a:ln>
                <a:solidFill>
                  <a:srgbClr val="002060"/>
                </a:solidFill>
                <a:effectLst/>
                <a:uLnTx/>
                <a:uFillTx/>
                <a:latin typeface="Calibri"/>
                <a:ea typeface="+mn-ea"/>
                <a:cs typeface="+mn-cs"/>
              </a:rPr>
              <a:t>Engenuity</a:t>
            </a:r>
            <a:r>
              <a:rPr kumimoji="0" lang="en-US" sz="1800" b="0" i="0" u="none" strike="noStrike" kern="1200" cap="none" spc="0" normalizeH="0" baseline="0" noProof="0" dirty="0">
                <a:ln>
                  <a:noFill/>
                </a:ln>
                <a:solidFill>
                  <a:srgbClr val="002060"/>
                </a:solidFill>
                <a:effectLst/>
                <a:uLnTx/>
                <a:uFillTx/>
                <a:latin typeface="Calibri"/>
                <a:ea typeface="+mn-ea"/>
                <a:cs typeface="+mn-cs"/>
              </a:rPr>
              <a:t>, 2018</a:t>
            </a:r>
          </a:p>
        </p:txBody>
      </p:sp>
    </p:spTree>
    <p:extLst>
      <p:ext uri="{BB962C8B-B14F-4D97-AF65-F5344CB8AC3E}">
        <p14:creationId xmlns:p14="http://schemas.microsoft.com/office/powerpoint/2010/main" val="3071818440"/>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9236" y="180106"/>
            <a:ext cx="8377564" cy="692734"/>
          </a:xfrm>
        </p:spPr>
        <p:txBody>
          <a:bodyPr anchor="t" anchorCtr="0">
            <a:noAutofit/>
          </a:bodyPr>
          <a:lstStyle/>
          <a:p>
            <a:r>
              <a:rPr lang="en-US" spc="0" dirty="0"/>
              <a:t>Skill 5: Find Justice</a:t>
            </a:r>
          </a:p>
        </p:txBody>
      </p:sp>
      <p:grpSp>
        <p:nvGrpSpPr>
          <p:cNvPr id="13" name="Group 12">
            <a:extLst>
              <a:ext uri="{FF2B5EF4-FFF2-40B4-BE49-F238E27FC236}">
                <a16:creationId xmlns:a16="http://schemas.microsoft.com/office/drawing/2014/main" id="{98B4C876-56FF-4A98-A090-FA49067B269C}"/>
              </a:ext>
            </a:extLst>
          </p:cNvPr>
          <p:cNvGrpSpPr/>
          <p:nvPr/>
        </p:nvGrpSpPr>
        <p:grpSpPr>
          <a:xfrm>
            <a:off x="309236" y="872841"/>
            <a:ext cx="4379368" cy="5848636"/>
            <a:chOff x="201880" y="1463976"/>
            <a:chExt cx="4379368" cy="4867551"/>
          </a:xfrm>
        </p:grpSpPr>
        <p:sp>
          <p:nvSpPr>
            <p:cNvPr id="4" name="TextBox 3"/>
            <p:cNvSpPr txBox="1"/>
            <p:nvPr/>
          </p:nvSpPr>
          <p:spPr>
            <a:xfrm>
              <a:off x="206504" y="2447646"/>
              <a:ext cx="4370120" cy="932873"/>
            </a:xfrm>
            <a:prstGeom prst="rect">
              <a:avLst/>
            </a:prstGeom>
            <a:solidFill>
              <a:schemeClr val="bg1">
                <a:lumMod val="9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2.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DESIGN BETTER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SYSTEMS  </a:t>
              </a:r>
              <a:r>
                <a:rPr kumimoji="0" lang="en-US" sz="2400" b="0" i="0" u="sng" strike="noStrike" kern="1200" cap="none" spc="0" normalizeH="0" baseline="0" noProof="0" dirty="0">
                  <a:ln>
                    <a:noFill/>
                  </a:ln>
                  <a:solidFill>
                    <a:srgbClr val="000000"/>
                  </a:solidFill>
                  <a:effectLst/>
                  <a:uLnTx/>
                  <a:uFillTx/>
                  <a:latin typeface="Calibri" panose="020F0502020204030204"/>
                  <a:ea typeface="Arial" charset="0"/>
                  <a:cs typeface="Arial" charset="0"/>
                </a:rPr>
                <a:t>that account for human fallibility</a:t>
              </a:r>
              <a:endParaRPr kumimoji="0" lang="en-US" sz="2400" b="1" i="0" u="sng" strike="noStrike" kern="1200" cap="none" spc="0" normalizeH="0" baseline="0" noProof="0" dirty="0">
                <a:ln>
                  <a:noFill/>
                </a:ln>
                <a:solidFill>
                  <a:srgbClr val="000000"/>
                </a:solidFill>
                <a:effectLst/>
                <a:uLnTx/>
                <a:uFillTx/>
                <a:latin typeface="Calibri" panose="020F0502020204030204"/>
                <a:ea typeface="Arial" charset="0"/>
                <a:cs typeface="Arial" charset="0"/>
              </a:endParaRPr>
            </a:p>
          </p:txBody>
        </p:sp>
        <p:sp>
          <p:nvSpPr>
            <p:cNvPr id="5" name="TextBox 4"/>
            <p:cNvSpPr txBox="1"/>
            <p:nvPr/>
          </p:nvSpPr>
          <p:spPr>
            <a:xfrm>
              <a:off x="206504" y="4388538"/>
              <a:ext cx="4370120" cy="932873"/>
            </a:xfrm>
            <a:prstGeom prst="rect">
              <a:avLst/>
            </a:prstGeom>
            <a:solidFill>
              <a:schemeClr val="bg1">
                <a:lumMod val="95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4.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LEARN TO SYSTEMATICALLY LEARN</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6" name="TextBox 5"/>
            <p:cNvSpPr txBox="1"/>
            <p:nvPr/>
          </p:nvSpPr>
          <p:spPr>
            <a:xfrm>
              <a:off x="211128" y="3413569"/>
              <a:ext cx="4370120" cy="932873"/>
            </a:xfrm>
            <a:prstGeom prst="rect">
              <a:avLst/>
            </a:prstGeom>
            <a:solidFill>
              <a:schemeClr val="bg1">
                <a:lumMod val="95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3.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MAKE BETTER BEHAVIORAL CHOICES</a:t>
              </a:r>
            </a:p>
          </p:txBody>
        </p:sp>
        <p:sp>
          <p:nvSpPr>
            <p:cNvPr id="7" name="TextBox 6"/>
            <p:cNvSpPr txBox="1"/>
            <p:nvPr/>
          </p:nvSpPr>
          <p:spPr>
            <a:xfrm>
              <a:off x="201880" y="5398654"/>
              <a:ext cx="4370120" cy="932873"/>
            </a:xfrm>
            <a:prstGeom prst="rect">
              <a:avLst/>
            </a:prstGeom>
            <a:solidFill>
              <a:schemeClr val="bg1">
                <a:lumMod val="95000"/>
              </a:schemeClr>
            </a:solidFill>
            <a:ln w="38100">
              <a:solidFill>
                <a:schemeClr val="accent1">
                  <a:lumMod val="75000"/>
                </a:schemeClr>
              </a:solidFill>
            </a:ln>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5. </a:t>
              </a:r>
              <a:r>
                <a:rPr kumimoji="0" lang="en-US" sz="2400" i="0" u="none" strike="noStrike" kern="1200" cap="none" spc="-150" normalizeH="0" baseline="0" noProof="0" dirty="0">
                  <a:ln>
                    <a:noFill/>
                  </a:ln>
                  <a:solidFill>
                    <a:srgbClr val="000000"/>
                  </a:solidFill>
                  <a:effectLst/>
                  <a:uLnTx/>
                  <a:uFillTx/>
                  <a:latin typeface="Arial" charset="0"/>
                  <a:ea typeface="Arial" charset="0"/>
                  <a:cs typeface="Arial" charset="0"/>
                </a:rPr>
                <a:t>FIND</a:t>
              </a:r>
              <a:r>
                <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rPr>
                <a:t> JUSTICE</a:t>
              </a:r>
            </a:p>
          </p:txBody>
        </p:sp>
        <p:sp>
          <p:nvSpPr>
            <p:cNvPr id="3" name="TextBox 2"/>
            <p:cNvSpPr txBox="1"/>
            <p:nvPr/>
          </p:nvSpPr>
          <p:spPr>
            <a:xfrm>
              <a:off x="201880" y="1463976"/>
              <a:ext cx="4370120" cy="932873"/>
            </a:xfrm>
            <a:prstGeom prst="rect">
              <a:avLst/>
            </a:prstGeom>
            <a:solidFill>
              <a:schemeClr val="bg1">
                <a:lumMod val="9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1. </a:t>
              </a:r>
              <a:r>
                <a:rPr kumimoji="0" lang="en-US" sz="2400" b="0" i="0" u="none" strike="noStrike" kern="1200" cap="none" spc="-150" normalizeH="0" baseline="0" noProof="0" dirty="0">
                  <a:ln>
                    <a:noFill/>
                  </a:ln>
                  <a:solidFill>
                    <a:srgbClr val="000000"/>
                  </a:solidFill>
                  <a:effectLst/>
                  <a:uLnTx/>
                  <a:uFillTx/>
                  <a:latin typeface="Arial" charset="0"/>
                  <a:ea typeface="Arial" charset="0"/>
                  <a:cs typeface="Arial" charset="0"/>
                </a:rPr>
                <a:t>ALIGN VALUES </a:t>
              </a:r>
              <a:r>
                <a:rPr kumimoji="0" lang="en-US" sz="2400" b="0" i="0" u="none" strike="noStrike" kern="1200" cap="none" spc="-300" normalizeH="0" baseline="0" noProof="0" dirty="0">
                  <a:ln>
                    <a:noFill/>
                  </a:ln>
                  <a:solidFill>
                    <a:srgbClr val="000000"/>
                  </a:solidFill>
                  <a:effectLst/>
                  <a:uLnTx/>
                  <a:uFillTx/>
                  <a:latin typeface="Arial" charset="0"/>
                  <a:ea typeface="Arial" charset="0"/>
                  <a:cs typeface="Arial" charset="0"/>
                </a:rPr>
                <a:t>&amp; EXPECTATIONS</a:t>
              </a:r>
            </a:p>
          </p:txBody>
        </p:sp>
      </p:grpSp>
      <p:sp>
        <p:nvSpPr>
          <p:cNvPr id="9" name="TextBox 8">
            <a:extLst>
              <a:ext uri="{FF2B5EF4-FFF2-40B4-BE49-F238E27FC236}">
                <a16:creationId xmlns:a16="http://schemas.microsoft.com/office/drawing/2014/main" id="{DE6B81CB-F496-45BE-A592-7BD7F1DF371B}"/>
              </a:ext>
            </a:extLst>
          </p:cNvPr>
          <p:cNvSpPr txBox="1"/>
          <p:nvPr/>
        </p:nvSpPr>
        <p:spPr>
          <a:xfrm>
            <a:off x="5094466" y="5336759"/>
            <a:ext cx="36660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Severity of Outcome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Due to Error</a:t>
            </a:r>
          </a:p>
        </p:txBody>
      </p:sp>
      <p:sp>
        <p:nvSpPr>
          <p:cNvPr id="11" name="Slide Number Placeholder 10">
            <a:extLst>
              <a:ext uri="{FF2B5EF4-FFF2-40B4-BE49-F238E27FC236}">
                <a16:creationId xmlns:a16="http://schemas.microsoft.com/office/drawing/2014/main" id="{D43EE562-2C55-49EB-BBB0-C53C814F0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000000">
                  <a:tint val="75000"/>
                </a:srgbClr>
              </a:solidFill>
              <a:effectLst/>
              <a:uLnTx/>
              <a:uFillTx/>
              <a:latin typeface="Arial" charset="0"/>
              <a:cs typeface="Arial" charset="0"/>
            </a:endParaRPr>
          </a:p>
        </p:txBody>
      </p:sp>
      <p:pic>
        <p:nvPicPr>
          <p:cNvPr id="2" name="Picture 1">
            <a:extLst>
              <a:ext uri="{FF2B5EF4-FFF2-40B4-BE49-F238E27FC236}">
                <a16:creationId xmlns:a16="http://schemas.microsoft.com/office/drawing/2014/main" id="{A4C82255-DB66-4E8F-8EF6-F1A305C80EBF}"/>
              </a:ext>
            </a:extLst>
          </p:cNvPr>
          <p:cNvPicPr>
            <a:picLocks noChangeAspect="1"/>
          </p:cNvPicPr>
          <p:nvPr/>
        </p:nvPicPr>
        <p:blipFill rotWithShape="1">
          <a:blip r:embed="rId3"/>
          <a:srcRect l="18809" t="1593" r="21004" b="14640"/>
          <a:stretch/>
        </p:blipFill>
        <p:spPr>
          <a:xfrm>
            <a:off x="4572000" y="1593077"/>
            <a:ext cx="4572000" cy="3845490"/>
          </a:xfrm>
          <a:prstGeom prst="rect">
            <a:avLst/>
          </a:prstGeom>
        </p:spPr>
      </p:pic>
      <p:sp>
        <p:nvSpPr>
          <p:cNvPr id="12" name="TextBox 11">
            <a:extLst>
              <a:ext uri="{FF2B5EF4-FFF2-40B4-BE49-F238E27FC236}">
                <a16:creationId xmlns:a16="http://schemas.microsoft.com/office/drawing/2014/main" id="{D6453A61-640A-4FEB-AC36-CFD78FAC142D}"/>
              </a:ext>
            </a:extLst>
          </p:cNvPr>
          <p:cNvSpPr txBox="1"/>
          <p:nvPr/>
        </p:nvSpPr>
        <p:spPr>
          <a:xfrm>
            <a:off x="4550993" y="2636313"/>
            <a:ext cx="677108" cy="226440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Future Focus</a:t>
            </a:r>
          </a:p>
        </p:txBody>
      </p:sp>
      <p:grpSp>
        <p:nvGrpSpPr>
          <p:cNvPr id="10" name="Group 9">
            <a:extLst>
              <a:ext uri="{FF2B5EF4-FFF2-40B4-BE49-F238E27FC236}">
                <a16:creationId xmlns:a16="http://schemas.microsoft.com/office/drawing/2014/main" id="{59BF7273-A24C-A3DA-4587-77EE138E45D1}"/>
              </a:ext>
            </a:extLst>
          </p:cNvPr>
          <p:cNvGrpSpPr/>
          <p:nvPr/>
        </p:nvGrpSpPr>
        <p:grpSpPr>
          <a:xfrm>
            <a:off x="4550993" y="1047545"/>
            <a:ext cx="3650379" cy="3853170"/>
            <a:chOff x="4550993" y="1047545"/>
            <a:chExt cx="3650379" cy="3853170"/>
          </a:xfrm>
        </p:grpSpPr>
        <p:sp>
          <p:nvSpPr>
            <p:cNvPr id="14" name="TextBox 13">
              <a:extLst>
                <a:ext uri="{FF2B5EF4-FFF2-40B4-BE49-F238E27FC236}">
                  <a16:creationId xmlns:a16="http://schemas.microsoft.com/office/drawing/2014/main" id="{A7106E7F-5AE9-977C-1DE0-D523D634F931}"/>
                </a:ext>
              </a:extLst>
            </p:cNvPr>
            <p:cNvSpPr txBox="1"/>
            <p:nvPr/>
          </p:nvSpPr>
          <p:spPr>
            <a:xfrm>
              <a:off x="4550993" y="2636313"/>
              <a:ext cx="677108" cy="226440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Future Focus</a:t>
              </a:r>
            </a:p>
          </p:txBody>
        </p:sp>
        <p:grpSp>
          <p:nvGrpSpPr>
            <p:cNvPr id="15" name="Group 14">
              <a:extLst>
                <a:ext uri="{FF2B5EF4-FFF2-40B4-BE49-F238E27FC236}">
                  <a16:creationId xmlns:a16="http://schemas.microsoft.com/office/drawing/2014/main" id="{368DF86A-0611-D431-61D0-4F355B7C85EA}"/>
                </a:ext>
              </a:extLst>
            </p:cNvPr>
            <p:cNvGrpSpPr/>
            <p:nvPr/>
          </p:nvGrpSpPr>
          <p:grpSpPr>
            <a:xfrm>
              <a:off x="4725536" y="1047545"/>
              <a:ext cx="3475836" cy="1458578"/>
              <a:chOff x="4725536" y="1047545"/>
              <a:chExt cx="3475836" cy="1458578"/>
            </a:xfrm>
          </p:grpSpPr>
          <p:pic>
            <p:nvPicPr>
              <p:cNvPr id="16" name="Picture 15">
                <a:extLst>
                  <a:ext uri="{FF2B5EF4-FFF2-40B4-BE49-F238E27FC236}">
                    <a16:creationId xmlns:a16="http://schemas.microsoft.com/office/drawing/2014/main" id="{3EF7D36E-8733-1B02-6CC1-9EAAB9C43B9E}"/>
                  </a:ext>
                </a:extLst>
              </p:cNvPr>
              <p:cNvPicPr>
                <a:picLocks noChangeAspect="1"/>
              </p:cNvPicPr>
              <p:nvPr/>
            </p:nvPicPr>
            <p:blipFill>
              <a:blip r:embed="rId4"/>
              <a:stretch>
                <a:fillRect/>
              </a:stretch>
            </p:blipFill>
            <p:spPr>
              <a:xfrm>
                <a:off x="5555479" y="1047545"/>
                <a:ext cx="2645893" cy="371888"/>
              </a:xfrm>
              <a:prstGeom prst="rect">
                <a:avLst/>
              </a:prstGeom>
            </p:spPr>
          </p:pic>
          <p:sp>
            <p:nvSpPr>
              <p:cNvPr id="17" name="Arrow: Curved Right 16">
                <a:extLst>
                  <a:ext uri="{FF2B5EF4-FFF2-40B4-BE49-F238E27FC236}">
                    <a16:creationId xmlns:a16="http://schemas.microsoft.com/office/drawing/2014/main" id="{964B0E8F-9C87-4731-6E4F-2262243CA267}"/>
                  </a:ext>
                </a:extLst>
              </p:cNvPr>
              <p:cNvSpPr/>
              <p:nvPr/>
            </p:nvSpPr>
            <p:spPr>
              <a:xfrm>
                <a:off x="4725536" y="1142405"/>
                <a:ext cx="676407" cy="1363718"/>
              </a:xfrm>
              <a:prstGeom prst="curved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652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5103-FDFF-AB6E-D90D-7C61A2A98BA8}"/>
              </a:ext>
            </a:extLst>
          </p:cNvPr>
          <p:cNvSpPr>
            <a:spLocks noGrp="1"/>
          </p:cNvSpPr>
          <p:nvPr>
            <p:ph type="title"/>
          </p:nvPr>
        </p:nvSpPr>
        <p:spPr/>
        <p:txBody>
          <a:bodyPr/>
          <a:lstStyle/>
          <a:p>
            <a:r>
              <a:rPr lang="en-US" dirty="0"/>
              <a:t>The Three duties</a:t>
            </a:r>
          </a:p>
        </p:txBody>
      </p:sp>
      <p:pic>
        <p:nvPicPr>
          <p:cNvPr id="5" name="Picture 4" descr="A picture containing text, screenshot, font, design&#10;&#10;Description automatically generated">
            <a:extLst>
              <a:ext uri="{FF2B5EF4-FFF2-40B4-BE49-F238E27FC236}">
                <a16:creationId xmlns:a16="http://schemas.microsoft.com/office/drawing/2014/main" id="{5190EF34-D2A6-84B7-B974-ED31B467E15B}"/>
              </a:ext>
            </a:extLst>
          </p:cNvPr>
          <p:cNvPicPr>
            <a:picLocks noChangeAspect="1"/>
          </p:cNvPicPr>
          <p:nvPr/>
        </p:nvPicPr>
        <p:blipFill>
          <a:blip r:embed="rId3"/>
          <a:stretch>
            <a:fillRect/>
          </a:stretch>
        </p:blipFill>
        <p:spPr>
          <a:xfrm>
            <a:off x="0" y="1477328"/>
            <a:ext cx="9144000" cy="5143500"/>
          </a:xfrm>
          <a:prstGeom prst="rect">
            <a:avLst/>
          </a:prstGeom>
        </p:spPr>
      </p:pic>
    </p:spTree>
    <p:extLst>
      <p:ext uri="{BB962C8B-B14F-4D97-AF65-F5344CB8AC3E}">
        <p14:creationId xmlns:p14="http://schemas.microsoft.com/office/powerpoint/2010/main" val="3145934892"/>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le Algorith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752600"/>
            <a:ext cx="7692779" cy="3328995"/>
          </a:xfrm>
          <a:prstGeom prst="rect">
            <a:avLst/>
          </a:prstGeom>
          <a:noFill/>
          <a:ln>
            <a:noFill/>
          </a:ln>
          <a:effectLst/>
          <a:scene3d>
            <a:camera prst="perspectiveFront">
              <a:rot lat="300000" lon="19800000" rev="0"/>
            </a:camera>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362200" y="914400"/>
            <a:ext cx="3962400" cy="4800600"/>
          </a:xfrm>
          <a:prstGeom prst="ellipse">
            <a:avLst/>
          </a:prstGeom>
          <a:noFill/>
          <a:ln w="31750" cmpd="sng">
            <a:solidFill>
              <a:srgbClr val="F7951D"/>
            </a:solidFill>
            <a:prstDash val="solid"/>
          </a:ln>
          <a:effectLst>
            <a:glow rad="63500">
              <a:srgbClr val="F7951D">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8D935A36-FFC2-4F22-B579-AA8EB97FF0C6}"/>
              </a:ext>
            </a:extLst>
          </p:cNvPr>
          <p:cNvSpPr>
            <a:spLocks noGrp="1"/>
          </p:cNvSpPr>
          <p:nvPr>
            <p:ph type="sldNum" sz="quarter" idx="12"/>
          </p:nvPr>
        </p:nvSpPr>
        <p:spPr/>
        <p:txBody>
          <a:bodyPr/>
          <a:lstStyle/>
          <a:p>
            <a:fld id="{7D55589D-DAF6-F843-B664-1C9842A51021}" type="slidenum">
              <a:rPr lang="en-US" smtClean="0"/>
              <a:pPr/>
              <a:t>77</a:t>
            </a:fld>
            <a:endParaRPr lang="en-US" dirty="0"/>
          </a:p>
        </p:txBody>
      </p:sp>
    </p:spTree>
    <p:extLst>
      <p:ext uri="{BB962C8B-B14F-4D97-AF65-F5344CB8AC3E}">
        <p14:creationId xmlns:p14="http://schemas.microsoft.com/office/powerpoint/2010/main" val="253237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515351" cy="1325563"/>
          </a:xfrm>
        </p:spPr>
        <p:txBody>
          <a:bodyPr>
            <a:normAutofit fontScale="90000"/>
          </a:bodyPr>
          <a:lstStyle/>
          <a:p>
            <a:r>
              <a:rPr lang="en-US" dirty="0"/>
              <a:t>duty to avoid causing unjustifiable risk or harm </a:t>
            </a:r>
            <a:r>
              <a:rPr lang="en-US" dirty="0">
                <a:solidFill>
                  <a:schemeClr val="accent1"/>
                </a:solidFill>
              </a:rPr>
              <a:t>“Don’t do”</a:t>
            </a:r>
            <a:endParaRPr lang="en-US" sz="6000" dirty="0">
              <a:solidFill>
                <a:schemeClr val="accent1"/>
              </a:solidFill>
            </a:endParaRPr>
          </a:p>
        </p:txBody>
      </p:sp>
      <p:pic>
        <p:nvPicPr>
          <p:cNvPr id="6" name="Picture 5" descr="Whole Algorith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233605"/>
            <a:ext cx="7692779" cy="3328995"/>
          </a:xfrm>
          <a:prstGeom prst="rect">
            <a:avLst/>
          </a:prstGeom>
          <a:noFill/>
          <a:ln>
            <a:noFill/>
          </a:ln>
          <a:effectLst/>
          <a:scene3d>
            <a:camera prst="perspectiveFront">
              <a:rot lat="300000" lon="19800000" rev="0"/>
            </a:camera>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362200" y="2290293"/>
            <a:ext cx="3962400" cy="1524000"/>
          </a:xfrm>
          <a:prstGeom prst="ellipse">
            <a:avLst/>
          </a:prstGeom>
          <a:noFill/>
          <a:ln w="31750" cmpd="sng">
            <a:solidFill>
              <a:srgbClr val="F7951D"/>
            </a:solidFill>
            <a:prstDash val="solid"/>
          </a:ln>
          <a:effectLst>
            <a:glow rad="63500">
              <a:srgbClr val="F7951D">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E3D548A-6573-479B-A04B-60B5B7E31990}"/>
              </a:ext>
            </a:extLst>
          </p:cNvPr>
          <p:cNvSpPr>
            <a:spLocks noGrp="1"/>
          </p:cNvSpPr>
          <p:nvPr>
            <p:ph type="sldNum" sz="quarter" idx="12"/>
          </p:nvPr>
        </p:nvSpPr>
        <p:spPr/>
        <p:txBody>
          <a:bodyPr/>
          <a:lstStyle/>
          <a:p>
            <a:fld id="{7D55589D-DAF6-F843-B664-1C9842A51021}" type="slidenum">
              <a:rPr lang="en-US" smtClean="0"/>
              <a:t>78</a:t>
            </a:fld>
            <a:endParaRPr lang="en-US" dirty="0"/>
          </a:p>
        </p:txBody>
      </p:sp>
    </p:spTree>
    <p:extLst>
      <p:ext uri="{BB962C8B-B14F-4D97-AF65-F5344CB8AC3E}">
        <p14:creationId xmlns:p14="http://schemas.microsoft.com/office/powerpoint/2010/main" val="178910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EC0DDD-893A-482B-930C-36F04FC84353}"/>
              </a:ext>
            </a:extLst>
          </p:cNvPr>
          <p:cNvSpPr>
            <a:spLocks noGrp="1"/>
          </p:cNvSpPr>
          <p:nvPr>
            <p:ph type="sldNum" sz="quarter" idx="12"/>
          </p:nvPr>
        </p:nvSpPr>
        <p:spPr/>
        <p:txBody>
          <a:bodyPr/>
          <a:lstStyle/>
          <a:p>
            <a:fld id="{7D55589D-DAF6-F843-B664-1C9842A51021}" type="slidenum">
              <a:rPr lang="en-US" smtClean="0"/>
              <a:pPr/>
              <a:t>79</a:t>
            </a:fld>
            <a:endParaRPr lang="en-US" dirty="0"/>
          </a:p>
        </p:txBody>
      </p:sp>
      <p:pic>
        <p:nvPicPr>
          <p:cNvPr id="6" name="Picture 5">
            <a:extLst>
              <a:ext uri="{FF2B5EF4-FFF2-40B4-BE49-F238E27FC236}">
                <a16:creationId xmlns:a16="http://schemas.microsoft.com/office/drawing/2014/main" id="{55C70883-D393-3047-F649-EA8565717FFC}"/>
              </a:ext>
            </a:extLst>
          </p:cNvPr>
          <p:cNvPicPr>
            <a:picLocks noChangeAspect="1"/>
          </p:cNvPicPr>
          <p:nvPr/>
        </p:nvPicPr>
        <p:blipFill rotWithShape="1">
          <a:blip r:embed="rId3"/>
          <a:srcRect l="4906" r="7876"/>
          <a:stretch/>
        </p:blipFill>
        <p:spPr>
          <a:xfrm>
            <a:off x="0" y="233584"/>
            <a:ext cx="8851256" cy="5710016"/>
          </a:xfrm>
          <a:prstGeom prst="rect">
            <a:avLst/>
          </a:prstGeom>
        </p:spPr>
      </p:pic>
    </p:spTree>
    <p:extLst>
      <p:ext uri="{BB962C8B-B14F-4D97-AF65-F5344CB8AC3E}">
        <p14:creationId xmlns:p14="http://schemas.microsoft.com/office/powerpoint/2010/main" val="145815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40AC-3390-5B6F-1C64-533FE4FEA68D}"/>
              </a:ext>
            </a:extLst>
          </p:cNvPr>
          <p:cNvSpPr>
            <a:spLocks noGrp="1"/>
          </p:cNvSpPr>
          <p:nvPr>
            <p:ph type="title"/>
          </p:nvPr>
        </p:nvSpPr>
        <p:spPr/>
        <p:txBody>
          <a:bodyPr>
            <a:normAutofit/>
          </a:bodyPr>
          <a:lstStyle/>
          <a:p>
            <a:r>
              <a:rPr lang="en-US" dirty="0"/>
              <a:t>What is Safety Culture? </a:t>
            </a:r>
          </a:p>
        </p:txBody>
      </p:sp>
      <p:sp>
        <p:nvSpPr>
          <p:cNvPr id="3" name="Content Placeholder 2">
            <a:extLst>
              <a:ext uri="{FF2B5EF4-FFF2-40B4-BE49-F238E27FC236}">
                <a16:creationId xmlns:a16="http://schemas.microsoft.com/office/drawing/2014/main" id="{DFA69B1F-C514-68C7-D10F-8AADBA4B47C9}"/>
              </a:ext>
            </a:extLst>
          </p:cNvPr>
          <p:cNvSpPr>
            <a:spLocks noGrp="1"/>
          </p:cNvSpPr>
          <p:nvPr>
            <p:ph idx="1"/>
          </p:nvPr>
        </p:nvSpPr>
        <p:spPr/>
        <p:txBody>
          <a:bodyPr>
            <a:normAutofit/>
          </a:bodyPr>
          <a:lstStyle/>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Our shared assumptions, beliefs, and behaviors related to patient safety that are taught by leaders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(Schein, 2010)</a:t>
            </a: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Safety culture reflects the relative importance we place on safety as compared to other organizational goals such as productivity</a:t>
            </a:r>
            <a:r>
              <a:rPr kumimoji="0" lang="en-US" sz="2800" b="0" i="0" u="none" strike="noStrike" kern="1200" cap="none" spc="0" normalizeH="0" baseline="3000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 </a:t>
            </a: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Zohar, 1980)</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endParaRPr>
          </a:p>
          <a:p>
            <a:pPr marL="228600" marR="0" lvl="0" indent="-22860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Weak safety culture is a significant contributing factor to adverse events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LINDLG+Arial,Bold"/>
              </a:rPr>
              <a:t>Mardon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LINDLG+Arial,Bold"/>
              </a:rPr>
              <a:t>, et al., 2010)</a:t>
            </a:r>
          </a:p>
          <a:p>
            <a:endParaRPr lang="en-US" sz="2400" dirty="0"/>
          </a:p>
        </p:txBody>
      </p:sp>
      <p:sp>
        <p:nvSpPr>
          <p:cNvPr id="4" name="Slide Number Placeholder 3">
            <a:extLst>
              <a:ext uri="{FF2B5EF4-FFF2-40B4-BE49-F238E27FC236}">
                <a16:creationId xmlns:a16="http://schemas.microsoft.com/office/drawing/2014/main" id="{180AE0CB-ECA8-5D30-49A8-048607406E16}"/>
              </a:ext>
            </a:extLst>
          </p:cNvPr>
          <p:cNvSpPr>
            <a:spLocks noGrp="1"/>
          </p:cNvSpPr>
          <p:nvPr>
            <p:ph type="sldNum" sz="quarter" idx="12"/>
          </p:nvPr>
        </p:nvSpPr>
        <p:spPr/>
        <p:txBody>
          <a:bodyPr/>
          <a:lstStyle/>
          <a:p>
            <a:fld id="{7D55589D-DAF6-F843-B664-1C9842A51021}" type="slidenum">
              <a:rPr lang="en-US" smtClean="0"/>
              <a:t>8</a:t>
            </a:fld>
            <a:endParaRPr lang="en-US"/>
          </a:p>
        </p:txBody>
      </p:sp>
    </p:spTree>
    <p:extLst>
      <p:ext uri="{BB962C8B-B14F-4D97-AF65-F5344CB8AC3E}">
        <p14:creationId xmlns:p14="http://schemas.microsoft.com/office/powerpoint/2010/main" val="2484468646"/>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13" y="399571"/>
            <a:ext cx="5075436" cy="1290916"/>
          </a:xfrm>
        </p:spPr>
        <p:txBody>
          <a:bodyPr>
            <a:normAutofit fontScale="90000"/>
          </a:bodyPr>
          <a:lstStyle/>
          <a:p>
            <a:r>
              <a:rPr lang="en-US" dirty="0"/>
              <a:t>Hand  hygiene protocol  not followed </a:t>
            </a:r>
            <a:endParaRPr lang="en-US" sz="5400" dirty="0">
              <a:solidFill>
                <a:schemeClr val="accent1"/>
              </a:solidFill>
            </a:endParaRPr>
          </a:p>
        </p:txBody>
      </p:sp>
      <p:sp>
        <p:nvSpPr>
          <p:cNvPr id="3" name="Subtitle 2"/>
          <p:cNvSpPr>
            <a:spLocks noGrp="1"/>
          </p:cNvSpPr>
          <p:nvPr>
            <p:ph type="subTitle" idx="4294967295"/>
          </p:nvPr>
        </p:nvSpPr>
        <p:spPr>
          <a:xfrm>
            <a:off x="580014" y="2086381"/>
            <a:ext cx="8135969" cy="3278099"/>
          </a:xfrm>
        </p:spPr>
        <p:txBody>
          <a:bodyPr numCol="1">
            <a:noAutofit/>
          </a:bodyPr>
          <a:lstStyle/>
          <a:p>
            <a:pPr marL="0" indent="0">
              <a:buNone/>
            </a:pPr>
            <a:r>
              <a:rPr lang="en-US" sz="2800" dirty="0"/>
              <a:t>A food services worker walks by a patient room, seeing the patient about to fall from his bed she quickly runs into the room, lifting the patient back on the bed before the patient falls.  In doing so, the food services worker failed to follow hospital protocol which requires performing hand hygiene before touching a patient.  A coworker saw the event occur and filed an incident report because they were concerned about infection control.  </a:t>
            </a:r>
          </a:p>
          <a:p>
            <a:pPr marL="0" indent="0" algn="just">
              <a:buNone/>
            </a:pPr>
            <a:endParaRPr lang="en-US" sz="2400" dirty="0"/>
          </a:p>
        </p:txBody>
      </p:sp>
      <p:sp>
        <p:nvSpPr>
          <p:cNvPr id="4" name="TextBox 3"/>
          <p:cNvSpPr txBox="1"/>
          <p:nvPr/>
        </p:nvSpPr>
        <p:spPr>
          <a:xfrm>
            <a:off x="6246088" y="0"/>
            <a:ext cx="231789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Raleway"/>
                <a:ea typeface="+mn-ea"/>
                <a:cs typeface="+mn-cs"/>
              </a:rPr>
              <a:t>Avoid Causing Unjustifiable Risk or Harm </a:t>
            </a:r>
          </a:p>
        </p:txBody>
      </p:sp>
      <p:sp>
        <p:nvSpPr>
          <p:cNvPr id="6" name="Slide Number Placeholder 5">
            <a:extLst>
              <a:ext uri="{FF2B5EF4-FFF2-40B4-BE49-F238E27FC236}">
                <a16:creationId xmlns:a16="http://schemas.microsoft.com/office/drawing/2014/main" id="{93472E9B-6F2A-450C-A3E6-F03A5E99D5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32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7091281" y="3643920"/>
            <a:ext cx="771525" cy="383701"/>
            <a:chOff x="1716592" y="1754683"/>
            <a:chExt cx="1371600" cy="537181"/>
          </a:xfrm>
        </p:grpSpPr>
        <p:sp>
          <p:nvSpPr>
            <p:cNvPr id="31" name="Hexagon 30"/>
            <p:cNvSpPr/>
            <p:nvPr/>
          </p:nvSpPr>
          <p:spPr>
            <a:xfrm>
              <a:off x="1716592" y="1758464"/>
              <a:ext cx="685800" cy="533400"/>
            </a:xfrm>
            <a:prstGeom prst="hexagon">
              <a:avLst/>
            </a:prstGeom>
            <a:solidFill>
              <a:schemeClr val="bg2">
                <a:lumMod val="75000"/>
              </a:schemeClr>
            </a:solidFill>
            <a:ln w="635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ontserrat-Bold" panose="02000505000000020004" pitchFamily="2" charset="0"/>
                  <a:ea typeface="+mn-ea"/>
                  <a:cs typeface="Times New Roman"/>
                </a:rPr>
                <a:t>S</a:t>
              </a:r>
            </a:p>
          </p:txBody>
        </p:sp>
        <p:sp>
          <p:nvSpPr>
            <p:cNvPr id="32" name="Hexagon 31"/>
            <p:cNvSpPr/>
            <p:nvPr/>
          </p:nvSpPr>
          <p:spPr>
            <a:xfrm>
              <a:off x="2402391" y="1754683"/>
              <a:ext cx="685801" cy="533400"/>
            </a:xfrm>
            <a:prstGeom prst="hexagon">
              <a:avLst/>
            </a:prstGeom>
            <a:solidFill>
              <a:srgbClr val="45C7E5"/>
            </a:solidFill>
            <a:ln w="635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ontserrat-Bold" panose="02000505000000020004" pitchFamily="2" charset="0"/>
                  <a:ea typeface="+mn-ea"/>
                  <a:cs typeface="Times New Roman"/>
                </a:rPr>
                <a:t>O</a:t>
              </a:r>
            </a:p>
          </p:txBody>
        </p:sp>
      </p:grpSp>
      <p:sp>
        <p:nvSpPr>
          <p:cNvPr id="33" name="Rectangle 32"/>
          <p:cNvSpPr/>
          <p:nvPr/>
        </p:nvSpPr>
        <p:spPr>
          <a:xfrm>
            <a:off x="1410629" y="5644632"/>
            <a:ext cx="6322742" cy="940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Arial" charset="0"/>
                <a:cs typeface="Arial" charset="0"/>
              </a:rPr>
              <a:t>Breaking a rule does not always mean the person’s behavior is substantially and unjustifiably risky!</a:t>
            </a:r>
          </a:p>
        </p:txBody>
      </p:sp>
      <p:sp>
        <p:nvSpPr>
          <p:cNvPr id="5" name="Slide Number Placeholder 4">
            <a:extLst>
              <a:ext uri="{FF2B5EF4-FFF2-40B4-BE49-F238E27FC236}">
                <a16:creationId xmlns:a16="http://schemas.microsoft.com/office/drawing/2014/main" id="{32EC0DDD-893A-482B-930C-36F04FC843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000000">
                  <a:tint val="75000"/>
                </a:srgbClr>
              </a:solidFill>
              <a:effectLst/>
              <a:uLnTx/>
              <a:uFillTx/>
              <a:latin typeface="Arial" charset="0"/>
              <a:cs typeface="Arial" charset="0"/>
            </a:endParaRPr>
          </a:p>
        </p:txBody>
      </p:sp>
      <p:pic>
        <p:nvPicPr>
          <p:cNvPr id="6" name="Picture 5">
            <a:extLst>
              <a:ext uri="{FF2B5EF4-FFF2-40B4-BE49-F238E27FC236}">
                <a16:creationId xmlns:a16="http://schemas.microsoft.com/office/drawing/2014/main" id="{55C70883-D393-3047-F649-EA8565717FFC}"/>
              </a:ext>
            </a:extLst>
          </p:cNvPr>
          <p:cNvPicPr>
            <a:picLocks noChangeAspect="1"/>
          </p:cNvPicPr>
          <p:nvPr/>
        </p:nvPicPr>
        <p:blipFill rotWithShape="1">
          <a:blip r:embed="rId3"/>
          <a:srcRect l="4962" r="5865"/>
          <a:stretch/>
        </p:blipFill>
        <p:spPr>
          <a:xfrm>
            <a:off x="0" y="14020"/>
            <a:ext cx="8872708" cy="5598374"/>
          </a:xfrm>
          <a:prstGeom prst="rect">
            <a:avLst/>
          </a:prstGeom>
        </p:spPr>
      </p:pic>
      <p:sp>
        <p:nvSpPr>
          <p:cNvPr id="8" name="Rectangle: Rounded Corners 7">
            <a:extLst>
              <a:ext uri="{FF2B5EF4-FFF2-40B4-BE49-F238E27FC236}">
                <a16:creationId xmlns:a16="http://schemas.microsoft.com/office/drawing/2014/main" id="{59826391-7D07-F775-FE79-98AE850FA798}"/>
              </a:ext>
            </a:extLst>
          </p:cNvPr>
          <p:cNvSpPr/>
          <p:nvPr/>
        </p:nvSpPr>
        <p:spPr>
          <a:xfrm>
            <a:off x="2150959" y="1456830"/>
            <a:ext cx="1066800" cy="725021"/>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CD1EA6E-01EC-D8E5-636C-96631ED3C647}"/>
              </a:ext>
            </a:extLst>
          </p:cNvPr>
          <p:cNvSpPr/>
          <p:nvPr/>
        </p:nvSpPr>
        <p:spPr>
          <a:xfrm>
            <a:off x="2233612" y="2628900"/>
            <a:ext cx="876300" cy="725021"/>
          </a:xfrm>
          <a:prstGeom prst="roundRect">
            <a:avLst/>
          </a:prstGeom>
          <a:noFill/>
          <a:ln w="28575">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754AB3DC-F546-283B-BA04-FF0EE26B4812}"/>
              </a:ext>
            </a:extLst>
          </p:cNvPr>
          <p:cNvSpPr/>
          <p:nvPr/>
        </p:nvSpPr>
        <p:spPr>
          <a:xfrm>
            <a:off x="2171699" y="4224213"/>
            <a:ext cx="1000125" cy="725021"/>
          </a:xfrm>
          <a:prstGeom prst="roundRect">
            <a:avLst/>
          </a:prstGeom>
          <a:no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01250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940123" cy="1325563"/>
          </a:xfrm>
        </p:spPr>
        <p:txBody>
          <a:bodyPr>
            <a:normAutofit/>
          </a:bodyPr>
          <a:lstStyle/>
          <a:p>
            <a:r>
              <a:rPr lang="en-US" dirty="0"/>
              <a:t>duty to follow a procedural rule  </a:t>
            </a:r>
            <a:r>
              <a:rPr lang="en-US" dirty="0">
                <a:solidFill>
                  <a:schemeClr val="accent1"/>
                </a:solidFill>
              </a:rPr>
              <a:t>“How To”</a:t>
            </a:r>
            <a:endParaRPr lang="en-US" sz="6000" dirty="0">
              <a:solidFill>
                <a:schemeClr val="accent1"/>
              </a:solidFill>
            </a:endParaRPr>
          </a:p>
        </p:txBody>
      </p:sp>
      <p:pic>
        <p:nvPicPr>
          <p:cNvPr id="6" name="Picture 5" descr="Whole Algorith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233605"/>
            <a:ext cx="7692779" cy="3328995"/>
          </a:xfrm>
          <a:prstGeom prst="rect">
            <a:avLst/>
          </a:prstGeom>
          <a:noFill/>
          <a:ln>
            <a:noFill/>
          </a:ln>
          <a:effectLst/>
          <a:scene3d>
            <a:camera prst="perspectiveFront">
              <a:rot lat="300000" lon="19800000" rev="0"/>
            </a:camera>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362200" y="3244959"/>
            <a:ext cx="3962400" cy="1524000"/>
          </a:xfrm>
          <a:prstGeom prst="ellipse">
            <a:avLst/>
          </a:prstGeom>
          <a:noFill/>
          <a:ln w="31750" cmpd="sng">
            <a:solidFill>
              <a:srgbClr val="F7951D"/>
            </a:solidFill>
            <a:prstDash val="solid"/>
          </a:ln>
          <a:effectLst>
            <a:glow rad="63500">
              <a:srgbClr val="F7951D">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C07BCAFD-44DB-4577-A5CF-941830382C99}"/>
              </a:ext>
            </a:extLst>
          </p:cNvPr>
          <p:cNvSpPr>
            <a:spLocks noGrp="1"/>
          </p:cNvSpPr>
          <p:nvPr>
            <p:ph type="sldNum" sz="quarter" idx="12"/>
          </p:nvPr>
        </p:nvSpPr>
        <p:spPr/>
        <p:txBody>
          <a:bodyPr/>
          <a:lstStyle/>
          <a:p>
            <a:fld id="{7D55589D-DAF6-F843-B664-1C9842A51021}" type="slidenum">
              <a:rPr lang="en-US" smtClean="0"/>
              <a:t>82</a:t>
            </a:fld>
            <a:endParaRPr lang="en-US" dirty="0"/>
          </a:p>
        </p:txBody>
      </p:sp>
    </p:spTree>
    <p:extLst>
      <p:ext uri="{BB962C8B-B14F-4D97-AF65-F5344CB8AC3E}">
        <p14:creationId xmlns:p14="http://schemas.microsoft.com/office/powerpoint/2010/main" val="330074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5873"/>
            <a:ext cx="8229599" cy="857184"/>
          </a:xfrm>
        </p:spPr>
        <p:txBody>
          <a:bodyPr>
            <a:normAutofit/>
          </a:bodyPr>
          <a:lstStyle/>
          <a:p>
            <a:r>
              <a:rPr lang="en-US" dirty="0"/>
              <a:t>Inoperable  pump </a:t>
            </a:r>
          </a:p>
        </p:txBody>
      </p:sp>
      <p:sp>
        <p:nvSpPr>
          <p:cNvPr id="3" name="Content Placeholder 2"/>
          <p:cNvSpPr>
            <a:spLocks noGrp="1"/>
          </p:cNvSpPr>
          <p:nvPr>
            <p:ph idx="1"/>
          </p:nvPr>
        </p:nvSpPr>
        <p:spPr>
          <a:xfrm>
            <a:off x="457199" y="1634616"/>
            <a:ext cx="8229599" cy="5081520"/>
          </a:xfrm>
        </p:spPr>
        <p:txBody>
          <a:bodyPr>
            <a:normAutofit lnSpcReduction="10000"/>
          </a:bodyPr>
          <a:lstStyle/>
          <a:p>
            <a:pPr marL="0" indent="0">
              <a:buNone/>
            </a:pPr>
            <a:r>
              <a:rPr lang="en-US" sz="2400" dirty="0"/>
              <a:t>The Biomed Department has a large book in which the instructions for repairing equipment are located. Policy requires that these instructions be followed each time that a repair was performed. Last week a technician made a mistake on the repair of an infusion pump by omitting a required check upon re-assembly of the pump (relying on his memory to perform the task). This check, called out in the manual, would have confirmed that the infusion pump would not allow the free (unregulated) flow of medication under a particular failure mode of the pump. The inoperable pump safety device was caught when a patient received a free flow of medication, leading to the death of the patient. Investigation reveals that the technician regularly performs this specific maintenance. Investigation also reveals that other technicians were performing this task by memory, without the aid of the procedure manual.</a:t>
            </a:r>
            <a:endParaRPr lang="en-US" sz="2800" dirty="0"/>
          </a:p>
        </p:txBody>
      </p:sp>
      <p:sp>
        <p:nvSpPr>
          <p:cNvPr id="4" name="TextBox 3"/>
          <p:cNvSpPr txBox="1"/>
          <p:nvPr/>
        </p:nvSpPr>
        <p:spPr>
          <a:xfrm>
            <a:off x="6457949" y="136524"/>
            <a:ext cx="2057401" cy="1384995"/>
          </a:xfrm>
          <a:prstGeom prst="rect">
            <a:avLst/>
          </a:prstGeom>
          <a:noFill/>
        </p:spPr>
        <p:txBody>
          <a:bodyPr wrap="square" rtlCol="0">
            <a:spAutoFit/>
          </a:bodyPr>
          <a:lstStyle/>
          <a:p>
            <a:r>
              <a:rPr lang="en-US" sz="2800" dirty="0">
                <a:latin typeface="Raleway"/>
              </a:rPr>
              <a:t>Follow a Procedural Rule </a:t>
            </a:r>
          </a:p>
        </p:txBody>
      </p:sp>
      <p:sp>
        <p:nvSpPr>
          <p:cNvPr id="6" name="Slide Number Placeholder 5">
            <a:extLst>
              <a:ext uri="{FF2B5EF4-FFF2-40B4-BE49-F238E27FC236}">
                <a16:creationId xmlns:a16="http://schemas.microsoft.com/office/drawing/2014/main" id="{E65FB314-0B56-4245-AD68-F8FB62F10E09}"/>
              </a:ext>
            </a:extLst>
          </p:cNvPr>
          <p:cNvSpPr>
            <a:spLocks noGrp="1"/>
          </p:cNvSpPr>
          <p:nvPr>
            <p:ph type="sldNum" sz="quarter" idx="12"/>
          </p:nvPr>
        </p:nvSpPr>
        <p:spPr/>
        <p:txBody>
          <a:bodyPr/>
          <a:lstStyle/>
          <a:p>
            <a:fld id="{7D55589D-DAF6-F843-B664-1C9842A51021}" type="slidenum">
              <a:rPr lang="en-US" smtClean="0"/>
              <a:t>83</a:t>
            </a:fld>
            <a:endParaRPr lang="en-US" dirty="0"/>
          </a:p>
        </p:txBody>
      </p:sp>
    </p:spTree>
    <p:extLst>
      <p:ext uri="{BB962C8B-B14F-4D97-AF65-F5344CB8AC3E}">
        <p14:creationId xmlns:p14="http://schemas.microsoft.com/office/powerpoint/2010/main" val="2600591670"/>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7C3B19-46BC-4A48-853C-82DF8338E579}"/>
              </a:ext>
            </a:extLst>
          </p:cNvPr>
          <p:cNvSpPr>
            <a:spLocks noGrp="1"/>
          </p:cNvSpPr>
          <p:nvPr>
            <p:ph type="sldNum" sz="quarter" idx="12"/>
          </p:nvPr>
        </p:nvSpPr>
        <p:spPr/>
        <p:txBody>
          <a:bodyPr/>
          <a:lstStyle/>
          <a:p>
            <a:fld id="{7D55589D-DAF6-F843-B664-1C9842A51021}" type="slidenum">
              <a:rPr lang="en-US" smtClean="0"/>
              <a:pPr/>
              <a:t>84</a:t>
            </a:fld>
            <a:endParaRPr lang="en-US" dirty="0"/>
          </a:p>
        </p:txBody>
      </p:sp>
      <p:pic>
        <p:nvPicPr>
          <p:cNvPr id="11" name="Picture 10">
            <a:extLst>
              <a:ext uri="{FF2B5EF4-FFF2-40B4-BE49-F238E27FC236}">
                <a16:creationId xmlns:a16="http://schemas.microsoft.com/office/drawing/2014/main" id="{B4875EAD-4F7D-ED48-0CD7-4ED371FA95B3}"/>
              </a:ext>
            </a:extLst>
          </p:cNvPr>
          <p:cNvPicPr>
            <a:picLocks noChangeAspect="1"/>
          </p:cNvPicPr>
          <p:nvPr/>
        </p:nvPicPr>
        <p:blipFill>
          <a:blip r:embed="rId3"/>
          <a:stretch>
            <a:fillRect/>
          </a:stretch>
        </p:blipFill>
        <p:spPr>
          <a:xfrm>
            <a:off x="817135" y="701338"/>
            <a:ext cx="7509730" cy="4897190"/>
          </a:xfrm>
          <a:prstGeom prst="rect">
            <a:avLst/>
          </a:prstGeom>
        </p:spPr>
      </p:pic>
      <p:sp>
        <p:nvSpPr>
          <p:cNvPr id="19" name="Rectangle: Rounded Corners 18">
            <a:extLst>
              <a:ext uri="{FF2B5EF4-FFF2-40B4-BE49-F238E27FC236}">
                <a16:creationId xmlns:a16="http://schemas.microsoft.com/office/drawing/2014/main" id="{3F4EF3B5-A5C5-AFD3-93F4-CED791B1FE5E}"/>
              </a:ext>
            </a:extLst>
          </p:cNvPr>
          <p:cNvSpPr/>
          <p:nvPr/>
        </p:nvSpPr>
        <p:spPr>
          <a:xfrm>
            <a:off x="1340528" y="781235"/>
            <a:ext cx="1455938" cy="1189608"/>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7497CECA-4E0B-ED7E-29D6-09F832DD122E}"/>
              </a:ext>
            </a:extLst>
          </p:cNvPr>
          <p:cNvSpPr/>
          <p:nvPr/>
        </p:nvSpPr>
        <p:spPr>
          <a:xfrm>
            <a:off x="3319859" y="976544"/>
            <a:ext cx="923667" cy="790112"/>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05D07C8B-196F-9E51-0914-BC4DF617D29F}"/>
              </a:ext>
            </a:extLst>
          </p:cNvPr>
          <p:cNvSpPr/>
          <p:nvPr/>
        </p:nvSpPr>
        <p:spPr>
          <a:xfrm>
            <a:off x="3319859" y="2041862"/>
            <a:ext cx="923667" cy="1003179"/>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41081278-0EAF-D95E-FCB2-D76F83F9565C}"/>
              </a:ext>
            </a:extLst>
          </p:cNvPr>
          <p:cNvSpPr/>
          <p:nvPr/>
        </p:nvSpPr>
        <p:spPr>
          <a:xfrm>
            <a:off x="4705165" y="2201662"/>
            <a:ext cx="1145219" cy="772357"/>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A6592C4C-7213-D82B-5C3B-511E58B74C39}"/>
              </a:ext>
            </a:extLst>
          </p:cNvPr>
          <p:cNvSpPr/>
          <p:nvPr/>
        </p:nvSpPr>
        <p:spPr>
          <a:xfrm>
            <a:off x="4403324" y="3204841"/>
            <a:ext cx="1784412" cy="1020930"/>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8BDCB564-9A7E-5880-3733-92968A75CA53}"/>
              </a:ext>
            </a:extLst>
          </p:cNvPr>
          <p:cNvSpPr/>
          <p:nvPr/>
        </p:nvSpPr>
        <p:spPr>
          <a:xfrm>
            <a:off x="6187736" y="4119239"/>
            <a:ext cx="1100831" cy="701336"/>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688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9758"/>
            <a:ext cx="5380264" cy="1325563"/>
          </a:xfrm>
        </p:spPr>
        <p:txBody>
          <a:bodyPr>
            <a:noAutofit/>
          </a:bodyPr>
          <a:lstStyle/>
          <a:p>
            <a:r>
              <a:rPr lang="en-US" dirty="0"/>
              <a:t>duty to produce an outcome  </a:t>
            </a:r>
            <a:r>
              <a:rPr lang="en-US" dirty="0">
                <a:solidFill>
                  <a:schemeClr val="accent1"/>
                </a:solidFill>
              </a:rPr>
              <a:t>“To Do”</a:t>
            </a:r>
            <a:endParaRPr lang="en-US" sz="6000" dirty="0">
              <a:solidFill>
                <a:schemeClr val="accent1"/>
              </a:solidFill>
            </a:endParaRPr>
          </a:p>
        </p:txBody>
      </p:sp>
      <p:pic>
        <p:nvPicPr>
          <p:cNvPr id="6" name="Picture 5" descr="Whole Algorith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233605"/>
            <a:ext cx="7692779" cy="3328995"/>
          </a:xfrm>
          <a:prstGeom prst="rect">
            <a:avLst/>
          </a:prstGeom>
          <a:noFill/>
          <a:ln>
            <a:noFill/>
          </a:ln>
          <a:effectLst/>
          <a:scene3d>
            <a:camera prst="perspectiveFront">
              <a:rot lat="300000" lon="19800000" rev="0"/>
            </a:camera>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2362200" y="4343400"/>
            <a:ext cx="3962400" cy="1524000"/>
          </a:xfrm>
          <a:prstGeom prst="ellipse">
            <a:avLst/>
          </a:prstGeom>
          <a:noFill/>
          <a:ln w="31750" cmpd="sng">
            <a:solidFill>
              <a:srgbClr val="F7951D"/>
            </a:solidFill>
            <a:prstDash val="solid"/>
          </a:ln>
          <a:effectLst>
            <a:glow rad="63500">
              <a:srgbClr val="F7951D">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C8B71993-296A-4105-9A97-9FC02AA361F1}"/>
              </a:ext>
            </a:extLst>
          </p:cNvPr>
          <p:cNvSpPr>
            <a:spLocks noGrp="1"/>
          </p:cNvSpPr>
          <p:nvPr>
            <p:ph type="sldNum" sz="quarter" idx="12"/>
          </p:nvPr>
        </p:nvSpPr>
        <p:spPr/>
        <p:txBody>
          <a:bodyPr/>
          <a:lstStyle/>
          <a:p>
            <a:fld id="{7D55589D-DAF6-F843-B664-1C9842A51021}" type="slidenum">
              <a:rPr lang="en-US" smtClean="0"/>
              <a:t>85</a:t>
            </a:fld>
            <a:endParaRPr lang="en-US" dirty="0"/>
          </a:p>
        </p:txBody>
      </p:sp>
    </p:spTree>
    <p:extLst>
      <p:ext uri="{BB962C8B-B14F-4D97-AF65-F5344CB8AC3E}">
        <p14:creationId xmlns:p14="http://schemas.microsoft.com/office/powerpoint/2010/main" val="284640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5873"/>
            <a:ext cx="8229599" cy="857184"/>
          </a:xfrm>
        </p:spPr>
        <p:txBody>
          <a:bodyPr>
            <a:normAutofit/>
          </a:bodyPr>
          <a:lstStyle/>
          <a:p>
            <a:r>
              <a:rPr lang="en-US" dirty="0"/>
              <a:t>Flu shot</a:t>
            </a:r>
          </a:p>
        </p:txBody>
      </p:sp>
      <p:sp>
        <p:nvSpPr>
          <p:cNvPr id="3" name="Content Placeholder 2"/>
          <p:cNvSpPr>
            <a:spLocks noGrp="1"/>
          </p:cNvSpPr>
          <p:nvPr>
            <p:ph idx="1"/>
          </p:nvPr>
        </p:nvSpPr>
        <p:spPr>
          <a:xfrm>
            <a:off x="457200" y="1779917"/>
            <a:ext cx="8229599" cy="4000397"/>
          </a:xfrm>
        </p:spPr>
        <p:txBody>
          <a:bodyPr>
            <a:normAutofit lnSpcReduction="10000"/>
          </a:bodyPr>
          <a:lstStyle/>
          <a:p>
            <a:pPr marL="0" indent="0">
              <a:buNone/>
            </a:pPr>
            <a:r>
              <a:rPr lang="en-US" sz="2400" dirty="0"/>
              <a:t>The organization requires all employees to get a flu shot no later than November 1</a:t>
            </a:r>
            <a:r>
              <a:rPr lang="en-US" sz="2400" baseline="30000" dirty="0"/>
              <a:t>st</a:t>
            </a:r>
            <a:r>
              <a:rPr lang="en-US" sz="2400" dirty="0"/>
              <a:t> each year. Flu shots are offered on campus for both staff and the general public from September 15</a:t>
            </a:r>
            <a:r>
              <a:rPr lang="en-US" sz="2400" baseline="30000" dirty="0"/>
              <a:t>th</a:t>
            </a:r>
            <a:r>
              <a:rPr lang="en-US" sz="2400" dirty="0"/>
              <a:t> through November 15</a:t>
            </a:r>
            <a:r>
              <a:rPr lang="en-US" sz="2400" baseline="30000" dirty="0"/>
              <a:t>th</a:t>
            </a:r>
            <a:r>
              <a:rPr lang="en-US" sz="2400" dirty="0"/>
              <a:t>.</a:t>
            </a:r>
          </a:p>
          <a:p>
            <a:pPr marL="0" indent="0">
              <a:buNone/>
            </a:pPr>
            <a:r>
              <a:rPr lang="en-US" sz="2400" dirty="0"/>
              <a:t>A manager has eight team members, and all but one person got their flu shot by the deadline. The manager approaches this employee on November 2</a:t>
            </a:r>
            <a:r>
              <a:rPr lang="en-US" sz="2400" baseline="30000" dirty="0"/>
              <a:t>nd</a:t>
            </a:r>
            <a:r>
              <a:rPr lang="en-US" sz="2400" dirty="0"/>
              <a:t> for clarification. The employee says he has been very busy both at work and at home. He kept meaning to get the flu shot but it just was not possible as things kept coming up.</a:t>
            </a:r>
          </a:p>
          <a:p>
            <a:pPr marL="0" indent="0">
              <a:buNone/>
            </a:pPr>
            <a:r>
              <a:rPr lang="en-US" sz="2400" dirty="0"/>
              <a:t>The manager agrees to give him one more day to get the flu shot and encourages him to go during his lunch break. </a:t>
            </a:r>
          </a:p>
        </p:txBody>
      </p:sp>
      <p:sp>
        <p:nvSpPr>
          <p:cNvPr id="4" name="TextBox 3"/>
          <p:cNvSpPr txBox="1"/>
          <p:nvPr/>
        </p:nvSpPr>
        <p:spPr>
          <a:xfrm>
            <a:off x="6226629" y="537791"/>
            <a:ext cx="2288721" cy="954107"/>
          </a:xfrm>
          <a:prstGeom prst="rect">
            <a:avLst/>
          </a:prstGeom>
          <a:noFill/>
        </p:spPr>
        <p:txBody>
          <a:bodyPr wrap="square" rtlCol="0">
            <a:spAutoFit/>
          </a:bodyPr>
          <a:lstStyle/>
          <a:p>
            <a:r>
              <a:rPr lang="en-US" sz="2800" dirty="0">
                <a:latin typeface="Raleway"/>
              </a:rPr>
              <a:t>Produce an Outcome  </a:t>
            </a:r>
          </a:p>
        </p:txBody>
      </p:sp>
      <p:sp>
        <p:nvSpPr>
          <p:cNvPr id="6" name="Slide Number Placeholder 5">
            <a:extLst>
              <a:ext uri="{FF2B5EF4-FFF2-40B4-BE49-F238E27FC236}">
                <a16:creationId xmlns:a16="http://schemas.microsoft.com/office/drawing/2014/main" id="{E65FB314-0B56-4245-AD68-F8FB62F10E09}"/>
              </a:ext>
            </a:extLst>
          </p:cNvPr>
          <p:cNvSpPr>
            <a:spLocks noGrp="1"/>
          </p:cNvSpPr>
          <p:nvPr>
            <p:ph type="sldNum" sz="quarter" idx="12"/>
          </p:nvPr>
        </p:nvSpPr>
        <p:spPr/>
        <p:txBody>
          <a:bodyPr/>
          <a:lstStyle/>
          <a:p>
            <a:fld id="{7D55589D-DAF6-F843-B664-1C9842A51021}" type="slidenum">
              <a:rPr lang="en-US" smtClean="0"/>
              <a:t>86</a:t>
            </a:fld>
            <a:endParaRPr lang="en-US" dirty="0"/>
          </a:p>
        </p:txBody>
      </p:sp>
    </p:spTree>
    <p:extLst>
      <p:ext uri="{BB962C8B-B14F-4D97-AF65-F5344CB8AC3E}">
        <p14:creationId xmlns:p14="http://schemas.microsoft.com/office/powerpoint/2010/main" val="1623917322"/>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B5B16C-8DFE-4B95-914F-FCD37AEC54BF}"/>
              </a:ext>
            </a:extLst>
          </p:cNvPr>
          <p:cNvSpPr>
            <a:spLocks noGrp="1"/>
          </p:cNvSpPr>
          <p:nvPr>
            <p:ph type="sldNum" sz="quarter" idx="12"/>
          </p:nvPr>
        </p:nvSpPr>
        <p:spPr/>
        <p:txBody>
          <a:bodyPr/>
          <a:lstStyle/>
          <a:p>
            <a:fld id="{7D55589D-DAF6-F843-B664-1C9842A51021}" type="slidenum">
              <a:rPr lang="en-US" smtClean="0"/>
              <a:pPr/>
              <a:t>87</a:t>
            </a:fld>
            <a:endParaRPr lang="en-US" dirty="0"/>
          </a:p>
        </p:txBody>
      </p:sp>
      <p:sp>
        <p:nvSpPr>
          <p:cNvPr id="20" name="Rectangle: Rounded Corners 19">
            <a:extLst>
              <a:ext uri="{FF2B5EF4-FFF2-40B4-BE49-F238E27FC236}">
                <a16:creationId xmlns:a16="http://schemas.microsoft.com/office/drawing/2014/main" id="{5E83F07F-27C8-2094-0F13-63EDE25DCB28}"/>
              </a:ext>
            </a:extLst>
          </p:cNvPr>
          <p:cNvSpPr/>
          <p:nvPr/>
        </p:nvSpPr>
        <p:spPr>
          <a:xfrm>
            <a:off x="958386" y="504314"/>
            <a:ext cx="1826322" cy="116955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2DF43CE-77E1-1CEC-CAAF-27289087C375}"/>
              </a:ext>
            </a:extLst>
          </p:cNvPr>
          <p:cNvSpPr txBox="1"/>
          <p:nvPr/>
        </p:nvSpPr>
        <p:spPr>
          <a:xfrm>
            <a:off x="896916" y="509786"/>
            <a:ext cx="1904989" cy="1200329"/>
          </a:xfrm>
          <a:prstGeom prst="rect">
            <a:avLst/>
          </a:prstGeom>
          <a:noFill/>
        </p:spPr>
        <p:txBody>
          <a:bodyPr wrap="square" rtlCol="0">
            <a:spAutoFit/>
          </a:bodyPr>
          <a:lstStyle/>
          <a:p>
            <a:pPr algn="ctr"/>
            <a:r>
              <a:rPr lang="en-US" dirty="0"/>
              <a:t>Was the duty </a:t>
            </a:r>
          </a:p>
          <a:p>
            <a:pPr algn="ctr"/>
            <a:r>
              <a:rPr lang="en-US" dirty="0"/>
              <a:t>to produce an outcome known</a:t>
            </a:r>
          </a:p>
          <a:p>
            <a:pPr algn="ctr"/>
            <a:r>
              <a:rPr lang="en-US" dirty="0"/>
              <a:t>to the employee?</a:t>
            </a:r>
          </a:p>
        </p:txBody>
      </p:sp>
      <p:sp>
        <p:nvSpPr>
          <p:cNvPr id="23" name="Rectangle: Rounded Corners 22">
            <a:extLst>
              <a:ext uri="{FF2B5EF4-FFF2-40B4-BE49-F238E27FC236}">
                <a16:creationId xmlns:a16="http://schemas.microsoft.com/office/drawing/2014/main" id="{55E691F5-99A2-CE79-5DE0-F7C503617542}"/>
              </a:ext>
            </a:extLst>
          </p:cNvPr>
          <p:cNvSpPr/>
          <p:nvPr/>
        </p:nvSpPr>
        <p:spPr>
          <a:xfrm>
            <a:off x="3377155" y="619695"/>
            <a:ext cx="970899" cy="105417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A5656E65-1276-145B-F27E-094C07F2255A}"/>
              </a:ext>
            </a:extLst>
          </p:cNvPr>
          <p:cNvSpPr txBox="1"/>
          <p:nvPr/>
        </p:nvSpPr>
        <p:spPr>
          <a:xfrm>
            <a:off x="3350153" y="600476"/>
            <a:ext cx="970899" cy="1092607"/>
          </a:xfrm>
          <a:prstGeom prst="rect">
            <a:avLst/>
          </a:prstGeom>
          <a:noFill/>
        </p:spPr>
        <p:txBody>
          <a:bodyPr wrap="square" rtlCol="0">
            <a:spAutoFit/>
          </a:bodyPr>
          <a:lstStyle/>
          <a:p>
            <a:pPr algn="ctr"/>
            <a:r>
              <a:rPr lang="en-US" sz="1300" dirty="0"/>
              <a:t>Was it possible to produce the outcome?</a:t>
            </a:r>
          </a:p>
        </p:txBody>
      </p:sp>
      <p:sp>
        <p:nvSpPr>
          <p:cNvPr id="25" name="Rectangle: Rounded Corners 24">
            <a:extLst>
              <a:ext uri="{FF2B5EF4-FFF2-40B4-BE49-F238E27FC236}">
                <a16:creationId xmlns:a16="http://schemas.microsoft.com/office/drawing/2014/main" id="{3AC593B0-46E8-3A21-EE8D-72E2A5691D1B}"/>
              </a:ext>
            </a:extLst>
          </p:cNvPr>
          <p:cNvSpPr/>
          <p:nvPr/>
        </p:nvSpPr>
        <p:spPr>
          <a:xfrm>
            <a:off x="5102241" y="596797"/>
            <a:ext cx="1150373" cy="84821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623AB94A-604C-82F0-01DC-BA4FFFC38C55}"/>
              </a:ext>
            </a:extLst>
          </p:cNvPr>
          <p:cNvSpPr txBox="1"/>
          <p:nvPr/>
        </p:nvSpPr>
        <p:spPr>
          <a:xfrm>
            <a:off x="5111900" y="574630"/>
            <a:ext cx="1206541" cy="892552"/>
          </a:xfrm>
          <a:prstGeom prst="rect">
            <a:avLst/>
          </a:prstGeom>
          <a:noFill/>
        </p:spPr>
        <p:txBody>
          <a:bodyPr wrap="square" rtlCol="0">
            <a:spAutoFit/>
          </a:bodyPr>
          <a:lstStyle/>
          <a:p>
            <a:pPr algn="ctr"/>
            <a:r>
              <a:rPr lang="en-US" sz="1300" dirty="0"/>
              <a:t>Investigate circumstances leading to impossibility </a:t>
            </a:r>
          </a:p>
        </p:txBody>
      </p:sp>
      <p:sp>
        <p:nvSpPr>
          <p:cNvPr id="27" name="TextBox 26">
            <a:extLst>
              <a:ext uri="{FF2B5EF4-FFF2-40B4-BE49-F238E27FC236}">
                <a16:creationId xmlns:a16="http://schemas.microsoft.com/office/drawing/2014/main" id="{0AE71E79-A188-BDB1-CA81-CE22088E594C}"/>
              </a:ext>
            </a:extLst>
          </p:cNvPr>
          <p:cNvSpPr txBox="1"/>
          <p:nvPr/>
        </p:nvSpPr>
        <p:spPr>
          <a:xfrm>
            <a:off x="1296359" y="2176485"/>
            <a:ext cx="1150373" cy="892552"/>
          </a:xfrm>
          <a:prstGeom prst="rect">
            <a:avLst/>
          </a:prstGeom>
          <a:noFill/>
        </p:spPr>
        <p:txBody>
          <a:bodyPr wrap="square" rtlCol="0">
            <a:spAutoFit/>
          </a:bodyPr>
          <a:lstStyle/>
          <a:p>
            <a:pPr algn="ctr"/>
            <a:r>
              <a:rPr lang="en-US" sz="1300" dirty="0"/>
              <a:t>Investigate circumstancesleading to impossibility </a:t>
            </a:r>
          </a:p>
        </p:txBody>
      </p:sp>
      <p:sp>
        <p:nvSpPr>
          <p:cNvPr id="28" name="Rectangle: Rounded Corners 27">
            <a:extLst>
              <a:ext uri="{FF2B5EF4-FFF2-40B4-BE49-F238E27FC236}">
                <a16:creationId xmlns:a16="http://schemas.microsoft.com/office/drawing/2014/main" id="{A37B2C02-22CC-C66E-2335-51B327082F58}"/>
              </a:ext>
            </a:extLst>
          </p:cNvPr>
          <p:cNvSpPr/>
          <p:nvPr/>
        </p:nvSpPr>
        <p:spPr>
          <a:xfrm>
            <a:off x="1202344" y="2212735"/>
            <a:ext cx="1338405" cy="89255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8B9DCFC-5AB0-EC96-C4B3-7F5BA9A38C33}"/>
              </a:ext>
            </a:extLst>
          </p:cNvPr>
          <p:cNvSpPr txBox="1"/>
          <p:nvPr/>
        </p:nvSpPr>
        <p:spPr>
          <a:xfrm>
            <a:off x="3239387" y="2225764"/>
            <a:ext cx="1303842" cy="692497"/>
          </a:xfrm>
          <a:prstGeom prst="rect">
            <a:avLst/>
          </a:prstGeom>
          <a:noFill/>
        </p:spPr>
        <p:txBody>
          <a:bodyPr wrap="square" rtlCol="0">
            <a:spAutoFit/>
          </a:bodyPr>
          <a:lstStyle/>
          <a:p>
            <a:pPr algn="ctr"/>
            <a:r>
              <a:rPr lang="en-US" sz="1300" dirty="0"/>
              <a:t>Did the social benefit exceed the risk? </a:t>
            </a:r>
          </a:p>
        </p:txBody>
      </p:sp>
      <p:sp>
        <p:nvSpPr>
          <p:cNvPr id="30" name="Rectangle: Rounded Corners 29">
            <a:extLst>
              <a:ext uri="{FF2B5EF4-FFF2-40B4-BE49-F238E27FC236}">
                <a16:creationId xmlns:a16="http://schemas.microsoft.com/office/drawing/2014/main" id="{F88FBF22-693E-02E1-48EB-8971F90FD7B0}"/>
              </a:ext>
            </a:extLst>
          </p:cNvPr>
          <p:cNvSpPr/>
          <p:nvPr/>
        </p:nvSpPr>
        <p:spPr>
          <a:xfrm>
            <a:off x="3349465" y="2084974"/>
            <a:ext cx="1130496" cy="8925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5259F553-A05E-7929-5254-5D86AFC9A25C}"/>
              </a:ext>
            </a:extLst>
          </p:cNvPr>
          <p:cNvSpPr/>
          <p:nvPr/>
        </p:nvSpPr>
        <p:spPr>
          <a:xfrm>
            <a:off x="3388875" y="3504632"/>
            <a:ext cx="1130496" cy="89255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C29A3C18-E995-7384-E0CA-43207C42E10A}"/>
              </a:ext>
            </a:extLst>
          </p:cNvPr>
          <p:cNvSpPr txBox="1"/>
          <p:nvPr/>
        </p:nvSpPr>
        <p:spPr>
          <a:xfrm>
            <a:off x="3397994" y="3545789"/>
            <a:ext cx="1160043" cy="692497"/>
          </a:xfrm>
          <a:prstGeom prst="rect">
            <a:avLst/>
          </a:prstGeom>
          <a:noFill/>
        </p:spPr>
        <p:txBody>
          <a:bodyPr wrap="square" rtlCol="0">
            <a:spAutoFit/>
          </a:bodyPr>
          <a:lstStyle/>
          <a:p>
            <a:pPr algn="ctr"/>
            <a:r>
              <a:rPr lang="en-US" sz="1300" dirty="0"/>
              <a:t>Support employee in decision </a:t>
            </a:r>
          </a:p>
        </p:txBody>
      </p:sp>
      <p:sp>
        <p:nvSpPr>
          <p:cNvPr id="33" name="TextBox 32">
            <a:extLst>
              <a:ext uri="{FF2B5EF4-FFF2-40B4-BE49-F238E27FC236}">
                <a16:creationId xmlns:a16="http://schemas.microsoft.com/office/drawing/2014/main" id="{2B01876C-2EAE-506E-7781-50D5B912FBA6}"/>
              </a:ext>
            </a:extLst>
          </p:cNvPr>
          <p:cNvSpPr txBox="1"/>
          <p:nvPr/>
        </p:nvSpPr>
        <p:spPr>
          <a:xfrm>
            <a:off x="5021191" y="2049454"/>
            <a:ext cx="1450459" cy="692497"/>
          </a:xfrm>
          <a:prstGeom prst="rect">
            <a:avLst/>
          </a:prstGeom>
          <a:noFill/>
        </p:spPr>
        <p:txBody>
          <a:bodyPr wrap="square" rtlCol="0">
            <a:spAutoFit/>
          </a:bodyPr>
          <a:lstStyle/>
          <a:p>
            <a:pPr algn="ctr"/>
            <a:r>
              <a:rPr lang="en-US" sz="1300" dirty="0"/>
              <a:t>Is the rate of failure within the expectation? </a:t>
            </a:r>
          </a:p>
        </p:txBody>
      </p:sp>
      <p:sp>
        <p:nvSpPr>
          <p:cNvPr id="34" name="TextBox 33">
            <a:extLst>
              <a:ext uri="{FF2B5EF4-FFF2-40B4-BE49-F238E27FC236}">
                <a16:creationId xmlns:a16="http://schemas.microsoft.com/office/drawing/2014/main" id="{9EA50AE0-F5AC-B489-7E66-5CEC7E091A09}"/>
              </a:ext>
            </a:extLst>
          </p:cNvPr>
          <p:cNvSpPr txBox="1"/>
          <p:nvPr/>
        </p:nvSpPr>
        <p:spPr>
          <a:xfrm>
            <a:off x="5107579" y="3420720"/>
            <a:ext cx="1450459" cy="892552"/>
          </a:xfrm>
          <a:prstGeom prst="rect">
            <a:avLst/>
          </a:prstGeom>
          <a:noFill/>
        </p:spPr>
        <p:txBody>
          <a:bodyPr wrap="square" rtlCol="0">
            <a:spAutoFit/>
          </a:bodyPr>
          <a:lstStyle/>
          <a:p>
            <a:pPr algn="ctr"/>
            <a:r>
              <a:rPr lang="en-US" sz="1300" dirty="0"/>
              <a:t>Can the employee reasonably and appropriately be helped? </a:t>
            </a:r>
          </a:p>
        </p:txBody>
      </p:sp>
      <p:sp>
        <p:nvSpPr>
          <p:cNvPr id="36" name="TextBox 35">
            <a:extLst>
              <a:ext uri="{FF2B5EF4-FFF2-40B4-BE49-F238E27FC236}">
                <a16:creationId xmlns:a16="http://schemas.microsoft.com/office/drawing/2014/main" id="{F4E0DFEB-A83C-72AB-0216-80CCDECB8D3C}"/>
              </a:ext>
            </a:extLst>
          </p:cNvPr>
          <p:cNvSpPr txBox="1"/>
          <p:nvPr/>
        </p:nvSpPr>
        <p:spPr>
          <a:xfrm>
            <a:off x="5159909" y="4901448"/>
            <a:ext cx="1450459" cy="692497"/>
          </a:xfrm>
          <a:prstGeom prst="rect">
            <a:avLst/>
          </a:prstGeom>
          <a:noFill/>
        </p:spPr>
        <p:txBody>
          <a:bodyPr wrap="square" rtlCol="0">
            <a:spAutoFit/>
          </a:bodyPr>
          <a:lstStyle/>
          <a:p>
            <a:pPr algn="ctr"/>
            <a:r>
              <a:rPr lang="en-US" sz="1300" dirty="0"/>
              <a:t>Assist employee </a:t>
            </a:r>
          </a:p>
          <a:p>
            <a:pPr algn="ctr"/>
            <a:r>
              <a:rPr lang="en-US" sz="1300" dirty="0"/>
              <a:t>in producing outcome</a:t>
            </a:r>
          </a:p>
        </p:txBody>
      </p:sp>
      <p:sp>
        <p:nvSpPr>
          <p:cNvPr id="37" name="Rectangle: Rounded Corners 36">
            <a:extLst>
              <a:ext uri="{FF2B5EF4-FFF2-40B4-BE49-F238E27FC236}">
                <a16:creationId xmlns:a16="http://schemas.microsoft.com/office/drawing/2014/main" id="{C97EEF1C-15E1-49E8-2BE1-D9359D0F4844}"/>
              </a:ext>
            </a:extLst>
          </p:cNvPr>
          <p:cNvSpPr/>
          <p:nvPr/>
        </p:nvSpPr>
        <p:spPr>
          <a:xfrm>
            <a:off x="5043952" y="2021013"/>
            <a:ext cx="1472840" cy="80060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385A2EC7-3EF3-8393-96F1-CC4611F8DD38}"/>
              </a:ext>
            </a:extLst>
          </p:cNvPr>
          <p:cNvSpPr/>
          <p:nvPr/>
        </p:nvSpPr>
        <p:spPr>
          <a:xfrm>
            <a:off x="4981267" y="3420720"/>
            <a:ext cx="1700927" cy="97213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AEA8177D-4C55-6E3B-5178-19660A1B36CA}"/>
              </a:ext>
            </a:extLst>
          </p:cNvPr>
          <p:cNvSpPr/>
          <p:nvPr/>
        </p:nvSpPr>
        <p:spPr>
          <a:xfrm>
            <a:off x="5148295" y="4862434"/>
            <a:ext cx="1450459" cy="80004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5A5E5A37-F9C6-B0A4-3368-2C3A2142E041}"/>
              </a:ext>
            </a:extLst>
          </p:cNvPr>
          <p:cNvSpPr txBox="1"/>
          <p:nvPr/>
        </p:nvSpPr>
        <p:spPr>
          <a:xfrm>
            <a:off x="7214011" y="2181808"/>
            <a:ext cx="841609" cy="492443"/>
          </a:xfrm>
          <a:prstGeom prst="rect">
            <a:avLst/>
          </a:prstGeom>
          <a:noFill/>
        </p:spPr>
        <p:txBody>
          <a:bodyPr wrap="square" rtlCol="0">
            <a:spAutoFit/>
          </a:bodyPr>
          <a:lstStyle/>
          <a:p>
            <a:pPr algn="ctr"/>
            <a:r>
              <a:rPr lang="en-US" sz="1300" dirty="0"/>
              <a:t>Accept</a:t>
            </a:r>
          </a:p>
          <a:p>
            <a:pPr algn="ctr"/>
            <a:r>
              <a:rPr lang="en-US" sz="1300" dirty="0"/>
              <a:t>Outcome</a:t>
            </a:r>
          </a:p>
        </p:txBody>
      </p:sp>
      <p:sp>
        <p:nvSpPr>
          <p:cNvPr id="43" name="TextBox 42">
            <a:extLst>
              <a:ext uri="{FF2B5EF4-FFF2-40B4-BE49-F238E27FC236}">
                <a16:creationId xmlns:a16="http://schemas.microsoft.com/office/drawing/2014/main" id="{3596DFEE-6A75-FE60-3058-0648346C4F8E}"/>
              </a:ext>
            </a:extLst>
          </p:cNvPr>
          <p:cNvSpPr txBox="1"/>
          <p:nvPr/>
        </p:nvSpPr>
        <p:spPr>
          <a:xfrm>
            <a:off x="7279926" y="3492017"/>
            <a:ext cx="955560" cy="692497"/>
          </a:xfrm>
          <a:prstGeom prst="rect">
            <a:avLst/>
          </a:prstGeom>
          <a:noFill/>
        </p:spPr>
        <p:txBody>
          <a:bodyPr wrap="square" rtlCol="0">
            <a:spAutoFit/>
          </a:bodyPr>
          <a:lstStyle/>
          <a:p>
            <a:r>
              <a:rPr lang="en-US" sz="1300" dirty="0"/>
              <a:t>Consider disciplinary sanction</a:t>
            </a:r>
          </a:p>
        </p:txBody>
      </p:sp>
      <p:sp>
        <p:nvSpPr>
          <p:cNvPr id="44" name="Rectangle: Rounded Corners 43">
            <a:extLst>
              <a:ext uri="{FF2B5EF4-FFF2-40B4-BE49-F238E27FC236}">
                <a16:creationId xmlns:a16="http://schemas.microsoft.com/office/drawing/2014/main" id="{AEA1527B-BBE0-DD14-BFDC-08CDD39687D4}"/>
              </a:ext>
            </a:extLst>
          </p:cNvPr>
          <p:cNvSpPr/>
          <p:nvPr/>
        </p:nvSpPr>
        <p:spPr>
          <a:xfrm>
            <a:off x="7129613" y="2084974"/>
            <a:ext cx="955560" cy="69249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4">
            <a:extLst>
              <a:ext uri="{FF2B5EF4-FFF2-40B4-BE49-F238E27FC236}">
                <a16:creationId xmlns:a16="http://schemas.microsoft.com/office/drawing/2014/main" id="{27B04A0D-87BD-81FD-46FB-0FD01E50F118}"/>
              </a:ext>
            </a:extLst>
          </p:cNvPr>
          <p:cNvSpPr/>
          <p:nvPr/>
        </p:nvSpPr>
        <p:spPr>
          <a:xfrm>
            <a:off x="7214011" y="3466976"/>
            <a:ext cx="1056489" cy="80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BC9732DC-F1F1-A80A-5B11-9ACAD6C902FA}"/>
              </a:ext>
            </a:extLst>
          </p:cNvPr>
          <p:cNvSpPr txBox="1"/>
          <p:nvPr/>
        </p:nvSpPr>
        <p:spPr>
          <a:xfrm>
            <a:off x="2876848" y="1008279"/>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YES</a:t>
            </a:r>
          </a:p>
        </p:txBody>
      </p:sp>
      <p:sp>
        <p:nvSpPr>
          <p:cNvPr id="49" name="TextBox 48">
            <a:extLst>
              <a:ext uri="{FF2B5EF4-FFF2-40B4-BE49-F238E27FC236}">
                <a16:creationId xmlns:a16="http://schemas.microsoft.com/office/drawing/2014/main" id="{275F5693-0E69-0732-37CA-520447389796}"/>
              </a:ext>
            </a:extLst>
          </p:cNvPr>
          <p:cNvSpPr txBox="1"/>
          <p:nvPr/>
        </p:nvSpPr>
        <p:spPr>
          <a:xfrm>
            <a:off x="3646682" y="3076369"/>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YES</a:t>
            </a:r>
          </a:p>
        </p:txBody>
      </p:sp>
      <p:sp>
        <p:nvSpPr>
          <p:cNvPr id="50" name="TextBox 49">
            <a:extLst>
              <a:ext uri="{FF2B5EF4-FFF2-40B4-BE49-F238E27FC236}">
                <a16:creationId xmlns:a16="http://schemas.microsoft.com/office/drawing/2014/main" id="{2DB3A84D-7244-DBB1-ECB7-E43E98F4F004}"/>
              </a:ext>
            </a:extLst>
          </p:cNvPr>
          <p:cNvSpPr txBox="1"/>
          <p:nvPr/>
        </p:nvSpPr>
        <p:spPr>
          <a:xfrm>
            <a:off x="3646683" y="1723974"/>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YES</a:t>
            </a:r>
          </a:p>
        </p:txBody>
      </p:sp>
      <p:sp>
        <p:nvSpPr>
          <p:cNvPr id="52" name="TextBox 51">
            <a:extLst>
              <a:ext uri="{FF2B5EF4-FFF2-40B4-BE49-F238E27FC236}">
                <a16:creationId xmlns:a16="http://schemas.microsoft.com/office/drawing/2014/main" id="{C4EBE6E5-18C6-0D0E-41E5-C2F53DA02A84}"/>
              </a:ext>
            </a:extLst>
          </p:cNvPr>
          <p:cNvSpPr txBox="1"/>
          <p:nvPr/>
        </p:nvSpPr>
        <p:spPr>
          <a:xfrm>
            <a:off x="6584711" y="2289529"/>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YES</a:t>
            </a:r>
          </a:p>
        </p:txBody>
      </p:sp>
      <p:sp>
        <p:nvSpPr>
          <p:cNvPr id="53" name="TextBox 52">
            <a:extLst>
              <a:ext uri="{FF2B5EF4-FFF2-40B4-BE49-F238E27FC236}">
                <a16:creationId xmlns:a16="http://schemas.microsoft.com/office/drawing/2014/main" id="{6A350DDD-01EC-A708-CA16-19A179F0F786}"/>
              </a:ext>
            </a:extLst>
          </p:cNvPr>
          <p:cNvSpPr txBox="1"/>
          <p:nvPr/>
        </p:nvSpPr>
        <p:spPr>
          <a:xfrm>
            <a:off x="5564451" y="4505857"/>
            <a:ext cx="431841" cy="276999"/>
          </a:xfrm>
          <a:prstGeom prst="rect">
            <a:avLst/>
          </a:prstGeom>
          <a:solidFill>
            <a:schemeClr val="bg2">
              <a:lumMod val="90000"/>
            </a:schemeClr>
          </a:solidFill>
        </p:spPr>
        <p:txBody>
          <a:bodyPr wrap="square" rtlCol="0">
            <a:spAutoFit/>
          </a:bodyPr>
          <a:lstStyle/>
          <a:p>
            <a:r>
              <a:rPr lang="en-US" sz="1200" dirty="0">
                <a:highlight>
                  <a:srgbClr val="C0C0C0"/>
                </a:highlight>
              </a:rPr>
              <a:t>YES</a:t>
            </a:r>
          </a:p>
        </p:txBody>
      </p:sp>
      <p:sp>
        <p:nvSpPr>
          <p:cNvPr id="54" name="TextBox 53">
            <a:extLst>
              <a:ext uri="{FF2B5EF4-FFF2-40B4-BE49-F238E27FC236}">
                <a16:creationId xmlns:a16="http://schemas.microsoft.com/office/drawing/2014/main" id="{EB6249B0-CA87-E69C-BC4A-3934C4D57C22}"/>
              </a:ext>
            </a:extLst>
          </p:cNvPr>
          <p:cNvSpPr txBox="1"/>
          <p:nvPr/>
        </p:nvSpPr>
        <p:spPr>
          <a:xfrm>
            <a:off x="1633489" y="1804800"/>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NO</a:t>
            </a:r>
          </a:p>
        </p:txBody>
      </p:sp>
      <p:sp>
        <p:nvSpPr>
          <p:cNvPr id="55" name="TextBox 54">
            <a:extLst>
              <a:ext uri="{FF2B5EF4-FFF2-40B4-BE49-F238E27FC236}">
                <a16:creationId xmlns:a16="http://schemas.microsoft.com/office/drawing/2014/main" id="{E309D627-AD65-A59B-360E-2EC28E724311}"/>
              </a:ext>
            </a:extLst>
          </p:cNvPr>
          <p:cNvSpPr txBox="1"/>
          <p:nvPr/>
        </p:nvSpPr>
        <p:spPr>
          <a:xfrm>
            <a:off x="4464375" y="950589"/>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NO</a:t>
            </a:r>
          </a:p>
        </p:txBody>
      </p:sp>
      <p:sp>
        <p:nvSpPr>
          <p:cNvPr id="56" name="TextBox 55">
            <a:extLst>
              <a:ext uri="{FF2B5EF4-FFF2-40B4-BE49-F238E27FC236}">
                <a16:creationId xmlns:a16="http://schemas.microsoft.com/office/drawing/2014/main" id="{08E95FA1-ED78-4BD1-29A0-F3416B4EA153}"/>
              </a:ext>
            </a:extLst>
          </p:cNvPr>
          <p:cNvSpPr txBox="1"/>
          <p:nvPr/>
        </p:nvSpPr>
        <p:spPr>
          <a:xfrm>
            <a:off x="4534655" y="2334972"/>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NO</a:t>
            </a:r>
          </a:p>
        </p:txBody>
      </p:sp>
      <p:sp>
        <p:nvSpPr>
          <p:cNvPr id="57" name="TextBox 56">
            <a:extLst>
              <a:ext uri="{FF2B5EF4-FFF2-40B4-BE49-F238E27FC236}">
                <a16:creationId xmlns:a16="http://schemas.microsoft.com/office/drawing/2014/main" id="{A7B6FCF0-2B8F-CCD4-0FC3-E7DFCDCEE55E}"/>
              </a:ext>
            </a:extLst>
          </p:cNvPr>
          <p:cNvSpPr txBox="1"/>
          <p:nvPr/>
        </p:nvSpPr>
        <p:spPr>
          <a:xfrm>
            <a:off x="5519278" y="2959588"/>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NO</a:t>
            </a:r>
          </a:p>
        </p:txBody>
      </p:sp>
      <p:sp>
        <p:nvSpPr>
          <p:cNvPr id="58" name="TextBox 57">
            <a:extLst>
              <a:ext uri="{FF2B5EF4-FFF2-40B4-BE49-F238E27FC236}">
                <a16:creationId xmlns:a16="http://schemas.microsoft.com/office/drawing/2014/main" id="{7F6A9800-213D-C174-1F33-5C8D7D1976B2}"/>
              </a:ext>
            </a:extLst>
          </p:cNvPr>
          <p:cNvSpPr txBox="1"/>
          <p:nvPr/>
        </p:nvSpPr>
        <p:spPr>
          <a:xfrm>
            <a:off x="6728997" y="3699765"/>
            <a:ext cx="431841" cy="276999"/>
          </a:xfrm>
          <a:prstGeom prst="rect">
            <a:avLst/>
          </a:prstGeom>
          <a:solidFill>
            <a:schemeClr val="bg2">
              <a:lumMod val="90000"/>
            </a:schemeClr>
          </a:solidFill>
          <a:ln>
            <a:solidFill>
              <a:schemeClr val="bg2">
                <a:lumMod val="75000"/>
              </a:schemeClr>
            </a:solidFill>
          </a:ln>
        </p:spPr>
        <p:txBody>
          <a:bodyPr wrap="square" rtlCol="0">
            <a:spAutoFit/>
          </a:bodyPr>
          <a:lstStyle/>
          <a:p>
            <a:r>
              <a:rPr lang="en-US" sz="1200" dirty="0">
                <a:highlight>
                  <a:srgbClr val="C0C0C0"/>
                </a:highlight>
              </a:rPr>
              <a:t>NO</a:t>
            </a:r>
          </a:p>
        </p:txBody>
      </p:sp>
      <p:sp>
        <p:nvSpPr>
          <p:cNvPr id="59" name="Rectangle: Rounded Corners 58">
            <a:extLst>
              <a:ext uri="{FF2B5EF4-FFF2-40B4-BE49-F238E27FC236}">
                <a16:creationId xmlns:a16="http://schemas.microsoft.com/office/drawing/2014/main" id="{0470C8C9-9C31-54EE-97F5-37D737E88158}"/>
              </a:ext>
            </a:extLst>
          </p:cNvPr>
          <p:cNvSpPr/>
          <p:nvPr/>
        </p:nvSpPr>
        <p:spPr>
          <a:xfrm>
            <a:off x="3349465" y="504314"/>
            <a:ext cx="1049083" cy="1205801"/>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B2AC6197-08AF-08BA-A404-0A7A58BE1718}"/>
              </a:ext>
            </a:extLst>
          </p:cNvPr>
          <p:cNvSpPr/>
          <p:nvPr/>
        </p:nvSpPr>
        <p:spPr>
          <a:xfrm>
            <a:off x="3194245" y="2014832"/>
            <a:ext cx="1363792" cy="1054205"/>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70DE9A21-3FDE-7926-AA92-BF8D357C8D2F}"/>
              </a:ext>
            </a:extLst>
          </p:cNvPr>
          <p:cNvSpPr/>
          <p:nvPr/>
        </p:nvSpPr>
        <p:spPr>
          <a:xfrm>
            <a:off x="5079557" y="1902565"/>
            <a:ext cx="1363792" cy="1054205"/>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2543F26E-2DB9-8D0B-378D-3FB3FDF1C165}"/>
              </a:ext>
            </a:extLst>
          </p:cNvPr>
          <p:cNvSpPr/>
          <p:nvPr/>
        </p:nvSpPr>
        <p:spPr>
          <a:xfrm>
            <a:off x="4942600" y="3334792"/>
            <a:ext cx="1700927" cy="1091487"/>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60EF6867-9BEF-3264-FFDD-D95432FC82E1}"/>
              </a:ext>
            </a:extLst>
          </p:cNvPr>
          <p:cNvSpPr/>
          <p:nvPr/>
        </p:nvSpPr>
        <p:spPr>
          <a:xfrm>
            <a:off x="5043953" y="4751688"/>
            <a:ext cx="1638242" cy="1037868"/>
          </a:xfrm>
          <a:prstGeom prst="roundRect">
            <a:avLst/>
          </a:prstGeom>
          <a:noFill/>
          <a:ln w="3810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542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6340862" cy="1325563"/>
          </a:xfrm>
        </p:spPr>
        <p:txBody>
          <a:bodyPr>
            <a:normAutofit/>
          </a:bodyPr>
          <a:lstStyle/>
          <a:p>
            <a:pPr>
              <a:lnSpc>
                <a:spcPct val="100000"/>
              </a:lnSpc>
            </a:pPr>
            <a:r>
              <a:rPr lang="en-US" spc="-300" dirty="0"/>
              <a:t>repetitive human errors and at-risk behaviors</a:t>
            </a:r>
            <a:endParaRPr lang="en-US" sz="6000" spc="-300" dirty="0">
              <a:solidFill>
                <a:schemeClr val="accent1"/>
              </a:solidFill>
            </a:endParaRPr>
          </a:p>
        </p:txBody>
      </p:sp>
      <p:pic>
        <p:nvPicPr>
          <p:cNvPr id="6" name="Picture 5" descr="Whole Algorith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233605"/>
            <a:ext cx="7692779" cy="3328995"/>
          </a:xfrm>
          <a:prstGeom prst="rect">
            <a:avLst/>
          </a:prstGeom>
          <a:noFill/>
          <a:ln>
            <a:noFill/>
          </a:ln>
          <a:effectLst/>
          <a:scene3d>
            <a:camera prst="perspectiveFront">
              <a:rot lat="300000" lon="19800000" rev="0"/>
            </a:camera>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16200000">
            <a:off x="5575541" y="2320504"/>
            <a:ext cx="2743200" cy="1966823"/>
          </a:xfrm>
          <a:prstGeom prst="ellipse">
            <a:avLst/>
          </a:prstGeom>
          <a:noFill/>
          <a:ln w="31750" cmpd="sng">
            <a:solidFill>
              <a:srgbClr val="F7951D"/>
            </a:solidFill>
            <a:prstDash val="solid"/>
          </a:ln>
          <a:effectLst>
            <a:glow rad="63500">
              <a:srgbClr val="F7951D">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BD9A654F-A81E-49DE-9B54-16E4A3992CE8}"/>
              </a:ext>
            </a:extLst>
          </p:cNvPr>
          <p:cNvSpPr>
            <a:spLocks noGrp="1"/>
          </p:cNvSpPr>
          <p:nvPr>
            <p:ph type="sldNum" sz="quarter" idx="12"/>
          </p:nvPr>
        </p:nvSpPr>
        <p:spPr/>
        <p:txBody>
          <a:bodyPr/>
          <a:lstStyle/>
          <a:p>
            <a:fld id="{7D55589D-DAF6-F843-B664-1C9842A51021}" type="slidenum">
              <a:rPr lang="en-US" smtClean="0"/>
              <a:t>88</a:t>
            </a:fld>
            <a:endParaRPr lang="en-US" dirty="0"/>
          </a:p>
        </p:txBody>
      </p:sp>
    </p:spTree>
    <p:extLst>
      <p:ext uri="{BB962C8B-B14F-4D97-AF65-F5344CB8AC3E}">
        <p14:creationId xmlns:p14="http://schemas.microsoft.com/office/powerpoint/2010/main" val="312757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884" y="122946"/>
            <a:ext cx="5090804" cy="969584"/>
          </a:xfrm>
        </p:spPr>
        <p:txBody>
          <a:bodyPr>
            <a:noAutofit/>
          </a:bodyPr>
          <a:lstStyle/>
          <a:p>
            <a:pPr>
              <a:lnSpc>
                <a:spcPct val="60000"/>
              </a:lnSpc>
            </a:pPr>
            <a:r>
              <a:rPr lang="en-US" dirty="0"/>
              <a:t>Phlebotomy </a:t>
            </a:r>
            <a:endParaRPr lang="en-US" sz="5400" dirty="0">
              <a:solidFill>
                <a:schemeClr val="accent1"/>
              </a:solidFill>
            </a:endParaRPr>
          </a:p>
        </p:txBody>
      </p:sp>
      <p:sp>
        <p:nvSpPr>
          <p:cNvPr id="3" name="Subtitle 2"/>
          <p:cNvSpPr>
            <a:spLocks noGrp="1"/>
          </p:cNvSpPr>
          <p:nvPr>
            <p:ph type="subTitle" idx="4294967295"/>
          </p:nvPr>
        </p:nvSpPr>
        <p:spPr>
          <a:xfrm>
            <a:off x="401884" y="819398"/>
            <a:ext cx="8340232" cy="4445282"/>
          </a:xfrm>
        </p:spPr>
        <p:txBody>
          <a:bodyPr numCol="1">
            <a:noAutofit/>
          </a:bodyPr>
          <a:lstStyle/>
          <a:p>
            <a:pPr marL="0" indent="0" algn="just">
              <a:spcBef>
                <a:spcPts val="0"/>
              </a:spcBef>
              <a:spcAft>
                <a:spcPts val="1200"/>
              </a:spcAft>
              <a:buNone/>
            </a:pPr>
            <a:r>
              <a:rPr lang="en-US" sz="1600" dirty="0"/>
              <a:t>A phlebotomist, who formerly worked for a blood bank, has worked at Community Hospital for two months. During this time, she has inadvertently left tourniquets on six patients after completing the blood draw and leaving the room. The tourniquets were all found by patients or nurses. Four of the patients did not sustain an injury, one patient lost the feeling in her arm temporarily, and another patient sustained a more serious injury. </a:t>
            </a:r>
          </a:p>
          <a:p>
            <a:pPr marL="0" indent="0" algn="just">
              <a:spcBef>
                <a:spcPts val="0"/>
              </a:spcBef>
              <a:spcAft>
                <a:spcPts val="1200"/>
              </a:spcAft>
              <a:buNone/>
            </a:pPr>
            <a:r>
              <a:rPr lang="en-US" sz="1600" dirty="0"/>
              <a:t>At the blood bank where the phlebotomist previously worked, the procedure was to use blood pressure cuffs instead of tourniquets, to deflate them and leave them on the patients after the blood draw. </a:t>
            </a:r>
          </a:p>
          <a:p>
            <a:pPr marL="0" indent="0" algn="just">
              <a:spcBef>
                <a:spcPts val="0"/>
              </a:spcBef>
              <a:spcAft>
                <a:spcPts val="1200"/>
              </a:spcAft>
              <a:buNone/>
            </a:pPr>
            <a:r>
              <a:rPr lang="en-US" sz="1600" dirty="0"/>
              <a:t>The hospital tourniquets are light blue, which is the same color as the patient gowns. The patient gown sleeves are long and often cover the tourniquets. There is not a standard number of tourniquets in the blood draw trays each day. The phlebotomist does the majority of the blood draws in the hospital and has to move quickly to complete them on time. The lab gets a lot of negative feedback from physicians when test results are not available when they make morning rounds.</a:t>
            </a:r>
          </a:p>
          <a:p>
            <a:pPr marL="0" indent="0" algn="just">
              <a:spcBef>
                <a:spcPts val="0"/>
              </a:spcBef>
              <a:spcAft>
                <a:spcPts val="1200"/>
              </a:spcAft>
              <a:buNone/>
            </a:pPr>
            <a:r>
              <a:rPr lang="en-US" sz="1600" dirty="0"/>
              <a:t>The laboratory director has reminded the phlebotomist twice that she needs to remember to take the tourniquet off before leaving a room. After the fifth incident, the laboratory director warned the phlebotomist that any more mistakes could result in losing her annual bonus. The laboratory director does not know how to respond to this ongoing problem.</a:t>
            </a:r>
          </a:p>
          <a:p>
            <a:pPr marL="0" indent="0" algn="just">
              <a:spcBef>
                <a:spcPts val="0"/>
              </a:spcBef>
              <a:spcAft>
                <a:spcPts val="1200"/>
              </a:spcAft>
              <a:buNone/>
            </a:pPr>
            <a:r>
              <a:rPr lang="en-US" sz="1600" dirty="0"/>
              <a:t>The phlebotomist’s performance at the blood bank was stellar and she came with highest recommendations. In fact, she was a lead member of a major quality improvement project there. She has recommended some process changes to the lab director at Community Hospital, but he insists that the process isn’t the problem.</a:t>
            </a:r>
          </a:p>
        </p:txBody>
      </p:sp>
      <p:sp>
        <p:nvSpPr>
          <p:cNvPr id="4" name="TextBox 3">
            <a:extLst>
              <a:ext uri="{FF2B5EF4-FFF2-40B4-BE49-F238E27FC236}">
                <a16:creationId xmlns:a16="http://schemas.microsoft.com/office/drawing/2014/main" id="{3CAE58D0-A54B-433C-A56B-087F2A29B441}"/>
              </a:ext>
            </a:extLst>
          </p:cNvPr>
          <p:cNvSpPr txBox="1"/>
          <p:nvPr/>
        </p:nvSpPr>
        <p:spPr>
          <a:xfrm>
            <a:off x="3539678" y="6488668"/>
            <a:ext cx="4366067" cy="369332"/>
          </a:xfrm>
          <a:prstGeom prst="rect">
            <a:avLst/>
          </a:prstGeom>
          <a:noFill/>
        </p:spPr>
        <p:txBody>
          <a:bodyPr wrap="square" rtlCol="0">
            <a:spAutoFit/>
          </a:bodyPr>
          <a:lstStyle/>
          <a:p>
            <a:r>
              <a:rPr lang="en-US" i="1" dirty="0">
                <a:solidFill>
                  <a:schemeClr val="accent1">
                    <a:lumMod val="75000"/>
                  </a:schemeClr>
                </a:solidFill>
              </a:rPr>
              <a:t>Source: Nebraska Coalition for Patient Safety</a:t>
            </a:r>
          </a:p>
        </p:txBody>
      </p:sp>
      <p:sp>
        <p:nvSpPr>
          <p:cNvPr id="6" name="Slide Number Placeholder 5">
            <a:extLst>
              <a:ext uri="{FF2B5EF4-FFF2-40B4-BE49-F238E27FC236}">
                <a16:creationId xmlns:a16="http://schemas.microsoft.com/office/drawing/2014/main" id="{81F543FC-C5AA-4B5F-BD3F-13EEFE1D2256}"/>
              </a:ext>
            </a:extLst>
          </p:cNvPr>
          <p:cNvSpPr>
            <a:spLocks noGrp="1"/>
          </p:cNvSpPr>
          <p:nvPr>
            <p:ph type="sldNum" sz="quarter" idx="12"/>
          </p:nvPr>
        </p:nvSpPr>
        <p:spPr/>
        <p:txBody>
          <a:bodyPr/>
          <a:lstStyle/>
          <a:p>
            <a:fld id="{7D55589D-DAF6-F843-B664-1C9842A51021}" type="slidenum">
              <a:rPr lang="en-US" smtClean="0"/>
              <a:t>89</a:t>
            </a:fld>
            <a:endParaRPr lang="en-US" dirty="0"/>
          </a:p>
        </p:txBody>
      </p:sp>
    </p:spTree>
    <p:extLst>
      <p:ext uri="{BB962C8B-B14F-4D97-AF65-F5344CB8AC3E}">
        <p14:creationId xmlns:p14="http://schemas.microsoft.com/office/powerpoint/2010/main" val="34416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Slide Number Placeholder 5"/>
          <p:cNvSpPr txBox="1">
            <a:spLocks noGrp="1"/>
          </p:cNvSpPr>
          <p:nvPr/>
        </p:nvSpPr>
        <p:spPr bwMode="auto">
          <a:xfrm>
            <a:off x="6760750" y="6176716"/>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000">
                <a:solidFill>
                  <a:schemeClr val="bg1"/>
                </a:solidFill>
                <a:latin typeface="Arial" pitchFamily="34" charset="0"/>
              </a:defRPr>
            </a:lvl1pPr>
            <a:lvl2pPr marL="742950" indent="-285750" eaLnBrk="0" hangingPunct="0">
              <a:defRPr sz="1000">
                <a:solidFill>
                  <a:schemeClr val="bg1"/>
                </a:solidFill>
                <a:latin typeface="Arial" pitchFamily="34" charset="0"/>
              </a:defRPr>
            </a:lvl2pPr>
            <a:lvl3pPr marL="1143000" indent="-228600" eaLnBrk="0" hangingPunct="0">
              <a:defRPr sz="1000">
                <a:solidFill>
                  <a:schemeClr val="bg1"/>
                </a:solidFill>
                <a:latin typeface="Arial" pitchFamily="34" charset="0"/>
              </a:defRPr>
            </a:lvl3pPr>
            <a:lvl4pPr marL="1600200" indent="-228600" eaLnBrk="0" hangingPunct="0">
              <a:defRPr sz="1000">
                <a:solidFill>
                  <a:schemeClr val="bg1"/>
                </a:solidFill>
                <a:latin typeface="Arial" pitchFamily="34" charset="0"/>
              </a:defRPr>
            </a:lvl4pPr>
            <a:lvl5pPr marL="2057400" indent="-228600" eaLnBrk="0" hangingPunct="0">
              <a:defRPr sz="1000">
                <a:solidFill>
                  <a:schemeClr val="bg1"/>
                </a:solidFill>
                <a:latin typeface="Arial" pitchFamily="34" charset="0"/>
              </a:defRPr>
            </a:lvl5pPr>
            <a:lvl6pPr marL="2514600" indent="-228600" eaLnBrk="0" fontAlgn="base" hangingPunct="0">
              <a:spcBef>
                <a:spcPct val="0"/>
              </a:spcBef>
              <a:spcAft>
                <a:spcPct val="0"/>
              </a:spcAft>
              <a:defRPr sz="1000">
                <a:solidFill>
                  <a:schemeClr val="bg1"/>
                </a:solidFill>
                <a:latin typeface="Arial" pitchFamily="34" charset="0"/>
              </a:defRPr>
            </a:lvl6pPr>
            <a:lvl7pPr marL="2971800" indent="-228600" eaLnBrk="0" fontAlgn="base" hangingPunct="0">
              <a:spcBef>
                <a:spcPct val="0"/>
              </a:spcBef>
              <a:spcAft>
                <a:spcPct val="0"/>
              </a:spcAft>
              <a:defRPr sz="1000">
                <a:solidFill>
                  <a:schemeClr val="bg1"/>
                </a:solidFill>
                <a:latin typeface="Arial" pitchFamily="34" charset="0"/>
              </a:defRPr>
            </a:lvl7pPr>
            <a:lvl8pPr marL="3429000" indent="-228600" eaLnBrk="0" fontAlgn="base" hangingPunct="0">
              <a:spcBef>
                <a:spcPct val="0"/>
              </a:spcBef>
              <a:spcAft>
                <a:spcPct val="0"/>
              </a:spcAft>
              <a:defRPr sz="1000">
                <a:solidFill>
                  <a:schemeClr val="bg1"/>
                </a:solidFill>
                <a:latin typeface="Arial" pitchFamily="34" charset="0"/>
              </a:defRPr>
            </a:lvl8pPr>
            <a:lvl9pPr marL="3886200" indent="-228600" eaLnBrk="0" fontAlgn="base" hangingPunct="0">
              <a:spcBef>
                <a:spcPct val="0"/>
              </a:spcBef>
              <a:spcAft>
                <a:spcPct val="0"/>
              </a:spcAft>
              <a:defRPr sz="1000">
                <a:solidFill>
                  <a:schemeClr val="bg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A370D7-2880-456D-A12D-FEFF121CD601}"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38" name="Rectangle 16"/>
          <p:cNvSpPr>
            <a:spLocks noGrp="1" noRot="1" noChangeArrowheads="1"/>
          </p:cNvSpPr>
          <p:nvPr>
            <p:ph type="title" idx="4294967295"/>
          </p:nvPr>
        </p:nvSpPr>
        <p:spPr>
          <a:xfrm>
            <a:off x="337758" y="205034"/>
            <a:ext cx="5744990" cy="838200"/>
          </a:xfrm>
        </p:spPr>
        <p:txBody>
          <a:bodyPr>
            <a:noAutofit/>
          </a:bodyPr>
          <a:lstStyle/>
          <a:p>
            <a:r>
              <a:rPr lang="en-US" altLang="en-US" dirty="0"/>
              <a:t>Role of Just culture in a Culture of Safety</a:t>
            </a:r>
          </a:p>
        </p:txBody>
      </p:sp>
      <p:sp>
        <p:nvSpPr>
          <p:cNvPr id="1039" name="Rectangle 17"/>
          <p:cNvSpPr>
            <a:spLocks noGrp="1" noChangeArrowheads="1"/>
          </p:cNvSpPr>
          <p:nvPr>
            <p:ph type="body" sz="half" idx="4294967295"/>
          </p:nvPr>
        </p:nvSpPr>
        <p:spPr>
          <a:xfrm>
            <a:off x="74430" y="1274448"/>
            <a:ext cx="3790288" cy="5378517"/>
          </a:xfrm>
        </p:spPr>
        <p:txBody>
          <a:bodyPr>
            <a:normAutofit fontScale="92500" lnSpcReduction="10000"/>
          </a:bodyPr>
          <a:lstStyle/>
          <a:p>
            <a:pPr eaLnBrk="1" hangingPunct="1">
              <a:lnSpc>
                <a:spcPct val="100000"/>
              </a:lnSpc>
              <a:spcBef>
                <a:spcPts val="600"/>
              </a:spcBef>
            </a:pPr>
            <a:r>
              <a:rPr lang="en-US" altLang="en-US" dirty="0"/>
              <a:t>Just – reporting is rewarded in an atmosphere of trust; clear line between acceptable &amp; unacceptable behavior; shared accountability between management and staff to address root causes of events</a:t>
            </a:r>
          </a:p>
          <a:p>
            <a:pPr>
              <a:lnSpc>
                <a:spcPct val="100000"/>
              </a:lnSpc>
              <a:spcBef>
                <a:spcPts val="600"/>
              </a:spcBef>
            </a:pPr>
            <a:r>
              <a:rPr lang="en-US" altLang="en-US" dirty="0"/>
              <a:t>Reporting – staff report their errors</a:t>
            </a:r>
          </a:p>
          <a:p>
            <a:pPr eaLnBrk="1" hangingPunct="1">
              <a:lnSpc>
                <a:spcPct val="100000"/>
              </a:lnSpc>
              <a:spcBef>
                <a:spcPts val="600"/>
              </a:spcBef>
            </a:pPr>
            <a:r>
              <a:rPr lang="en-US" altLang="en-US" dirty="0"/>
              <a:t>Flexible (Teamwork)– authority gradients relax when safety information is exchanged; there is psychological safety to speak up about safety related information</a:t>
            </a:r>
          </a:p>
          <a:p>
            <a:pPr eaLnBrk="1" hangingPunct="1">
              <a:lnSpc>
                <a:spcPct val="100000"/>
              </a:lnSpc>
              <a:spcBef>
                <a:spcPts val="600"/>
              </a:spcBef>
            </a:pPr>
            <a:r>
              <a:rPr lang="en-US" altLang="en-US" dirty="0"/>
              <a:t>Learning – action is taken based on safety information systems and </a:t>
            </a:r>
            <a:r>
              <a:rPr lang="en-US" altLang="en-US" u="sng" dirty="0"/>
              <a:t>sensemaking conversations</a:t>
            </a:r>
          </a:p>
        </p:txBody>
      </p:sp>
      <p:sp>
        <p:nvSpPr>
          <p:cNvPr id="1040" name="Text Box 15"/>
          <p:cNvSpPr txBox="1">
            <a:spLocks noChangeArrowheads="1"/>
          </p:cNvSpPr>
          <p:nvPr/>
        </p:nvSpPr>
        <p:spPr bwMode="auto">
          <a:xfrm>
            <a:off x="3988905" y="6089213"/>
            <a:ext cx="51550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000">
                <a:solidFill>
                  <a:schemeClr val="bg1"/>
                </a:solidFill>
                <a:latin typeface="Arial" pitchFamily="34" charset="0"/>
              </a:defRPr>
            </a:lvl1pPr>
            <a:lvl2pPr marL="742950" indent="-285750" eaLnBrk="0" hangingPunct="0">
              <a:defRPr sz="1000">
                <a:solidFill>
                  <a:schemeClr val="bg1"/>
                </a:solidFill>
                <a:latin typeface="Arial" pitchFamily="34" charset="0"/>
              </a:defRPr>
            </a:lvl2pPr>
            <a:lvl3pPr marL="1143000" indent="-228600" eaLnBrk="0" hangingPunct="0">
              <a:defRPr sz="1000">
                <a:solidFill>
                  <a:schemeClr val="bg1"/>
                </a:solidFill>
                <a:latin typeface="Arial" pitchFamily="34" charset="0"/>
              </a:defRPr>
            </a:lvl3pPr>
            <a:lvl4pPr marL="1600200" indent="-228600" eaLnBrk="0" hangingPunct="0">
              <a:defRPr sz="1000">
                <a:solidFill>
                  <a:schemeClr val="bg1"/>
                </a:solidFill>
                <a:latin typeface="Arial" pitchFamily="34" charset="0"/>
              </a:defRPr>
            </a:lvl4pPr>
            <a:lvl5pPr marL="2057400" indent="-228600" eaLnBrk="0" hangingPunct="0">
              <a:defRPr sz="1000">
                <a:solidFill>
                  <a:schemeClr val="bg1"/>
                </a:solidFill>
                <a:latin typeface="Arial" pitchFamily="34" charset="0"/>
              </a:defRPr>
            </a:lvl5pPr>
            <a:lvl6pPr marL="2514600" indent="-228600" eaLnBrk="0" fontAlgn="base" hangingPunct="0">
              <a:spcBef>
                <a:spcPct val="0"/>
              </a:spcBef>
              <a:spcAft>
                <a:spcPct val="0"/>
              </a:spcAft>
              <a:defRPr sz="1000">
                <a:solidFill>
                  <a:schemeClr val="bg1"/>
                </a:solidFill>
                <a:latin typeface="Arial" pitchFamily="34" charset="0"/>
              </a:defRPr>
            </a:lvl6pPr>
            <a:lvl7pPr marL="2971800" indent="-228600" eaLnBrk="0" fontAlgn="base" hangingPunct="0">
              <a:spcBef>
                <a:spcPct val="0"/>
              </a:spcBef>
              <a:spcAft>
                <a:spcPct val="0"/>
              </a:spcAft>
              <a:defRPr sz="1000">
                <a:solidFill>
                  <a:schemeClr val="bg1"/>
                </a:solidFill>
                <a:latin typeface="Arial" pitchFamily="34" charset="0"/>
              </a:defRPr>
            </a:lvl7pPr>
            <a:lvl8pPr marL="3429000" indent="-228600" eaLnBrk="0" fontAlgn="base" hangingPunct="0">
              <a:spcBef>
                <a:spcPct val="0"/>
              </a:spcBef>
              <a:spcAft>
                <a:spcPct val="0"/>
              </a:spcAft>
              <a:defRPr sz="1000">
                <a:solidFill>
                  <a:schemeClr val="bg1"/>
                </a:solidFill>
                <a:latin typeface="Arial" pitchFamily="34" charset="0"/>
              </a:defRPr>
            </a:lvl8pPr>
            <a:lvl9pPr marL="3886200" indent="-228600" eaLnBrk="0" fontAlgn="base" hangingPunct="0">
              <a:spcBef>
                <a:spcPct val="0"/>
              </a:spcBef>
              <a:spcAft>
                <a:spcPct val="0"/>
              </a:spcAft>
              <a:defRPr sz="1000">
                <a:solidFill>
                  <a:schemeClr val="bg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mn-cs"/>
              </a:rPr>
              <a:t>Reason, J. </a:t>
            </a:r>
            <a:r>
              <a:rPr kumimoji="0" lang="en-US" altLang="en-US" sz="1400" b="0" i="1" u="none" strike="noStrike" kern="1200" cap="none" spc="0" normalizeH="0" baseline="0" noProof="0" dirty="0">
                <a:ln>
                  <a:noFill/>
                </a:ln>
                <a:solidFill>
                  <a:srgbClr val="000000"/>
                </a:solidFill>
                <a:effectLst/>
                <a:uLnTx/>
                <a:uFillTx/>
                <a:latin typeface="Arial" pitchFamily="34" charset="0"/>
                <a:ea typeface="+mn-ea"/>
                <a:cs typeface="+mn-cs"/>
              </a:rPr>
              <a:t>Managing the Risks of Organizational Accidents. </a:t>
            </a: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mn-cs"/>
              </a:rPr>
              <a:t>Hampshire, England: </a:t>
            </a:r>
            <a:r>
              <a:rPr kumimoji="0" lang="en-US" altLang="en-US" sz="1400" b="0" i="0" u="none" strike="noStrike" kern="1200" cap="none" spc="0" normalizeH="0" baseline="0" noProof="0" dirty="0" err="1">
                <a:ln>
                  <a:noFill/>
                </a:ln>
                <a:solidFill>
                  <a:srgbClr val="000000"/>
                </a:solidFill>
                <a:effectLst/>
                <a:uLnTx/>
                <a:uFillTx/>
                <a:latin typeface="Arial" pitchFamily="34" charset="0"/>
                <a:ea typeface="+mn-ea"/>
                <a:cs typeface="+mn-cs"/>
              </a:rPr>
              <a:t>Ashgate</a:t>
            </a:r>
            <a:r>
              <a:rPr kumimoji="0" lang="en-US" altLang="en-US" sz="1400" b="0" i="0" u="none" strike="noStrike" kern="1200" cap="none" spc="0" normalizeH="0" baseline="0" noProof="0" dirty="0">
                <a:ln>
                  <a:noFill/>
                </a:ln>
                <a:solidFill>
                  <a:srgbClr val="000000"/>
                </a:solidFill>
                <a:effectLst/>
                <a:uLnTx/>
                <a:uFillTx/>
                <a:latin typeface="Arial" pitchFamily="34" charset="0"/>
                <a:ea typeface="+mn-ea"/>
                <a:cs typeface="+mn-cs"/>
              </a:rPr>
              <a:t> Publishing Limited; 1997. </a:t>
            </a:r>
          </a:p>
        </p:txBody>
      </p:sp>
      <p:sp>
        <p:nvSpPr>
          <p:cNvPr id="9" name="TextBox 8"/>
          <p:cNvSpPr txBox="1"/>
          <p:nvPr/>
        </p:nvSpPr>
        <p:spPr>
          <a:xfrm>
            <a:off x="4525947" y="33200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Box 15">
            <a:extLst>
              <a:ext uri="{FF2B5EF4-FFF2-40B4-BE49-F238E27FC236}">
                <a16:creationId xmlns:a16="http://schemas.microsoft.com/office/drawing/2014/main" id="{8FA5CAB6-D962-FAD6-FC9C-FBFEA6B17489}"/>
              </a:ext>
            </a:extLst>
          </p:cNvPr>
          <p:cNvSpPr txBox="1">
            <a:spLocks noChangeArrowheads="1"/>
          </p:cNvSpPr>
          <p:nvPr/>
        </p:nvSpPr>
        <p:spPr bwMode="auto">
          <a:xfrm>
            <a:off x="3988906" y="5776515"/>
            <a:ext cx="51550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000">
                <a:solidFill>
                  <a:schemeClr val="bg1"/>
                </a:solidFill>
                <a:latin typeface="Arial" pitchFamily="34" charset="0"/>
              </a:defRPr>
            </a:lvl1pPr>
            <a:lvl2pPr marL="742950" indent="-285750" eaLnBrk="0" hangingPunct="0">
              <a:defRPr sz="1000">
                <a:solidFill>
                  <a:schemeClr val="bg1"/>
                </a:solidFill>
                <a:latin typeface="Arial" pitchFamily="34" charset="0"/>
              </a:defRPr>
            </a:lvl2pPr>
            <a:lvl3pPr marL="1143000" indent="-228600" eaLnBrk="0" hangingPunct="0">
              <a:defRPr sz="1000">
                <a:solidFill>
                  <a:schemeClr val="bg1"/>
                </a:solidFill>
                <a:latin typeface="Arial" pitchFamily="34" charset="0"/>
              </a:defRPr>
            </a:lvl3pPr>
            <a:lvl4pPr marL="1600200" indent="-228600" eaLnBrk="0" hangingPunct="0">
              <a:defRPr sz="1000">
                <a:solidFill>
                  <a:schemeClr val="bg1"/>
                </a:solidFill>
                <a:latin typeface="Arial" pitchFamily="34" charset="0"/>
              </a:defRPr>
            </a:lvl4pPr>
            <a:lvl5pPr marL="2057400" indent="-228600" eaLnBrk="0" hangingPunct="0">
              <a:defRPr sz="1000">
                <a:solidFill>
                  <a:schemeClr val="bg1"/>
                </a:solidFill>
                <a:latin typeface="Arial" pitchFamily="34" charset="0"/>
              </a:defRPr>
            </a:lvl5pPr>
            <a:lvl6pPr marL="2514600" indent="-228600" eaLnBrk="0" fontAlgn="base" hangingPunct="0">
              <a:spcBef>
                <a:spcPct val="0"/>
              </a:spcBef>
              <a:spcAft>
                <a:spcPct val="0"/>
              </a:spcAft>
              <a:defRPr sz="1000">
                <a:solidFill>
                  <a:schemeClr val="bg1"/>
                </a:solidFill>
                <a:latin typeface="Arial" pitchFamily="34" charset="0"/>
              </a:defRPr>
            </a:lvl6pPr>
            <a:lvl7pPr marL="2971800" indent="-228600" eaLnBrk="0" fontAlgn="base" hangingPunct="0">
              <a:spcBef>
                <a:spcPct val="0"/>
              </a:spcBef>
              <a:spcAft>
                <a:spcPct val="0"/>
              </a:spcAft>
              <a:defRPr sz="1000">
                <a:solidFill>
                  <a:schemeClr val="bg1"/>
                </a:solidFill>
                <a:latin typeface="Arial" pitchFamily="34" charset="0"/>
              </a:defRPr>
            </a:lvl7pPr>
            <a:lvl8pPr marL="3429000" indent="-228600" eaLnBrk="0" fontAlgn="base" hangingPunct="0">
              <a:spcBef>
                <a:spcPct val="0"/>
              </a:spcBef>
              <a:spcAft>
                <a:spcPct val="0"/>
              </a:spcAft>
              <a:defRPr sz="1000">
                <a:solidFill>
                  <a:schemeClr val="bg1"/>
                </a:solidFill>
                <a:latin typeface="Arial" pitchFamily="34" charset="0"/>
              </a:defRPr>
            </a:lvl8pPr>
            <a:lvl9pPr marL="3886200" indent="-228600" eaLnBrk="0" fontAlgn="base" hangingPunct="0">
              <a:spcBef>
                <a:spcPct val="0"/>
              </a:spcBef>
              <a:spcAft>
                <a:spcPct val="0"/>
              </a:spcAft>
              <a:defRPr sz="1000">
                <a:solidFill>
                  <a:schemeClr val="bg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itchFamily="34" charset="0"/>
                <a:ea typeface="+mn-ea"/>
                <a:cs typeface="+mn-cs"/>
              </a:rPr>
              <a:t>Four Key Components of a Culture of Safety  </a:t>
            </a:r>
          </a:p>
        </p:txBody>
      </p:sp>
      <p:graphicFrame>
        <p:nvGraphicFramePr>
          <p:cNvPr id="18" name="Diagram 17">
            <a:extLst>
              <a:ext uri="{FF2B5EF4-FFF2-40B4-BE49-F238E27FC236}">
                <a16:creationId xmlns:a16="http://schemas.microsoft.com/office/drawing/2014/main" id="{A14B04A5-06C9-54BA-6DED-6C318CAB0CC2}"/>
              </a:ext>
            </a:extLst>
          </p:cNvPr>
          <p:cNvGraphicFramePr/>
          <p:nvPr>
            <p:extLst>
              <p:ext uri="{D42A27DB-BD31-4B8C-83A1-F6EECF244321}">
                <p14:modId xmlns:p14="http://schemas.microsoft.com/office/powerpoint/2010/main" val="2792613820"/>
              </p:ext>
            </p:extLst>
          </p:nvPr>
        </p:nvGraphicFramePr>
        <p:xfrm>
          <a:off x="3617843" y="540481"/>
          <a:ext cx="5401971" cy="5236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72A9518C-CE7F-3241-98C2-053CA7E12CF1}"/>
              </a:ext>
            </a:extLst>
          </p:cNvPr>
          <p:cNvSpPr txBox="1"/>
          <p:nvPr/>
        </p:nvSpPr>
        <p:spPr>
          <a:xfrm>
            <a:off x="5536081" y="685013"/>
            <a:ext cx="1565493" cy="954107"/>
          </a:xfrm>
          <a:prstGeom prst="rect">
            <a:avLst/>
          </a:prstGeom>
          <a:noFill/>
        </p:spPr>
        <p:txBody>
          <a:bodyPr wrap="none" rtlCol="0">
            <a:spAutoFit/>
          </a:bodyPr>
          <a:lstStyle/>
          <a:p>
            <a:pPr algn="ctr"/>
            <a:r>
              <a:rPr lang="en-US" sz="2800" b="1" dirty="0"/>
              <a:t>Safe</a:t>
            </a:r>
          </a:p>
          <a:p>
            <a:pPr algn="ctr"/>
            <a:r>
              <a:rPr lang="en-US" sz="2800" b="1" dirty="0"/>
              <a:t>Informed</a:t>
            </a:r>
          </a:p>
        </p:txBody>
      </p:sp>
    </p:spTree>
    <p:extLst>
      <p:ext uri="{BB962C8B-B14F-4D97-AF65-F5344CB8AC3E}">
        <p14:creationId xmlns:p14="http://schemas.microsoft.com/office/powerpoint/2010/main" val="3676740408"/>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etitive Human.png"/>
          <p:cNvPicPr>
            <a:picLocks noChangeAspect="1"/>
          </p:cNvPicPr>
          <p:nvPr/>
        </p:nvPicPr>
        <p:blipFill rotWithShape="1">
          <a:blip r:embed="rId3">
            <a:extLst>
              <a:ext uri="{28A0092B-C50C-407E-A947-70E740481C1C}">
                <a14:useLocalDpi xmlns:a14="http://schemas.microsoft.com/office/drawing/2010/main" val="0"/>
              </a:ext>
            </a:extLst>
          </a:blip>
          <a:srcRect t="6580"/>
          <a:stretch/>
        </p:blipFill>
        <p:spPr bwMode="auto">
          <a:xfrm>
            <a:off x="150663" y="902825"/>
            <a:ext cx="8842674" cy="53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C7A59A2C-502C-4569-A502-EA7CB9C2E663}"/>
              </a:ext>
            </a:extLst>
          </p:cNvPr>
          <p:cNvSpPr>
            <a:spLocks noGrp="1"/>
          </p:cNvSpPr>
          <p:nvPr>
            <p:ph type="sldNum" sz="quarter" idx="12"/>
          </p:nvPr>
        </p:nvSpPr>
        <p:spPr/>
        <p:txBody>
          <a:bodyPr/>
          <a:lstStyle/>
          <a:p>
            <a:fld id="{7D55589D-DAF6-F843-B664-1C9842A51021}" type="slidenum">
              <a:rPr lang="en-US" smtClean="0"/>
              <a:pPr/>
              <a:t>90</a:t>
            </a:fld>
            <a:endParaRPr lang="en-US" dirty="0"/>
          </a:p>
        </p:txBody>
      </p:sp>
      <p:sp>
        <p:nvSpPr>
          <p:cNvPr id="3" name="Title 2">
            <a:extLst>
              <a:ext uri="{FF2B5EF4-FFF2-40B4-BE49-F238E27FC236}">
                <a16:creationId xmlns:a16="http://schemas.microsoft.com/office/drawing/2014/main" id="{CC846EA5-A393-DD00-1A9E-A0839BD20D9A}"/>
              </a:ext>
            </a:extLst>
          </p:cNvPr>
          <p:cNvSpPr txBox="1">
            <a:spLocks/>
          </p:cNvSpPr>
          <p:nvPr/>
        </p:nvSpPr>
        <p:spPr>
          <a:xfrm>
            <a:off x="457200" y="159674"/>
            <a:ext cx="8229599" cy="747420"/>
          </a:xfrm>
          <a:prstGeom prst="rect">
            <a:avLst/>
          </a:prstGeom>
        </p:spPr>
        <p:txBody>
          <a:bodyPr/>
          <a:lstStyle>
            <a:lvl1pPr algn="l" defTabSz="914400" rtl="0" eaLnBrk="1" latinLnBrk="0" hangingPunct="1">
              <a:lnSpc>
                <a:spcPct val="90000"/>
              </a:lnSpc>
              <a:spcBef>
                <a:spcPct val="0"/>
              </a:spcBef>
              <a:buNone/>
              <a:defRPr sz="4000" b="1" i="0" kern="0" cap="all" spc="-400" normalizeH="0" baseline="0">
                <a:solidFill>
                  <a:schemeClr val="accent1">
                    <a:lumMod val="75000"/>
                  </a:schemeClr>
                </a:solidFill>
                <a:latin typeface="Arial" charset="0"/>
                <a:ea typeface="Arial" charset="0"/>
                <a:cs typeface="Arial" charset="0"/>
              </a:defRPr>
            </a:lvl1pPr>
          </a:lstStyle>
          <a:p>
            <a:r>
              <a:rPr lang="en-US" sz="3600" spc="0" dirty="0"/>
              <a:t>Repetitive Human Error</a:t>
            </a:r>
          </a:p>
        </p:txBody>
      </p:sp>
    </p:spTree>
    <p:extLst>
      <p:ext uri="{BB962C8B-B14F-4D97-AF65-F5344CB8AC3E}">
        <p14:creationId xmlns:p14="http://schemas.microsoft.com/office/powerpoint/2010/main" val="105270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5208" y="136524"/>
            <a:ext cx="6901442" cy="1493772"/>
          </a:xfrm>
        </p:spPr>
        <p:txBody>
          <a:bodyPr>
            <a:noAutofit/>
          </a:bodyPr>
          <a:lstStyle/>
          <a:p>
            <a:pPr>
              <a:lnSpc>
                <a:spcPct val="60000"/>
              </a:lnSpc>
            </a:pPr>
            <a:r>
              <a:rPr lang="en-US" dirty="0"/>
              <a:t>Cautery burn</a:t>
            </a:r>
            <a:endParaRPr lang="en-US" sz="5400" dirty="0">
              <a:solidFill>
                <a:schemeClr val="accent1"/>
              </a:solidFill>
            </a:endParaRPr>
          </a:p>
        </p:txBody>
      </p:sp>
      <p:sp>
        <p:nvSpPr>
          <p:cNvPr id="3" name="Subtitle 2"/>
          <p:cNvSpPr>
            <a:spLocks noGrp="1"/>
          </p:cNvSpPr>
          <p:nvPr>
            <p:ph type="subTitle" idx="4294967295"/>
          </p:nvPr>
        </p:nvSpPr>
        <p:spPr>
          <a:xfrm>
            <a:off x="580013" y="1041719"/>
            <a:ext cx="8135969" cy="5088006"/>
          </a:xfrm>
        </p:spPr>
        <p:txBody>
          <a:bodyPr numCol="1">
            <a:noAutofit/>
          </a:bodyPr>
          <a:lstStyle/>
          <a:p>
            <a:pPr marL="0" indent="0" algn="just">
              <a:buNone/>
            </a:pPr>
            <a:r>
              <a:rPr lang="en-US" sz="2200" dirty="0"/>
              <a:t>When the drapes were removed from the patient after a surgical procedure, a small burn mark was noted on the drapes and then a burn was found on the patient’s abdomen. The surgical safety protocol calls for the surgeon to place the cautery tip in the cautery holster after use.  </a:t>
            </a:r>
          </a:p>
          <a:p>
            <a:pPr marL="0" indent="0" algn="just">
              <a:buNone/>
            </a:pPr>
            <a:r>
              <a:rPr lang="en-US" sz="2200" dirty="0"/>
              <a:t>During the investigation, both the circulating nurse and the surgical tech reported that the holster was placed in its usual place, within sight and reach. They reported that the surgeon did not use the holster in this case. Upon further questioning, they noted that this surgeon often throws down the cautery when he is done with it, rushes through cases, is not approachable and can’t be redirected.</a:t>
            </a:r>
          </a:p>
          <a:p>
            <a:pPr marL="0" indent="0" algn="just">
              <a:buNone/>
            </a:pPr>
            <a:r>
              <a:rPr lang="en-US" sz="2200" dirty="0"/>
              <a:t>The surgeon initially said he uses the holster most of the time, but today it was positioned in an area that he isn’t used to.  He later stated he didn’t like using the holster, that most of the surgeons don’t use it and they don’t want to use it.</a:t>
            </a:r>
          </a:p>
        </p:txBody>
      </p:sp>
      <p:sp>
        <p:nvSpPr>
          <p:cNvPr id="4" name="TextBox 3">
            <a:extLst>
              <a:ext uri="{FF2B5EF4-FFF2-40B4-BE49-F238E27FC236}">
                <a16:creationId xmlns:a16="http://schemas.microsoft.com/office/drawing/2014/main" id="{57EF8AB8-4B53-4ECA-AAD7-AB2D1715106B}"/>
              </a:ext>
            </a:extLst>
          </p:cNvPr>
          <p:cNvSpPr txBox="1"/>
          <p:nvPr/>
        </p:nvSpPr>
        <p:spPr>
          <a:xfrm>
            <a:off x="2388966" y="6281447"/>
            <a:ext cx="4366067" cy="369332"/>
          </a:xfrm>
          <a:prstGeom prst="rect">
            <a:avLst/>
          </a:prstGeom>
          <a:noFill/>
        </p:spPr>
        <p:txBody>
          <a:bodyPr wrap="none" rtlCol="0">
            <a:spAutoFit/>
          </a:bodyPr>
          <a:lstStyle/>
          <a:p>
            <a:r>
              <a:rPr lang="en-US" i="1" dirty="0">
                <a:solidFill>
                  <a:schemeClr val="accent1">
                    <a:lumMod val="75000"/>
                  </a:schemeClr>
                </a:solidFill>
              </a:rPr>
              <a:t>Source: Nebraska Coalition for Patient Safety</a:t>
            </a:r>
          </a:p>
        </p:txBody>
      </p:sp>
      <p:sp>
        <p:nvSpPr>
          <p:cNvPr id="6" name="Slide Number Placeholder 5">
            <a:extLst>
              <a:ext uri="{FF2B5EF4-FFF2-40B4-BE49-F238E27FC236}">
                <a16:creationId xmlns:a16="http://schemas.microsoft.com/office/drawing/2014/main" id="{913A70F4-7029-4E4A-9C2A-CFE17DC4E5C2}"/>
              </a:ext>
            </a:extLst>
          </p:cNvPr>
          <p:cNvSpPr>
            <a:spLocks noGrp="1"/>
          </p:cNvSpPr>
          <p:nvPr>
            <p:ph type="sldNum" sz="quarter" idx="12"/>
          </p:nvPr>
        </p:nvSpPr>
        <p:spPr/>
        <p:txBody>
          <a:bodyPr/>
          <a:lstStyle/>
          <a:p>
            <a:fld id="{7D55589D-DAF6-F843-B664-1C9842A51021}" type="slidenum">
              <a:rPr lang="en-US" smtClean="0"/>
              <a:t>91</a:t>
            </a:fld>
            <a:endParaRPr lang="en-US" dirty="0"/>
          </a:p>
        </p:txBody>
      </p:sp>
    </p:spTree>
    <p:extLst>
      <p:ext uri="{BB962C8B-B14F-4D97-AF65-F5344CB8AC3E}">
        <p14:creationId xmlns:p14="http://schemas.microsoft.com/office/powerpoint/2010/main" val="409721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petiive-At-Risk.png"/>
          <p:cNvPicPr>
            <a:picLocks noChangeAspect="1"/>
          </p:cNvPicPr>
          <p:nvPr/>
        </p:nvPicPr>
        <p:blipFill rotWithShape="1">
          <a:blip r:embed="rId3">
            <a:extLst>
              <a:ext uri="{28A0092B-C50C-407E-A947-70E740481C1C}">
                <a14:useLocalDpi xmlns:a14="http://schemas.microsoft.com/office/drawing/2010/main" val="0"/>
              </a:ext>
            </a:extLst>
          </a:blip>
          <a:srcRect t="6397"/>
          <a:stretch/>
        </p:blipFill>
        <p:spPr bwMode="auto">
          <a:xfrm>
            <a:off x="159658" y="883943"/>
            <a:ext cx="8853715" cy="538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07CD2367-3AB5-486B-969A-4AFDD643BA54}"/>
              </a:ext>
            </a:extLst>
          </p:cNvPr>
          <p:cNvSpPr>
            <a:spLocks noGrp="1"/>
          </p:cNvSpPr>
          <p:nvPr>
            <p:ph type="sldNum" sz="quarter" idx="12"/>
          </p:nvPr>
        </p:nvSpPr>
        <p:spPr/>
        <p:txBody>
          <a:bodyPr/>
          <a:lstStyle/>
          <a:p>
            <a:fld id="{7D55589D-DAF6-F843-B664-1C9842A51021}" type="slidenum">
              <a:rPr lang="en-US" smtClean="0"/>
              <a:pPr/>
              <a:t>92</a:t>
            </a:fld>
            <a:endParaRPr lang="en-US" dirty="0"/>
          </a:p>
        </p:txBody>
      </p:sp>
      <p:sp>
        <p:nvSpPr>
          <p:cNvPr id="3" name="Title 2">
            <a:extLst>
              <a:ext uri="{FF2B5EF4-FFF2-40B4-BE49-F238E27FC236}">
                <a16:creationId xmlns:a16="http://schemas.microsoft.com/office/drawing/2014/main" id="{7BFAAF54-86EB-41C9-9E5C-3E203A12CDED}"/>
              </a:ext>
            </a:extLst>
          </p:cNvPr>
          <p:cNvSpPr txBox="1">
            <a:spLocks/>
          </p:cNvSpPr>
          <p:nvPr/>
        </p:nvSpPr>
        <p:spPr>
          <a:xfrm>
            <a:off x="457200" y="136524"/>
            <a:ext cx="8229599" cy="747420"/>
          </a:xfrm>
          <a:prstGeom prst="rect">
            <a:avLst/>
          </a:prstGeom>
        </p:spPr>
        <p:txBody>
          <a:bodyPr/>
          <a:lstStyle>
            <a:lvl1pPr algn="l" defTabSz="914400" rtl="0" eaLnBrk="1" latinLnBrk="0" hangingPunct="1">
              <a:lnSpc>
                <a:spcPct val="90000"/>
              </a:lnSpc>
              <a:spcBef>
                <a:spcPct val="0"/>
              </a:spcBef>
              <a:buNone/>
              <a:defRPr sz="4000" b="1" i="0" kern="0" cap="all" spc="-400" normalizeH="0" baseline="0">
                <a:solidFill>
                  <a:schemeClr val="accent1">
                    <a:lumMod val="75000"/>
                  </a:schemeClr>
                </a:solidFill>
                <a:latin typeface="Arial" charset="0"/>
                <a:ea typeface="Arial" charset="0"/>
                <a:cs typeface="Arial" charset="0"/>
              </a:defRPr>
            </a:lvl1pPr>
          </a:lstStyle>
          <a:p>
            <a:r>
              <a:rPr lang="en-US" sz="3600" spc="0" dirty="0"/>
              <a:t>Repetitive at risk behaviors</a:t>
            </a:r>
          </a:p>
        </p:txBody>
      </p:sp>
    </p:spTree>
    <p:extLst>
      <p:ext uri="{BB962C8B-B14F-4D97-AF65-F5344CB8AC3E}">
        <p14:creationId xmlns:p14="http://schemas.microsoft.com/office/powerpoint/2010/main" val="194847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Threshold investigation</a:t>
            </a:r>
          </a:p>
        </p:txBody>
      </p:sp>
      <p:sp>
        <p:nvSpPr>
          <p:cNvPr id="4" name="Rectangle 26"/>
          <p:cNvSpPr>
            <a:spLocks/>
          </p:cNvSpPr>
          <p:nvPr/>
        </p:nvSpPr>
        <p:spPr bwMode="auto">
          <a:xfrm>
            <a:off x="628650" y="1998980"/>
            <a:ext cx="5537018"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What happened?</a:t>
            </a:r>
          </a:p>
        </p:txBody>
      </p:sp>
      <p:sp>
        <p:nvSpPr>
          <p:cNvPr id="5" name="Rectangle 26"/>
          <p:cNvSpPr>
            <a:spLocks/>
          </p:cNvSpPr>
          <p:nvPr/>
        </p:nvSpPr>
        <p:spPr bwMode="auto">
          <a:xfrm>
            <a:off x="628649" y="2853371"/>
            <a:ext cx="5537019"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What normally happens?</a:t>
            </a:r>
          </a:p>
        </p:txBody>
      </p:sp>
      <p:sp>
        <p:nvSpPr>
          <p:cNvPr id="6" name="Rectangle 26"/>
          <p:cNvSpPr>
            <a:spLocks/>
          </p:cNvSpPr>
          <p:nvPr/>
        </p:nvSpPr>
        <p:spPr bwMode="auto">
          <a:xfrm>
            <a:off x="628649" y="3707762"/>
            <a:ext cx="5537019"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What does procedure require?</a:t>
            </a:r>
          </a:p>
        </p:txBody>
      </p:sp>
      <p:sp>
        <p:nvSpPr>
          <p:cNvPr id="7" name="Rectangle 26"/>
          <p:cNvSpPr>
            <a:spLocks/>
          </p:cNvSpPr>
          <p:nvPr/>
        </p:nvSpPr>
        <p:spPr bwMode="auto">
          <a:xfrm>
            <a:off x="628650" y="4562153"/>
            <a:ext cx="5537018"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Why did it happen?</a:t>
            </a:r>
          </a:p>
        </p:txBody>
      </p:sp>
      <p:sp>
        <p:nvSpPr>
          <p:cNvPr id="8" name="Rectangle 26"/>
          <p:cNvSpPr>
            <a:spLocks/>
          </p:cNvSpPr>
          <p:nvPr/>
        </p:nvSpPr>
        <p:spPr bwMode="auto">
          <a:xfrm>
            <a:off x="628650" y="5416544"/>
            <a:ext cx="5537018" cy="546100"/>
          </a:xfrm>
          <a:prstGeom prst="rect">
            <a:avLst/>
          </a:prstGeom>
          <a:solidFill>
            <a:srgbClr val="FF9900"/>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How were we managing it?</a:t>
            </a:r>
          </a:p>
        </p:txBody>
      </p:sp>
      <p:grpSp>
        <p:nvGrpSpPr>
          <p:cNvPr id="14" name="Group 13"/>
          <p:cNvGrpSpPr/>
          <p:nvPr/>
        </p:nvGrpSpPr>
        <p:grpSpPr>
          <a:xfrm>
            <a:off x="6783977" y="1998980"/>
            <a:ext cx="618310" cy="3963664"/>
            <a:chOff x="6783977" y="1998980"/>
            <a:chExt cx="618310" cy="3963664"/>
          </a:xfrm>
        </p:grpSpPr>
        <p:cxnSp>
          <p:nvCxnSpPr>
            <p:cNvPr id="12" name="Straight Arrow Connector 11"/>
            <p:cNvCxnSpPr/>
            <p:nvPr/>
          </p:nvCxnSpPr>
          <p:spPr>
            <a:xfrm>
              <a:off x="6783977" y="1998980"/>
              <a:ext cx="0" cy="396366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50909" y="2697567"/>
              <a:ext cx="351378" cy="2779983"/>
            </a:xfrm>
            <a:prstGeom prst="rect">
              <a:avLst/>
            </a:prstGeom>
            <a:noFill/>
          </p:spPr>
          <p:txBody>
            <a:bodyPr vert="vert" wrap="square" tIns="0" bIns="0" rtlCol="0">
              <a:spAutoFit/>
            </a:bodyPr>
            <a:lstStyle/>
            <a:p>
              <a:pPr marL="0" marR="0" lvl="0" indent="0" algn="l" defTabSz="914400" rtl="0" eaLnBrk="1" fontAlgn="auto" latinLnBrk="0" hangingPunct="1">
                <a:lnSpc>
                  <a:spcPts val="126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Raleway SemiBold" charset="0"/>
                  <a:ea typeface="Raleway SemiBold" charset="0"/>
                  <a:cs typeface="Raleway SemiBold" charset="0"/>
                </a:rPr>
                <a:t>Increasing Value</a:t>
              </a:r>
            </a:p>
          </p:txBody>
        </p:sp>
      </p:grpSp>
      <p:sp>
        <p:nvSpPr>
          <p:cNvPr id="9" name="Slide Number Placeholder 8">
            <a:extLst>
              <a:ext uri="{FF2B5EF4-FFF2-40B4-BE49-F238E27FC236}">
                <a16:creationId xmlns:a16="http://schemas.microsoft.com/office/drawing/2014/main" id="{CEA85F23-7EFF-475E-95FB-843275205E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srgbClr val="000000">
                  <a:tint val="75000"/>
                </a:srgbClr>
              </a:solidFill>
              <a:effectLst/>
              <a:uLnTx/>
              <a:uFillTx/>
              <a:latin typeface="Arial" charset="0"/>
              <a:cs typeface="Arial" charset="0"/>
            </a:endParaRPr>
          </a:p>
        </p:txBody>
      </p:sp>
    </p:spTree>
    <p:extLst>
      <p:ext uri="{BB962C8B-B14F-4D97-AF65-F5344CB8AC3E}">
        <p14:creationId xmlns:p14="http://schemas.microsoft.com/office/powerpoint/2010/main" val="41615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61" y="136524"/>
            <a:ext cx="8229599" cy="857184"/>
          </a:xfrm>
        </p:spPr>
        <p:txBody>
          <a:bodyPr/>
          <a:lstStyle/>
          <a:p>
            <a:r>
              <a:rPr lang="en-US" dirty="0"/>
              <a:t>Threshold investigation </a:t>
            </a:r>
          </a:p>
        </p:txBody>
      </p:sp>
      <p:sp>
        <p:nvSpPr>
          <p:cNvPr id="5" name="Content Placeholder 4"/>
          <p:cNvSpPr>
            <a:spLocks noGrp="1"/>
          </p:cNvSpPr>
          <p:nvPr>
            <p:ph idx="1"/>
          </p:nvPr>
        </p:nvSpPr>
        <p:spPr>
          <a:xfrm>
            <a:off x="628650" y="1703070"/>
            <a:ext cx="8169910" cy="5018406"/>
          </a:xfrm>
        </p:spPr>
        <p:txBody>
          <a:bodyPr>
            <a:normAutofit fontScale="92500" lnSpcReduction="10000"/>
          </a:bodyPr>
          <a:lstStyle/>
          <a:p>
            <a:r>
              <a:rPr lang="en-US" sz="2400" dirty="0">
                <a:latin typeface="Raleway"/>
              </a:rPr>
              <a:t>Use the investigation as a </a:t>
            </a:r>
            <a:r>
              <a:rPr lang="en-US" sz="2400" u="sng" dirty="0">
                <a:latin typeface="Raleway"/>
              </a:rPr>
              <a:t>window to risk</a:t>
            </a:r>
          </a:p>
          <a:p>
            <a:endParaRPr lang="en-US" sz="2400" u="sng" dirty="0">
              <a:latin typeface="Raleway"/>
            </a:endParaRPr>
          </a:p>
          <a:p>
            <a:r>
              <a:rPr lang="en-US" sz="2400" dirty="0">
                <a:latin typeface="Raleway"/>
              </a:rPr>
              <a:t>What did you discover as you searched for causes?</a:t>
            </a:r>
          </a:p>
          <a:p>
            <a:endParaRPr lang="en-US" sz="2400" dirty="0">
              <a:latin typeface="Raleway"/>
            </a:endParaRPr>
          </a:p>
          <a:p>
            <a:r>
              <a:rPr lang="en-US" sz="2400" dirty="0">
                <a:latin typeface="Raleway"/>
              </a:rPr>
              <a:t>What was the system design around risk?</a:t>
            </a:r>
          </a:p>
          <a:p>
            <a:pPr lvl="1"/>
            <a:r>
              <a:rPr lang="en-US" sz="2200" dirty="0">
                <a:latin typeface="Raleway"/>
              </a:rPr>
              <a:t>Reliance on human vigilance?</a:t>
            </a:r>
          </a:p>
          <a:p>
            <a:pPr lvl="1"/>
            <a:r>
              <a:rPr lang="en-US" sz="2200" dirty="0">
                <a:latin typeface="Raleway"/>
              </a:rPr>
              <a:t>System complexity contributing to workarounds?</a:t>
            </a:r>
          </a:p>
          <a:p>
            <a:pPr lvl="1"/>
            <a:r>
              <a:rPr lang="en-US" sz="2200" dirty="0">
                <a:latin typeface="Raleway"/>
              </a:rPr>
              <a:t>Performance shaping factors within the system?</a:t>
            </a:r>
          </a:p>
          <a:p>
            <a:pPr lvl="1"/>
            <a:r>
              <a:rPr lang="en-US" sz="2200" dirty="0">
                <a:latin typeface="Raleway"/>
              </a:rPr>
              <a:t>Competing priorities?</a:t>
            </a:r>
          </a:p>
          <a:p>
            <a:pPr lvl="1"/>
            <a:endParaRPr lang="en-US" sz="2200" dirty="0">
              <a:latin typeface="Raleway"/>
            </a:endParaRPr>
          </a:p>
          <a:p>
            <a:r>
              <a:rPr lang="en-US" sz="2400" dirty="0">
                <a:latin typeface="Raleway"/>
              </a:rPr>
              <a:t>Event investigation is </a:t>
            </a:r>
            <a:r>
              <a:rPr lang="en-US" sz="2400" u="sng" dirty="0">
                <a:latin typeface="Raleway"/>
              </a:rPr>
              <a:t>reactive/retrospective</a:t>
            </a:r>
          </a:p>
          <a:p>
            <a:endParaRPr lang="en-US" sz="2400" u="sng" dirty="0">
              <a:latin typeface="Raleway"/>
            </a:endParaRPr>
          </a:p>
          <a:p>
            <a:r>
              <a:rPr lang="en-US" sz="2400" b="1" dirty="0">
                <a:latin typeface="Raleway"/>
              </a:rPr>
              <a:t>How is our system currently operating related to risk?</a:t>
            </a:r>
          </a:p>
          <a:p>
            <a:endParaRPr lang="en-US" sz="2400" dirty="0">
              <a:latin typeface="Raleway"/>
            </a:endParaRPr>
          </a:p>
          <a:p>
            <a:endParaRPr lang="en-US" sz="2400" dirty="0">
              <a:latin typeface="Raleway"/>
            </a:endParaRPr>
          </a:p>
        </p:txBody>
      </p:sp>
      <p:sp>
        <p:nvSpPr>
          <p:cNvPr id="7" name="Rectangle 26"/>
          <p:cNvSpPr>
            <a:spLocks/>
          </p:cNvSpPr>
          <p:nvPr/>
        </p:nvSpPr>
        <p:spPr bwMode="auto">
          <a:xfrm>
            <a:off x="628650" y="993708"/>
            <a:ext cx="5537018"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marR="0" lvl="0" indent="0" algn="l" defTabSz="91440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aleway" pitchFamily="34" charset="0"/>
                <a:ea typeface="+mn-ea"/>
                <a:cs typeface="Century Gothic"/>
              </a:rPr>
              <a:t>How were we managing it?</a:t>
            </a:r>
          </a:p>
        </p:txBody>
      </p:sp>
      <p:sp>
        <p:nvSpPr>
          <p:cNvPr id="4" name="Slide Number Placeholder 3">
            <a:extLst>
              <a:ext uri="{FF2B5EF4-FFF2-40B4-BE49-F238E27FC236}">
                <a16:creationId xmlns:a16="http://schemas.microsoft.com/office/drawing/2014/main" id="{25EBC44D-92AC-4907-9626-4F5196ED8C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855926"/>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168109" cy="1325563"/>
          </a:xfrm>
        </p:spPr>
        <p:txBody>
          <a:bodyPr>
            <a:normAutofit fontScale="90000"/>
          </a:bodyPr>
          <a:lstStyle/>
          <a:p>
            <a:r>
              <a:rPr lang="en-US" b="1" spc="0" dirty="0">
                <a:solidFill>
                  <a:schemeClr val="accent1"/>
                </a:solidFill>
              </a:rPr>
              <a:t>Threshold investigation: Vanderbilt Medication Error</a:t>
            </a:r>
          </a:p>
        </p:txBody>
      </p:sp>
      <p:sp>
        <p:nvSpPr>
          <p:cNvPr id="4" name="Rectangle 26"/>
          <p:cNvSpPr>
            <a:spLocks/>
          </p:cNvSpPr>
          <p:nvPr/>
        </p:nvSpPr>
        <p:spPr bwMode="auto">
          <a:xfrm>
            <a:off x="628650" y="1998980"/>
            <a:ext cx="5537018"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What happened?</a:t>
            </a:r>
          </a:p>
        </p:txBody>
      </p:sp>
      <p:sp>
        <p:nvSpPr>
          <p:cNvPr id="5" name="Rectangle 26"/>
          <p:cNvSpPr>
            <a:spLocks/>
          </p:cNvSpPr>
          <p:nvPr/>
        </p:nvSpPr>
        <p:spPr bwMode="auto">
          <a:xfrm>
            <a:off x="628649" y="2853371"/>
            <a:ext cx="5537019"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What normally happens?</a:t>
            </a:r>
          </a:p>
        </p:txBody>
      </p:sp>
      <p:sp>
        <p:nvSpPr>
          <p:cNvPr id="6" name="Rectangle 26"/>
          <p:cNvSpPr>
            <a:spLocks/>
          </p:cNvSpPr>
          <p:nvPr/>
        </p:nvSpPr>
        <p:spPr bwMode="auto">
          <a:xfrm>
            <a:off x="628649" y="3707762"/>
            <a:ext cx="5537019" cy="546100"/>
          </a:xfrm>
          <a:prstGeom prst="rect">
            <a:avLst/>
          </a:prstGeom>
          <a:solidFill>
            <a:schemeClr val="accent1">
              <a:lumMod val="75000"/>
            </a:schemeClr>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What does procedure require?</a:t>
            </a:r>
          </a:p>
        </p:txBody>
      </p:sp>
      <p:sp>
        <p:nvSpPr>
          <p:cNvPr id="7" name="Rectangle 26"/>
          <p:cNvSpPr>
            <a:spLocks/>
          </p:cNvSpPr>
          <p:nvPr/>
        </p:nvSpPr>
        <p:spPr bwMode="auto">
          <a:xfrm>
            <a:off x="628650" y="4562153"/>
            <a:ext cx="5537018" cy="546100"/>
          </a:xfrm>
          <a:prstGeom prst="rect">
            <a:avLst/>
          </a:prstGeom>
          <a:solidFill>
            <a:srgbClr val="FFC000"/>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Why did it happen?</a:t>
            </a:r>
          </a:p>
        </p:txBody>
      </p:sp>
      <p:sp>
        <p:nvSpPr>
          <p:cNvPr id="8" name="Rectangle 26"/>
          <p:cNvSpPr>
            <a:spLocks/>
          </p:cNvSpPr>
          <p:nvPr/>
        </p:nvSpPr>
        <p:spPr bwMode="auto">
          <a:xfrm>
            <a:off x="628650" y="5416544"/>
            <a:ext cx="5537018" cy="546100"/>
          </a:xfrm>
          <a:prstGeom prst="rect">
            <a:avLst/>
          </a:prstGeom>
          <a:solidFill>
            <a:srgbClr val="FFC000"/>
          </a:solidFill>
          <a:ln>
            <a:noFill/>
          </a:ln>
          <a:effectLst/>
          <a:scene3d>
            <a:camera prst="orthographicFront">
              <a:rot lat="0" lon="0" rev="0"/>
            </a:camera>
            <a:lightRig rig="soft" dir="t">
              <a:rot lat="0" lon="0" rev="0"/>
            </a:lightRig>
          </a:scene3d>
          <a:sp3d contourW="44450" prstMaterial="matte">
            <a:contourClr>
              <a:srgbClr val="FFFFFF"/>
            </a:contourClr>
          </a:sp3d>
        </p:spPr>
        <p:txBody>
          <a:bodyPr lIns="274320" tIns="0" rIns="51081" bIns="0" anchor="ctr" anchorCtr="0"/>
          <a:lstStyle/>
          <a:p>
            <a:pPr marL="50800">
              <a:spcBef>
                <a:spcPts val="1800"/>
              </a:spcBef>
            </a:pPr>
            <a:r>
              <a:rPr lang="en-US" sz="2800" b="0" dirty="0">
                <a:solidFill>
                  <a:srgbClr val="FFFFFF"/>
                </a:solidFill>
                <a:latin typeface="Raleway" pitchFamily="34" charset="0"/>
                <a:cs typeface="Century Gothic"/>
              </a:rPr>
              <a:t>How were we managing it?</a:t>
            </a:r>
          </a:p>
        </p:txBody>
      </p:sp>
      <p:grpSp>
        <p:nvGrpSpPr>
          <p:cNvPr id="14" name="Group 13"/>
          <p:cNvGrpSpPr/>
          <p:nvPr/>
        </p:nvGrpSpPr>
        <p:grpSpPr>
          <a:xfrm>
            <a:off x="6783977" y="1998980"/>
            <a:ext cx="618310" cy="3963664"/>
            <a:chOff x="6783977" y="1998980"/>
            <a:chExt cx="618310" cy="3963664"/>
          </a:xfrm>
        </p:grpSpPr>
        <p:cxnSp>
          <p:nvCxnSpPr>
            <p:cNvPr id="12" name="Straight Arrow Connector 11"/>
            <p:cNvCxnSpPr/>
            <p:nvPr/>
          </p:nvCxnSpPr>
          <p:spPr>
            <a:xfrm>
              <a:off x="6783977" y="1998980"/>
              <a:ext cx="0" cy="396366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50909" y="2697567"/>
              <a:ext cx="351378" cy="2779983"/>
            </a:xfrm>
            <a:prstGeom prst="rect">
              <a:avLst/>
            </a:prstGeom>
            <a:noFill/>
          </p:spPr>
          <p:txBody>
            <a:bodyPr vert="vert" wrap="square" tIns="0" bIns="0" rtlCol="0">
              <a:spAutoFit/>
            </a:bodyPr>
            <a:lstStyle/>
            <a:p>
              <a:pPr>
                <a:lnSpc>
                  <a:spcPts val="1260"/>
                </a:lnSpc>
              </a:pPr>
              <a:r>
                <a:rPr lang="en-US" sz="2400" b="1" dirty="0">
                  <a:latin typeface="Raleway SemiBold" charset="0"/>
                  <a:ea typeface="Raleway SemiBold" charset="0"/>
                  <a:cs typeface="Raleway SemiBold" charset="0"/>
                </a:rPr>
                <a:t>Increasing Value</a:t>
              </a:r>
            </a:p>
          </p:txBody>
        </p:sp>
      </p:grpSp>
      <p:sp>
        <p:nvSpPr>
          <p:cNvPr id="9" name="Slide Number Placeholder 8">
            <a:extLst>
              <a:ext uri="{FF2B5EF4-FFF2-40B4-BE49-F238E27FC236}">
                <a16:creationId xmlns:a16="http://schemas.microsoft.com/office/drawing/2014/main" id="{CEA85F23-7EFF-475E-95FB-843275205E80}"/>
              </a:ext>
            </a:extLst>
          </p:cNvPr>
          <p:cNvSpPr>
            <a:spLocks noGrp="1"/>
          </p:cNvSpPr>
          <p:nvPr>
            <p:ph type="sldNum" sz="quarter" idx="12"/>
          </p:nvPr>
        </p:nvSpPr>
        <p:spPr/>
        <p:txBody>
          <a:bodyPr/>
          <a:lstStyle/>
          <a:p>
            <a:fld id="{7D55589D-DAF6-F843-B664-1C9842A51021}" type="slidenum">
              <a:rPr lang="en-US" smtClean="0"/>
              <a:pPr/>
              <a:t>95</a:t>
            </a:fld>
            <a:endParaRPr lang="en-US" dirty="0"/>
          </a:p>
        </p:txBody>
      </p:sp>
    </p:spTree>
    <p:extLst>
      <p:ext uri="{BB962C8B-B14F-4D97-AF65-F5344CB8AC3E}">
        <p14:creationId xmlns:p14="http://schemas.microsoft.com/office/powerpoint/2010/main" val="111199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93605" y="240670"/>
            <a:ext cx="3283267" cy="557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ADC only required 2 letters, defaulted to generic </a:t>
            </a:r>
          </a:p>
        </p:txBody>
      </p:sp>
      <p:sp>
        <p:nvSpPr>
          <p:cNvPr id="23" name="Rectangle 22"/>
          <p:cNvSpPr/>
          <p:nvPr/>
        </p:nvSpPr>
        <p:spPr>
          <a:xfrm>
            <a:off x="4135054" y="542514"/>
            <a:ext cx="2725002" cy="747633"/>
          </a:xfrm>
          <a:prstGeom prst="rect">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Raleway" charset="0"/>
                <a:ea typeface="Raleway" charset="0"/>
                <a:cs typeface="Raleway" charset="0"/>
              </a:rPr>
              <a:t>Nurse from unit chose drug based on VE</a:t>
            </a:r>
            <a:endPar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endParaRPr>
          </a:p>
        </p:txBody>
      </p:sp>
      <p:sp>
        <p:nvSpPr>
          <p:cNvPr id="27" name="Rectangle 26"/>
          <p:cNvSpPr/>
          <p:nvPr/>
        </p:nvSpPr>
        <p:spPr>
          <a:xfrm>
            <a:off x="4135054" y="1584033"/>
            <a:ext cx="2725002" cy="647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over-rode alert</a:t>
            </a:r>
          </a:p>
        </p:txBody>
      </p:sp>
      <p:sp>
        <p:nvSpPr>
          <p:cNvPr id="28" name="Rectangle 27"/>
          <p:cNvSpPr/>
          <p:nvPr/>
        </p:nvSpPr>
        <p:spPr>
          <a:xfrm>
            <a:off x="4116423" y="2313159"/>
            <a:ext cx="2725002" cy="703580"/>
          </a:xfrm>
          <a:prstGeom prst="rect">
            <a:avLst/>
          </a:prstGeom>
          <a:solidFill>
            <a:srgbClr val="929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did not look at vial</a:t>
            </a:r>
          </a:p>
        </p:txBody>
      </p:sp>
      <p:sp>
        <p:nvSpPr>
          <p:cNvPr id="29" name="Rectangle 28"/>
          <p:cNvSpPr/>
          <p:nvPr/>
        </p:nvSpPr>
        <p:spPr>
          <a:xfrm>
            <a:off x="7261193" y="2548441"/>
            <a:ext cx="1667577" cy="2218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Patient dies after receiving the wrong medication (a paralytic) in radiology</a:t>
            </a:r>
          </a:p>
        </p:txBody>
      </p:sp>
      <p:sp>
        <p:nvSpPr>
          <p:cNvPr id="38" name="Rectangle 37"/>
          <p:cNvSpPr/>
          <p:nvPr/>
        </p:nvSpPr>
        <p:spPr>
          <a:xfrm>
            <a:off x="303996" y="1493091"/>
            <a:ext cx="3283267" cy="82947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Over-rides were common, expected due to recent EHR-ADC update</a:t>
            </a:r>
          </a:p>
        </p:txBody>
      </p:sp>
      <p:sp>
        <p:nvSpPr>
          <p:cNvPr id="4" name="Slide Number Placeholder 3">
            <a:extLst>
              <a:ext uri="{FF2B5EF4-FFF2-40B4-BE49-F238E27FC236}">
                <a16:creationId xmlns:a16="http://schemas.microsoft.com/office/drawing/2014/main" id="{47A9B00F-4773-4E2F-BAF9-FCCA101894E7}"/>
              </a:ext>
            </a:extLst>
          </p:cNvPr>
          <p:cNvSpPr>
            <a:spLocks noGrp="1"/>
          </p:cNvSpPr>
          <p:nvPr>
            <p:ph type="sldNum" sz="quarter" idx="12"/>
          </p:nvPr>
        </p:nvSpPr>
        <p:spPr>
          <a:xfrm>
            <a:off x="6457950" y="647210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srgbClr val="000000">
                  <a:tint val="75000"/>
                </a:srgbClr>
              </a:solidFill>
              <a:effectLst/>
              <a:uLnTx/>
              <a:uFillTx/>
              <a:latin typeface="Arial" charset="0"/>
              <a:cs typeface="Arial" charset="0"/>
            </a:endParaRPr>
          </a:p>
        </p:txBody>
      </p:sp>
      <p:sp>
        <p:nvSpPr>
          <p:cNvPr id="11" name="Rectangle 10">
            <a:extLst>
              <a:ext uri="{FF2B5EF4-FFF2-40B4-BE49-F238E27FC236}">
                <a16:creationId xmlns:a16="http://schemas.microsoft.com/office/drawing/2014/main" id="{4F28F873-1BAE-DD3A-3D93-27153D9C3420}"/>
              </a:ext>
            </a:extLst>
          </p:cNvPr>
          <p:cNvSpPr/>
          <p:nvPr/>
        </p:nvSpPr>
        <p:spPr>
          <a:xfrm>
            <a:off x="4151223" y="3125693"/>
            <a:ext cx="2725002" cy="1063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administered medication without verifying 7 rights</a:t>
            </a:r>
          </a:p>
        </p:txBody>
      </p:sp>
      <p:sp>
        <p:nvSpPr>
          <p:cNvPr id="12" name="Rectangle 11">
            <a:extLst>
              <a:ext uri="{FF2B5EF4-FFF2-40B4-BE49-F238E27FC236}">
                <a16:creationId xmlns:a16="http://schemas.microsoft.com/office/drawing/2014/main" id="{511D3522-E363-72F8-8160-884960640A9C}"/>
              </a:ext>
            </a:extLst>
          </p:cNvPr>
          <p:cNvSpPr/>
          <p:nvPr/>
        </p:nvSpPr>
        <p:spPr>
          <a:xfrm>
            <a:off x="4151223" y="4549463"/>
            <a:ext cx="2725002" cy="889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Nurse did not monitor pt. after administering drug</a:t>
            </a:r>
          </a:p>
        </p:txBody>
      </p:sp>
      <p:sp>
        <p:nvSpPr>
          <p:cNvPr id="13" name="Rectangle 12">
            <a:extLst>
              <a:ext uri="{FF2B5EF4-FFF2-40B4-BE49-F238E27FC236}">
                <a16:creationId xmlns:a16="http://schemas.microsoft.com/office/drawing/2014/main" id="{88416131-2F3B-BBF4-02D8-079C14F86FB3}"/>
              </a:ext>
            </a:extLst>
          </p:cNvPr>
          <p:cNvSpPr/>
          <p:nvPr/>
        </p:nvSpPr>
        <p:spPr>
          <a:xfrm>
            <a:off x="293605" y="2440556"/>
            <a:ext cx="3283267" cy="448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Multitasking (precepting)</a:t>
            </a:r>
          </a:p>
        </p:txBody>
      </p:sp>
      <p:sp>
        <p:nvSpPr>
          <p:cNvPr id="14" name="Rectangle 13">
            <a:extLst>
              <a:ext uri="{FF2B5EF4-FFF2-40B4-BE49-F238E27FC236}">
                <a16:creationId xmlns:a16="http://schemas.microsoft.com/office/drawing/2014/main" id="{EE3C4552-156F-55F9-BCC8-9DEDDEE6E2E3}"/>
              </a:ext>
            </a:extLst>
          </p:cNvPr>
          <p:cNvSpPr/>
          <p:nvPr/>
        </p:nvSpPr>
        <p:spPr>
          <a:xfrm>
            <a:off x="282174" y="3144972"/>
            <a:ext cx="3283267" cy="60274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BCMA not available in radiology</a:t>
            </a:r>
          </a:p>
        </p:txBody>
      </p:sp>
      <p:sp>
        <p:nvSpPr>
          <p:cNvPr id="15" name="Rectangle 14">
            <a:extLst>
              <a:ext uri="{FF2B5EF4-FFF2-40B4-BE49-F238E27FC236}">
                <a16:creationId xmlns:a16="http://schemas.microsoft.com/office/drawing/2014/main" id="{063E9B76-41C4-F9AC-899E-12A16F967A44}"/>
              </a:ext>
            </a:extLst>
          </p:cNvPr>
          <p:cNvSpPr/>
          <p:nvPr/>
        </p:nvSpPr>
        <p:spPr>
          <a:xfrm>
            <a:off x="262889" y="3882757"/>
            <a:ext cx="3283267" cy="4147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Behavioral drift</a:t>
            </a:r>
          </a:p>
        </p:txBody>
      </p:sp>
      <p:sp>
        <p:nvSpPr>
          <p:cNvPr id="16" name="Rectangle 15">
            <a:extLst>
              <a:ext uri="{FF2B5EF4-FFF2-40B4-BE49-F238E27FC236}">
                <a16:creationId xmlns:a16="http://schemas.microsoft.com/office/drawing/2014/main" id="{313D48EF-79D2-4187-0049-1D9358A13689}"/>
              </a:ext>
            </a:extLst>
          </p:cNvPr>
          <p:cNvSpPr/>
          <p:nvPr/>
        </p:nvSpPr>
        <p:spPr>
          <a:xfrm>
            <a:off x="303996" y="4422278"/>
            <a:ext cx="3283267" cy="8242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Nurse needed back on the floor, was precepting</a:t>
            </a:r>
          </a:p>
        </p:txBody>
      </p:sp>
      <p:sp>
        <p:nvSpPr>
          <p:cNvPr id="17" name="Rectangle 16">
            <a:extLst>
              <a:ext uri="{FF2B5EF4-FFF2-40B4-BE49-F238E27FC236}">
                <a16:creationId xmlns:a16="http://schemas.microsoft.com/office/drawing/2014/main" id="{3E027D44-5AB0-90FF-4415-F00D7B02BA96}"/>
              </a:ext>
            </a:extLst>
          </p:cNvPr>
          <p:cNvSpPr/>
          <p:nvPr/>
        </p:nvSpPr>
        <p:spPr>
          <a:xfrm>
            <a:off x="303996" y="5336559"/>
            <a:ext cx="3283267" cy="43704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Thought drug was Versed</a:t>
            </a:r>
          </a:p>
        </p:txBody>
      </p:sp>
      <p:sp>
        <p:nvSpPr>
          <p:cNvPr id="18" name="Rectangle 17">
            <a:extLst>
              <a:ext uri="{FF2B5EF4-FFF2-40B4-BE49-F238E27FC236}">
                <a16:creationId xmlns:a16="http://schemas.microsoft.com/office/drawing/2014/main" id="{E8FF7AB9-67F4-DFB8-1A2F-D35761F60813}"/>
              </a:ext>
            </a:extLst>
          </p:cNvPr>
          <p:cNvSpPr/>
          <p:nvPr/>
        </p:nvSpPr>
        <p:spPr>
          <a:xfrm>
            <a:off x="4150712" y="5624842"/>
            <a:ext cx="2725002" cy="11765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rPr>
              <a:t>Radiology did not notice change in pt</a:t>
            </a:r>
            <a:r>
              <a:rPr lang="en-US" dirty="0">
                <a:solidFill>
                  <a:srgbClr val="FFFFFF"/>
                </a:solidFill>
                <a:latin typeface="Raleway" charset="0"/>
                <a:ea typeface="Raleway" charset="0"/>
                <a:cs typeface="Raleway" charset="0"/>
              </a:rPr>
              <a:t>. status for 25 minutes</a:t>
            </a:r>
            <a:endParaRPr kumimoji="0" lang="en-US" sz="1800" b="0" i="0" u="none" strike="noStrike" kern="1200" cap="none" spc="0" normalizeH="0" baseline="0" noProof="0" dirty="0">
              <a:ln>
                <a:noFill/>
              </a:ln>
              <a:solidFill>
                <a:srgbClr val="FFFFFF"/>
              </a:solidFill>
              <a:effectLst/>
              <a:uLnTx/>
              <a:uFillTx/>
              <a:latin typeface="Raleway" charset="0"/>
              <a:ea typeface="Raleway" charset="0"/>
              <a:cs typeface="Raleway" charset="0"/>
            </a:endParaRPr>
          </a:p>
        </p:txBody>
      </p:sp>
      <p:sp>
        <p:nvSpPr>
          <p:cNvPr id="19" name="Rectangle 18">
            <a:extLst>
              <a:ext uri="{FF2B5EF4-FFF2-40B4-BE49-F238E27FC236}">
                <a16:creationId xmlns:a16="http://schemas.microsoft.com/office/drawing/2014/main" id="{5249A493-A805-EAB2-28B6-3D4C00D3DFA1}"/>
              </a:ext>
            </a:extLst>
          </p:cNvPr>
          <p:cNvSpPr/>
          <p:nvPr/>
        </p:nvSpPr>
        <p:spPr>
          <a:xfrm>
            <a:off x="303996" y="5907643"/>
            <a:ext cx="3283267" cy="6147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Relies on camera surveillance</a:t>
            </a:r>
          </a:p>
        </p:txBody>
      </p:sp>
      <p:sp>
        <p:nvSpPr>
          <p:cNvPr id="20" name="Rectangle 19">
            <a:extLst>
              <a:ext uri="{FF2B5EF4-FFF2-40B4-BE49-F238E27FC236}">
                <a16:creationId xmlns:a16="http://schemas.microsoft.com/office/drawing/2014/main" id="{E5840E6F-E719-6227-96BA-1F003EB9CE7D}"/>
              </a:ext>
            </a:extLst>
          </p:cNvPr>
          <p:cNvSpPr/>
          <p:nvPr/>
        </p:nvSpPr>
        <p:spPr>
          <a:xfrm>
            <a:off x="292566" y="830858"/>
            <a:ext cx="3283267" cy="58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charset="0"/>
                <a:ea typeface="Raleway" charset="0"/>
                <a:cs typeface="Raleway" charset="0"/>
              </a:rPr>
              <a:t>Radiology did not want to give medication</a:t>
            </a:r>
          </a:p>
        </p:txBody>
      </p:sp>
      <p:cxnSp>
        <p:nvCxnSpPr>
          <p:cNvPr id="24" name="Connector: Elbow 23">
            <a:extLst>
              <a:ext uri="{FF2B5EF4-FFF2-40B4-BE49-F238E27FC236}">
                <a16:creationId xmlns:a16="http://schemas.microsoft.com/office/drawing/2014/main" id="{51B24E7D-C971-76C3-8798-C3B159EE37E6}"/>
              </a:ext>
            </a:extLst>
          </p:cNvPr>
          <p:cNvCxnSpPr>
            <a:stCxn id="22" idx="3"/>
            <a:endCxn id="23" idx="1"/>
          </p:cNvCxnSpPr>
          <p:nvPr/>
        </p:nvCxnSpPr>
        <p:spPr>
          <a:xfrm>
            <a:off x="3576872" y="519533"/>
            <a:ext cx="558182" cy="39679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6" name="Connector: Elbow 25">
            <a:extLst>
              <a:ext uri="{FF2B5EF4-FFF2-40B4-BE49-F238E27FC236}">
                <a16:creationId xmlns:a16="http://schemas.microsoft.com/office/drawing/2014/main" id="{AF0492AD-9978-A403-BCEC-B42D82036873}"/>
              </a:ext>
            </a:extLst>
          </p:cNvPr>
          <p:cNvCxnSpPr>
            <a:stCxn id="20" idx="3"/>
            <a:endCxn id="23" idx="1"/>
          </p:cNvCxnSpPr>
          <p:nvPr/>
        </p:nvCxnSpPr>
        <p:spPr>
          <a:xfrm flipV="1">
            <a:off x="3575833" y="916331"/>
            <a:ext cx="559221" cy="20738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B11B2883-42E3-8E02-F773-0BA390587054}"/>
              </a:ext>
            </a:extLst>
          </p:cNvPr>
          <p:cNvCxnSpPr>
            <a:stCxn id="38" idx="3"/>
            <a:endCxn id="27" idx="1"/>
          </p:cNvCxnSpPr>
          <p:nvPr/>
        </p:nvCxnSpPr>
        <p:spPr>
          <a:xfrm flipV="1">
            <a:off x="3587263" y="1907830"/>
            <a:ext cx="54779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D02D897D-ABEC-1656-73DC-BC85376309ED}"/>
              </a:ext>
            </a:extLst>
          </p:cNvPr>
          <p:cNvCxnSpPr>
            <a:stCxn id="13" idx="3"/>
            <a:endCxn id="28" idx="1"/>
          </p:cNvCxnSpPr>
          <p:nvPr/>
        </p:nvCxnSpPr>
        <p:spPr>
          <a:xfrm>
            <a:off x="3576872" y="2664949"/>
            <a:ext cx="5395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Connector: Elbow 59">
            <a:extLst>
              <a:ext uri="{FF2B5EF4-FFF2-40B4-BE49-F238E27FC236}">
                <a16:creationId xmlns:a16="http://schemas.microsoft.com/office/drawing/2014/main" id="{2EE3D7ED-FFDD-7A68-B8FA-34A182E4F0E3}"/>
              </a:ext>
            </a:extLst>
          </p:cNvPr>
          <p:cNvCxnSpPr>
            <a:stCxn id="14" idx="3"/>
            <a:endCxn id="11" idx="1"/>
          </p:cNvCxnSpPr>
          <p:nvPr/>
        </p:nvCxnSpPr>
        <p:spPr>
          <a:xfrm>
            <a:off x="3565441" y="3446343"/>
            <a:ext cx="585782" cy="21129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2" name="Connector: Elbow 61">
            <a:extLst>
              <a:ext uri="{FF2B5EF4-FFF2-40B4-BE49-F238E27FC236}">
                <a16:creationId xmlns:a16="http://schemas.microsoft.com/office/drawing/2014/main" id="{2568F9AF-2844-F06A-D7CD-28557151606D}"/>
              </a:ext>
            </a:extLst>
          </p:cNvPr>
          <p:cNvCxnSpPr>
            <a:stCxn id="15" idx="3"/>
            <a:endCxn id="11" idx="1"/>
          </p:cNvCxnSpPr>
          <p:nvPr/>
        </p:nvCxnSpPr>
        <p:spPr>
          <a:xfrm flipV="1">
            <a:off x="3546156" y="3657641"/>
            <a:ext cx="605067" cy="432486"/>
          </a:xfrm>
          <a:prstGeom prst="bentConnector3">
            <a:avLst>
              <a:gd name="adj1" fmla="val 51889"/>
            </a:avLst>
          </a:prstGeom>
          <a:ln>
            <a:tailEnd type="triangle"/>
          </a:ln>
        </p:spPr>
        <p:style>
          <a:lnRef idx="1">
            <a:schemeClr val="dk1"/>
          </a:lnRef>
          <a:fillRef idx="0">
            <a:schemeClr val="dk1"/>
          </a:fillRef>
          <a:effectRef idx="0">
            <a:schemeClr val="dk1"/>
          </a:effectRef>
          <a:fontRef idx="minor">
            <a:schemeClr val="tx1"/>
          </a:fontRef>
        </p:style>
      </p:cxnSp>
      <p:cxnSp>
        <p:nvCxnSpPr>
          <p:cNvPr id="65" name="Connector: Elbow 64">
            <a:extLst>
              <a:ext uri="{FF2B5EF4-FFF2-40B4-BE49-F238E27FC236}">
                <a16:creationId xmlns:a16="http://schemas.microsoft.com/office/drawing/2014/main" id="{34E6E4F7-3DEE-0C22-7D18-EDD05250EB58}"/>
              </a:ext>
            </a:extLst>
          </p:cNvPr>
          <p:cNvCxnSpPr>
            <a:endCxn id="12" idx="1"/>
          </p:cNvCxnSpPr>
          <p:nvPr/>
        </p:nvCxnSpPr>
        <p:spPr>
          <a:xfrm>
            <a:off x="3587263" y="4833690"/>
            <a:ext cx="563960" cy="160718"/>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7" name="Connector: Elbow 66">
            <a:extLst>
              <a:ext uri="{FF2B5EF4-FFF2-40B4-BE49-F238E27FC236}">
                <a16:creationId xmlns:a16="http://schemas.microsoft.com/office/drawing/2014/main" id="{2BCB1576-6568-379F-5C71-780818304BA4}"/>
              </a:ext>
            </a:extLst>
          </p:cNvPr>
          <p:cNvCxnSpPr>
            <a:stCxn id="17" idx="3"/>
            <a:endCxn id="12" idx="1"/>
          </p:cNvCxnSpPr>
          <p:nvPr/>
        </p:nvCxnSpPr>
        <p:spPr>
          <a:xfrm flipV="1">
            <a:off x="3587263" y="4994408"/>
            <a:ext cx="563960" cy="56067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110299EF-4B99-D5EC-1E9E-68736AE1B0F1}"/>
              </a:ext>
            </a:extLst>
          </p:cNvPr>
          <p:cNvCxnSpPr>
            <a:cxnSpLocks/>
            <a:stCxn id="19" idx="3"/>
            <a:endCxn id="18" idx="1"/>
          </p:cNvCxnSpPr>
          <p:nvPr/>
        </p:nvCxnSpPr>
        <p:spPr>
          <a:xfrm flipV="1">
            <a:off x="3587263" y="6213128"/>
            <a:ext cx="563449" cy="19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Connector: Elbow 70">
            <a:extLst>
              <a:ext uri="{FF2B5EF4-FFF2-40B4-BE49-F238E27FC236}">
                <a16:creationId xmlns:a16="http://schemas.microsoft.com/office/drawing/2014/main" id="{72EAA205-316E-CE59-00E1-96960CCC549F}"/>
              </a:ext>
            </a:extLst>
          </p:cNvPr>
          <p:cNvCxnSpPr>
            <a:cxnSpLocks/>
            <a:stCxn id="23" idx="3"/>
            <a:endCxn id="29" idx="1"/>
          </p:cNvCxnSpPr>
          <p:nvPr/>
        </p:nvCxnSpPr>
        <p:spPr>
          <a:xfrm>
            <a:off x="6860056" y="916331"/>
            <a:ext cx="401137" cy="274131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3" name="Connector: Elbow 72">
            <a:extLst>
              <a:ext uri="{FF2B5EF4-FFF2-40B4-BE49-F238E27FC236}">
                <a16:creationId xmlns:a16="http://schemas.microsoft.com/office/drawing/2014/main" id="{6F7D613F-6557-60EC-8DC7-01A082AF2A0F}"/>
              </a:ext>
            </a:extLst>
          </p:cNvPr>
          <p:cNvCxnSpPr>
            <a:cxnSpLocks/>
            <a:stCxn id="27" idx="3"/>
            <a:endCxn id="29" idx="1"/>
          </p:cNvCxnSpPr>
          <p:nvPr/>
        </p:nvCxnSpPr>
        <p:spPr>
          <a:xfrm>
            <a:off x="6860056" y="1907830"/>
            <a:ext cx="401137" cy="174981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7" name="Connector: Elbow 76">
            <a:extLst>
              <a:ext uri="{FF2B5EF4-FFF2-40B4-BE49-F238E27FC236}">
                <a16:creationId xmlns:a16="http://schemas.microsoft.com/office/drawing/2014/main" id="{D0257E1D-DCFD-461B-A71D-6C430E4ADC46}"/>
              </a:ext>
            </a:extLst>
          </p:cNvPr>
          <p:cNvCxnSpPr>
            <a:cxnSpLocks/>
            <a:stCxn id="11" idx="3"/>
            <a:endCxn id="29" idx="1"/>
          </p:cNvCxnSpPr>
          <p:nvPr/>
        </p:nvCxnSpPr>
        <p:spPr>
          <a:xfrm>
            <a:off x="6876225" y="3657641"/>
            <a:ext cx="384968" cy="127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79" name="Connector: Elbow 78">
            <a:extLst>
              <a:ext uri="{FF2B5EF4-FFF2-40B4-BE49-F238E27FC236}">
                <a16:creationId xmlns:a16="http://schemas.microsoft.com/office/drawing/2014/main" id="{EE987030-A7BA-E2AF-34D2-B1E10004DB96}"/>
              </a:ext>
            </a:extLst>
          </p:cNvPr>
          <p:cNvCxnSpPr>
            <a:cxnSpLocks/>
            <a:stCxn id="12" idx="3"/>
            <a:endCxn id="29" idx="1"/>
          </p:cNvCxnSpPr>
          <p:nvPr/>
        </p:nvCxnSpPr>
        <p:spPr>
          <a:xfrm flipV="1">
            <a:off x="6876225" y="3657641"/>
            <a:ext cx="384968" cy="133676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1" name="Connector: Elbow 80">
            <a:extLst>
              <a:ext uri="{FF2B5EF4-FFF2-40B4-BE49-F238E27FC236}">
                <a16:creationId xmlns:a16="http://schemas.microsoft.com/office/drawing/2014/main" id="{C0C76935-0E5C-8B8C-040D-16C763B6B1E7}"/>
              </a:ext>
            </a:extLst>
          </p:cNvPr>
          <p:cNvCxnSpPr>
            <a:cxnSpLocks/>
            <a:stCxn id="18" idx="3"/>
            <a:endCxn id="29" idx="1"/>
          </p:cNvCxnSpPr>
          <p:nvPr/>
        </p:nvCxnSpPr>
        <p:spPr>
          <a:xfrm flipV="1">
            <a:off x="6875714" y="3657641"/>
            <a:ext cx="385479" cy="255548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83" name="Connector: Elbow 82">
            <a:extLst>
              <a:ext uri="{FF2B5EF4-FFF2-40B4-BE49-F238E27FC236}">
                <a16:creationId xmlns:a16="http://schemas.microsoft.com/office/drawing/2014/main" id="{9DE3DAE7-654E-7E07-BC84-846C123D58CC}"/>
              </a:ext>
            </a:extLst>
          </p:cNvPr>
          <p:cNvCxnSpPr>
            <a:cxnSpLocks/>
            <a:stCxn id="28" idx="3"/>
            <a:endCxn id="29" idx="1"/>
          </p:cNvCxnSpPr>
          <p:nvPr/>
        </p:nvCxnSpPr>
        <p:spPr>
          <a:xfrm>
            <a:off x="6841425" y="2664949"/>
            <a:ext cx="419768" cy="992692"/>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36C78F8-E821-A535-731C-014FBDF54870}"/>
              </a:ext>
            </a:extLst>
          </p:cNvPr>
          <p:cNvSpPr txBox="1"/>
          <p:nvPr/>
        </p:nvSpPr>
        <p:spPr>
          <a:xfrm>
            <a:off x="7484814" y="2148331"/>
            <a:ext cx="1220334" cy="400110"/>
          </a:xfrm>
          <a:prstGeom prst="rect">
            <a:avLst/>
          </a:prstGeom>
          <a:noFill/>
        </p:spPr>
        <p:txBody>
          <a:bodyPr wrap="none" rtlCol="0">
            <a:spAutoFit/>
          </a:bodyPr>
          <a:lstStyle/>
          <a:p>
            <a:r>
              <a:rPr lang="en-US" sz="2000" b="1" dirty="0"/>
              <a:t>Outcome </a:t>
            </a:r>
          </a:p>
        </p:txBody>
      </p:sp>
      <p:sp>
        <p:nvSpPr>
          <p:cNvPr id="35" name="TextBox 34">
            <a:extLst>
              <a:ext uri="{FF2B5EF4-FFF2-40B4-BE49-F238E27FC236}">
                <a16:creationId xmlns:a16="http://schemas.microsoft.com/office/drawing/2014/main" id="{44C317C2-F635-535E-D0D5-DB01B9C2B86E}"/>
              </a:ext>
            </a:extLst>
          </p:cNvPr>
          <p:cNvSpPr txBox="1"/>
          <p:nvPr/>
        </p:nvSpPr>
        <p:spPr>
          <a:xfrm>
            <a:off x="4899088" y="117977"/>
            <a:ext cx="1162498" cy="400110"/>
          </a:xfrm>
          <a:prstGeom prst="rect">
            <a:avLst/>
          </a:prstGeom>
          <a:noFill/>
        </p:spPr>
        <p:txBody>
          <a:bodyPr wrap="none" rtlCol="0">
            <a:spAutoFit/>
          </a:bodyPr>
          <a:lstStyle/>
          <a:p>
            <a:r>
              <a:rPr lang="en-US" sz="2000" b="1" dirty="0"/>
              <a:t>Timeline </a:t>
            </a:r>
          </a:p>
        </p:txBody>
      </p:sp>
      <p:sp>
        <p:nvSpPr>
          <p:cNvPr id="36" name="TextBox 35">
            <a:extLst>
              <a:ext uri="{FF2B5EF4-FFF2-40B4-BE49-F238E27FC236}">
                <a16:creationId xmlns:a16="http://schemas.microsoft.com/office/drawing/2014/main" id="{5155422E-85A2-A9E3-6F1B-BC18A1A6F9BF}"/>
              </a:ext>
            </a:extLst>
          </p:cNvPr>
          <p:cNvSpPr txBox="1"/>
          <p:nvPr/>
        </p:nvSpPr>
        <p:spPr>
          <a:xfrm>
            <a:off x="1364380" y="-72873"/>
            <a:ext cx="769763" cy="400110"/>
          </a:xfrm>
          <a:prstGeom prst="rect">
            <a:avLst/>
          </a:prstGeom>
          <a:noFill/>
        </p:spPr>
        <p:txBody>
          <a:bodyPr wrap="none" rtlCol="0">
            <a:spAutoFit/>
          </a:bodyPr>
          <a:lstStyle/>
          <a:p>
            <a:r>
              <a:rPr lang="en-US" sz="2000" b="1" dirty="0"/>
              <a:t>WHY </a:t>
            </a:r>
          </a:p>
        </p:txBody>
      </p:sp>
    </p:spTree>
    <p:extLst>
      <p:ext uri="{BB962C8B-B14F-4D97-AF65-F5344CB8AC3E}">
        <p14:creationId xmlns:p14="http://schemas.microsoft.com/office/powerpoint/2010/main" val="227468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le Algorith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752600"/>
            <a:ext cx="7692779" cy="3328995"/>
          </a:xfrm>
          <a:prstGeom prst="rect">
            <a:avLst/>
          </a:prstGeom>
          <a:noFill/>
          <a:ln>
            <a:noFill/>
          </a:ln>
          <a:effectLst/>
          <a:scene3d>
            <a:camera prst="perspectiveFront">
              <a:rot lat="300000" lon="19800000" rev="0"/>
            </a:camera>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362200" y="914400"/>
            <a:ext cx="3962400" cy="4800600"/>
          </a:xfrm>
          <a:prstGeom prst="ellipse">
            <a:avLst/>
          </a:prstGeom>
          <a:noFill/>
          <a:ln w="31750" cmpd="sng">
            <a:solidFill>
              <a:srgbClr val="F7951D"/>
            </a:solidFill>
            <a:prstDash val="solid"/>
          </a:ln>
          <a:effectLst>
            <a:glow rad="63500">
              <a:srgbClr val="F7951D">
                <a:alpha val="40000"/>
              </a:srgbClr>
            </a:glow>
            <a:innerShdw blurRad="114300">
              <a:schemeClr val="accent4"/>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657850" y="385763"/>
            <a:ext cx="1628775" cy="369332"/>
          </a:xfrm>
          <a:prstGeom prst="rect">
            <a:avLst/>
          </a:prstGeom>
          <a:noFill/>
        </p:spPr>
        <p:txBody>
          <a:bodyPr wrap="square" rtlCol="0">
            <a:spAutoFit/>
          </a:bodyPr>
          <a:lstStyle/>
          <a:p>
            <a:r>
              <a:rPr lang="en-US" b="1" dirty="0">
                <a:latin typeface="Raleway"/>
              </a:rPr>
              <a:t>Which Duty? </a:t>
            </a:r>
          </a:p>
        </p:txBody>
      </p:sp>
      <p:sp>
        <p:nvSpPr>
          <p:cNvPr id="6" name="Slide Number Placeholder 5">
            <a:extLst>
              <a:ext uri="{FF2B5EF4-FFF2-40B4-BE49-F238E27FC236}">
                <a16:creationId xmlns:a16="http://schemas.microsoft.com/office/drawing/2014/main" id="{CCD3D27A-9485-4DEA-A918-A607DE9E5EAC}"/>
              </a:ext>
            </a:extLst>
          </p:cNvPr>
          <p:cNvSpPr>
            <a:spLocks noGrp="1"/>
          </p:cNvSpPr>
          <p:nvPr>
            <p:ph type="sldNum" sz="quarter" idx="12"/>
          </p:nvPr>
        </p:nvSpPr>
        <p:spPr/>
        <p:txBody>
          <a:bodyPr/>
          <a:lstStyle/>
          <a:p>
            <a:fld id="{7D55589D-DAF6-F843-B664-1C9842A51021}" type="slidenum">
              <a:rPr lang="en-US" smtClean="0"/>
              <a:pPr/>
              <a:t>97</a:t>
            </a:fld>
            <a:endParaRPr lang="en-US" dirty="0"/>
          </a:p>
        </p:txBody>
      </p:sp>
    </p:spTree>
    <p:extLst>
      <p:ext uri="{BB962C8B-B14F-4D97-AF65-F5344CB8AC3E}">
        <p14:creationId xmlns:p14="http://schemas.microsoft.com/office/powerpoint/2010/main" val="420699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9235" y="180106"/>
            <a:ext cx="8573507" cy="692734"/>
          </a:xfrm>
        </p:spPr>
        <p:txBody>
          <a:bodyPr anchor="t" anchorCtr="0">
            <a:noAutofit/>
          </a:bodyPr>
          <a:lstStyle/>
          <a:p>
            <a:r>
              <a:rPr lang="en-US" spc="-350" dirty="0"/>
              <a:t>Five Skills Support Just Culture</a:t>
            </a:r>
          </a:p>
        </p:txBody>
      </p:sp>
      <p:grpSp>
        <p:nvGrpSpPr>
          <p:cNvPr id="13" name="Group 12">
            <a:extLst>
              <a:ext uri="{FF2B5EF4-FFF2-40B4-BE49-F238E27FC236}">
                <a16:creationId xmlns:a16="http://schemas.microsoft.com/office/drawing/2014/main" id="{98B4C876-56FF-4A98-A090-FA49067B269C}"/>
              </a:ext>
            </a:extLst>
          </p:cNvPr>
          <p:cNvGrpSpPr/>
          <p:nvPr/>
        </p:nvGrpSpPr>
        <p:grpSpPr>
          <a:xfrm>
            <a:off x="197256" y="1142405"/>
            <a:ext cx="4379368" cy="5535489"/>
            <a:chOff x="201880" y="1463976"/>
            <a:chExt cx="4379368" cy="4867551"/>
          </a:xfrm>
        </p:grpSpPr>
        <p:sp>
          <p:nvSpPr>
            <p:cNvPr id="4" name="TextBox 3"/>
            <p:cNvSpPr txBox="1"/>
            <p:nvPr/>
          </p:nvSpPr>
          <p:spPr>
            <a:xfrm>
              <a:off x="206504" y="2447646"/>
              <a:ext cx="4370120" cy="932873"/>
            </a:xfrm>
            <a:prstGeom prst="rect">
              <a:avLst/>
            </a:prstGeom>
            <a:solidFill>
              <a:schemeClr val="bg1">
                <a:lumMod val="8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normalizeH="0" baseline="0" noProof="0" dirty="0">
                  <a:ln>
                    <a:noFill/>
                  </a:ln>
                  <a:solidFill>
                    <a:srgbClr val="000000"/>
                  </a:solidFill>
                  <a:effectLst/>
                  <a:uLnTx/>
                  <a:uFillTx/>
                  <a:latin typeface="Arial" charset="0"/>
                  <a:ea typeface="Arial" charset="0"/>
                  <a:cs typeface="Arial" charset="0"/>
                </a:rPr>
                <a:t>2. DESIGN BETTER SYSTEMS </a:t>
              </a:r>
              <a:r>
                <a:rPr kumimoji="0" lang="en-US" sz="2400" i="0" u="none" strike="noStrike" kern="1200" cap="none" normalizeH="0" noProof="0" dirty="0">
                  <a:ln>
                    <a:noFill/>
                  </a:ln>
                  <a:solidFill>
                    <a:srgbClr val="000000"/>
                  </a:solidFill>
                  <a:effectLst/>
                  <a:uLnTx/>
                  <a:uFillTx/>
                  <a:latin typeface="Arial" panose="020B0604020202020204" pitchFamily="34" charset="0"/>
                  <a:ea typeface="Arial" charset="0"/>
                  <a:cs typeface="Arial" panose="020B0604020202020204" pitchFamily="34" charset="0"/>
                </a:rPr>
                <a:t>(to account for human fallibility)</a:t>
              </a:r>
            </a:p>
          </p:txBody>
        </p:sp>
        <p:sp>
          <p:nvSpPr>
            <p:cNvPr id="5" name="TextBox 4"/>
            <p:cNvSpPr txBox="1"/>
            <p:nvPr/>
          </p:nvSpPr>
          <p:spPr>
            <a:xfrm>
              <a:off x="211128" y="4397239"/>
              <a:ext cx="4370120" cy="932873"/>
            </a:xfrm>
            <a:prstGeom prst="rect">
              <a:avLst/>
            </a:prstGeom>
            <a:solidFill>
              <a:schemeClr val="bg1">
                <a:lumMod val="75000"/>
              </a:schemeClr>
            </a:solidFill>
          </p:spPr>
          <p:txBody>
            <a:bodyPr wrap="square" lIns="548640" rIns="457200" rtlCol="0" anchor="ctr" anchorCtr="0">
              <a:no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Arial" charset="0"/>
                  <a:ea typeface="Arial" charset="0"/>
                  <a:cs typeface="Arial" charset="0"/>
                </a:rPr>
                <a:t>4</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r>
                <a:rPr lang="en-US" sz="2400" dirty="0">
                  <a:solidFill>
                    <a:srgbClr val="000000"/>
                  </a:solidFill>
                  <a:latin typeface="Arial" charset="0"/>
                  <a:ea typeface="Arial" charset="0"/>
                  <a:cs typeface="Arial" charset="0"/>
                </a:rPr>
                <a:t>LEARN TO SYSTEMATICALLY LEARN</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6" name="TextBox 5"/>
            <p:cNvSpPr txBox="1"/>
            <p:nvPr/>
          </p:nvSpPr>
          <p:spPr>
            <a:xfrm>
              <a:off x="211128" y="3413569"/>
              <a:ext cx="4370120" cy="932873"/>
            </a:xfrm>
            <a:prstGeom prst="rect">
              <a:avLst/>
            </a:prstGeom>
            <a:solidFill>
              <a:schemeClr val="bg1">
                <a:lumMod val="65000"/>
              </a:schemeClr>
            </a:solidFill>
          </p:spPr>
          <p:txBody>
            <a:bodyPr wrap="square" lIns="548640" rIns="457200" rtlCol="0" anchor="ctr" anchorCtr="0">
              <a:noAutofit/>
            </a:bodyPr>
            <a:lstStyle/>
            <a:p>
              <a:pPr lvl="0">
                <a:defRPr/>
              </a:pPr>
              <a:r>
                <a:rPr lang="en-US" sz="2400" dirty="0">
                  <a:solidFill>
                    <a:srgbClr val="000000"/>
                  </a:solidFill>
                  <a:latin typeface="Arial" charset="0"/>
                  <a:ea typeface="Arial" charset="0"/>
                  <a:cs typeface="Arial" charset="0"/>
                </a:rPr>
                <a:t>3</a:t>
              </a:r>
              <a:r>
                <a:rPr kumimoji="0" lang="en-US" sz="2400" i="0" u="none" strike="noStrike" kern="1200" cap="none" spc="0" normalizeH="0" baseline="0" noProof="0" dirty="0">
                  <a:ln>
                    <a:noFill/>
                  </a:ln>
                  <a:solidFill>
                    <a:srgbClr val="000000"/>
                  </a:solidFill>
                  <a:effectLst/>
                  <a:uLnTx/>
                  <a:uFillTx/>
                  <a:latin typeface="Arial" charset="0"/>
                  <a:ea typeface="Arial" charset="0"/>
                  <a:cs typeface="Arial" charset="0"/>
                </a:rPr>
                <a:t>. </a:t>
              </a:r>
              <a:r>
                <a:rPr lang="en-US" sz="2400" spc="-150" dirty="0">
                  <a:solidFill>
                    <a:srgbClr val="000000"/>
                  </a:solidFill>
                  <a:latin typeface="Arial" charset="0"/>
                  <a:ea typeface="Arial" charset="0"/>
                  <a:cs typeface="Arial" charset="0"/>
                </a:rPr>
                <a:t>MAKE BETTER BEHAVIORAL </a:t>
              </a:r>
              <a:r>
                <a:rPr lang="en-US" sz="2400" spc="-300" dirty="0">
                  <a:solidFill>
                    <a:srgbClr val="000000"/>
                  </a:solidFill>
                  <a:latin typeface="Arial" charset="0"/>
                  <a:ea typeface="Arial" charset="0"/>
                  <a:cs typeface="Arial" charset="0"/>
                </a:rPr>
                <a:t>CHOICES </a:t>
              </a:r>
              <a:endParaRPr kumimoji="0" lang="en-US" sz="2400" i="0" u="none" strike="noStrike" kern="1200" cap="none" spc="-300" normalizeH="0" baseline="0" noProof="0" dirty="0">
                <a:ln>
                  <a:noFill/>
                </a:ln>
                <a:solidFill>
                  <a:srgbClr val="000000"/>
                </a:solidFill>
                <a:effectLst/>
                <a:uLnTx/>
                <a:uFillTx/>
                <a:latin typeface="Arial" charset="0"/>
                <a:ea typeface="Arial" charset="0"/>
                <a:cs typeface="Arial" charset="0"/>
              </a:endParaRPr>
            </a:p>
          </p:txBody>
        </p:sp>
        <p:sp>
          <p:nvSpPr>
            <p:cNvPr id="7" name="TextBox 6"/>
            <p:cNvSpPr txBox="1"/>
            <p:nvPr/>
          </p:nvSpPr>
          <p:spPr>
            <a:xfrm>
              <a:off x="201880" y="5398654"/>
              <a:ext cx="4370120" cy="932873"/>
            </a:xfrm>
            <a:prstGeom prst="rect">
              <a:avLst/>
            </a:prstGeom>
            <a:solidFill>
              <a:schemeClr val="bg1">
                <a:lumMod val="50000"/>
              </a:schemeClr>
            </a:solidFill>
          </p:spPr>
          <p:txBody>
            <a:bodyPr wrap="square" lIns="548640" rIns="4572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normalizeH="0" noProof="0" dirty="0">
                  <a:ln>
                    <a:noFill/>
                  </a:ln>
                  <a:solidFill>
                    <a:srgbClr val="000000"/>
                  </a:solidFill>
                  <a:effectLst/>
                  <a:uLnTx/>
                  <a:uFillTx/>
                  <a:latin typeface="Arial" charset="0"/>
                  <a:ea typeface="Arial" charset="0"/>
                  <a:cs typeface="Arial" charset="0"/>
                </a:rPr>
                <a:t>5. FIND JUSTICE</a:t>
              </a:r>
            </a:p>
          </p:txBody>
        </p:sp>
        <p:sp>
          <p:nvSpPr>
            <p:cNvPr id="3" name="TextBox 2"/>
            <p:cNvSpPr txBox="1"/>
            <p:nvPr/>
          </p:nvSpPr>
          <p:spPr>
            <a:xfrm>
              <a:off x="201880" y="1463976"/>
              <a:ext cx="4370120" cy="932873"/>
            </a:xfrm>
            <a:prstGeom prst="rect">
              <a:avLst/>
            </a:prstGeom>
            <a:solidFill>
              <a:schemeClr val="bg1">
                <a:lumMod val="95000"/>
              </a:schemeClr>
            </a:solidFill>
          </p:spPr>
          <p:txBody>
            <a:bodyPr wrap="square" lIns="548640" rIns="54864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normalizeH="0" noProof="0" dirty="0">
                  <a:ln>
                    <a:noFill/>
                  </a:ln>
                  <a:solidFill>
                    <a:srgbClr val="000000"/>
                  </a:solidFill>
                  <a:effectLst/>
                  <a:uLnTx/>
                  <a:uFillTx/>
                  <a:latin typeface="Arial" charset="0"/>
                  <a:ea typeface="Arial" charset="0"/>
                  <a:cs typeface="Arial" charset="0"/>
                </a:rPr>
                <a:t>1. ALIGN VALUES &amp; EXPECTATIONS</a:t>
              </a:r>
            </a:p>
          </p:txBody>
        </p:sp>
      </p:grpSp>
      <p:sp>
        <p:nvSpPr>
          <p:cNvPr id="9" name="TextBox 8">
            <a:extLst>
              <a:ext uri="{FF2B5EF4-FFF2-40B4-BE49-F238E27FC236}">
                <a16:creationId xmlns:a16="http://schemas.microsoft.com/office/drawing/2014/main" id="{DE6B81CB-F496-45BE-A592-7BD7F1DF371B}"/>
              </a:ext>
            </a:extLst>
          </p:cNvPr>
          <p:cNvSpPr txBox="1"/>
          <p:nvPr/>
        </p:nvSpPr>
        <p:spPr>
          <a:xfrm>
            <a:off x="5094466" y="5336759"/>
            <a:ext cx="3666068"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Severity of Outcome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Due to Error</a:t>
            </a:r>
          </a:p>
        </p:txBody>
      </p:sp>
      <p:sp>
        <p:nvSpPr>
          <p:cNvPr id="11" name="Slide Number Placeholder 10">
            <a:extLst>
              <a:ext uri="{FF2B5EF4-FFF2-40B4-BE49-F238E27FC236}">
                <a16:creationId xmlns:a16="http://schemas.microsoft.com/office/drawing/2014/main" id="{D43EE562-2C55-49EB-BBB0-C53C814F0B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tint val="75000"/>
                </a:srgbClr>
              </a:solidFill>
              <a:effectLst/>
              <a:uLnTx/>
              <a:uFillTx/>
              <a:latin typeface="Arial" charset="0"/>
              <a:cs typeface="Arial" charset="0"/>
            </a:endParaRPr>
          </a:p>
        </p:txBody>
      </p:sp>
      <p:pic>
        <p:nvPicPr>
          <p:cNvPr id="2" name="Picture 1">
            <a:extLst>
              <a:ext uri="{FF2B5EF4-FFF2-40B4-BE49-F238E27FC236}">
                <a16:creationId xmlns:a16="http://schemas.microsoft.com/office/drawing/2014/main" id="{A4C82255-DB66-4E8F-8EF6-F1A305C80EBF}"/>
              </a:ext>
            </a:extLst>
          </p:cNvPr>
          <p:cNvPicPr>
            <a:picLocks noChangeAspect="1"/>
          </p:cNvPicPr>
          <p:nvPr/>
        </p:nvPicPr>
        <p:blipFill rotWithShape="1">
          <a:blip r:embed="rId3"/>
          <a:srcRect l="18809" t="1593" r="21004" b="14640"/>
          <a:stretch/>
        </p:blipFill>
        <p:spPr>
          <a:xfrm>
            <a:off x="4498018" y="1245164"/>
            <a:ext cx="4572000" cy="3845490"/>
          </a:xfrm>
          <a:prstGeom prst="rect">
            <a:avLst/>
          </a:prstGeom>
        </p:spPr>
      </p:pic>
      <p:sp>
        <p:nvSpPr>
          <p:cNvPr id="10" name="Rectangle 9">
            <a:extLst>
              <a:ext uri="{FF2B5EF4-FFF2-40B4-BE49-F238E27FC236}">
                <a16:creationId xmlns:a16="http://schemas.microsoft.com/office/drawing/2014/main" id="{B8371058-643D-C92C-AE86-899EB361DE9A}"/>
              </a:ext>
            </a:extLst>
          </p:cNvPr>
          <p:cNvSpPr/>
          <p:nvPr/>
        </p:nvSpPr>
        <p:spPr>
          <a:xfrm>
            <a:off x="206504" y="3359526"/>
            <a:ext cx="4370120" cy="2253310"/>
          </a:xfrm>
          <a:prstGeom prst="rect">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121BF2-2BA2-4985-D4F7-D0A6D69B01F4}"/>
              </a:ext>
            </a:extLst>
          </p:cNvPr>
          <p:cNvSpPr txBox="1"/>
          <p:nvPr/>
        </p:nvSpPr>
        <p:spPr>
          <a:xfrm>
            <a:off x="377664" y="699775"/>
            <a:ext cx="4471417" cy="461665"/>
          </a:xfrm>
          <a:prstGeom prst="rect">
            <a:avLst/>
          </a:prstGeom>
          <a:noFill/>
        </p:spPr>
        <p:txBody>
          <a:bodyPr wrap="none" rtlCol="0">
            <a:spAutoFit/>
          </a:bodyPr>
          <a:lstStyle/>
          <a:p>
            <a:r>
              <a:rPr lang="en-US" sz="2400" dirty="0">
                <a:solidFill>
                  <a:schemeClr val="accent1">
                    <a:lumMod val="75000"/>
                  </a:schemeClr>
                </a:solidFill>
              </a:rPr>
              <a:t>Who is accountable for each skill? </a:t>
            </a:r>
          </a:p>
        </p:txBody>
      </p:sp>
    </p:spTree>
    <p:extLst>
      <p:ext uri="{BB962C8B-B14F-4D97-AF65-F5344CB8AC3E}">
        <p14:creationId xmlns:p14="http://schemas.microsoft.com/office/powerpoint/2010/main" val="278384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10"/>
                                        </p:tgtEl>
                                        <p:attrNameLst>
                                          <p:attrName>style.color</p:attrName>
                                        </p:attrNameLst>
                                      </p:cBhvr>
                                      <p:to>
                                        <a:schemeClr val="bg1"/>
                                      </p:to>
                                    </p:animClr>
                                    <p:animClr clrSpc="rgb" dir="cw">
                                      <p:cBhvr>
                                        <p:cTn id="11" dur="250" autoRev="1" fill="remove"/>
                                        <p:tgtEl>
                                          <p:spTgt spid="10"/>
                                        </p:tgtEl>
                                        <p:attrNameLst>
                                          <p:attrName>fillcolor</p:attrName>
                                        </p:attrNameLst>
                                      </p:cBhvr>
                                      <p:to>
                                        <a:schemeClr val="bg1"/>
                                      </p:to>
                                    </p:animClr>
                                    <p:set>
                                      <p:cBhvr>
                                        <p:cTn id="12" dur="250" autoRev="1" fill="remove"/>
                                        <p:tgtEl>
                                          <p:spTgt spid="10"/>
                                        </p:tgtEl>
                                        <p:attrNameLst>
                                          <p:attrName>fill.type</p:attrName>
                                        </p:attrNameLst>
                                      </p:cBhvr>
                                      <p:to>
                                        <p:strVal val="solid"/>
                                      </p:to>
                                    </p:set>
                                    <p:set>
                                      <p:cBhvr>
                                        <p:cTn id="13" dur="25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0AF6-08E9-4615-AA6C-6AE3C9927AF8}"/>
              </a:ext>
            </a:extLst>
          </p:cNvPr>
          <p:cNvSpPr>
            <a:spLocks noGrp="1"/>
          </p:cNvSpPr>
          <p:nvPr>
            <p:ph type="title"/>
          </p:nvPr>
        </p:nvSpPr>
        <p:spPr>
          <a:xfrm>
            <a:off x="445942" y="144321"/>
            <a:ext cx="8254713" cy="714661"/>
          </a:xfrm>
        </p:spPr>
        <p:txBody>
          <a:bodyPr>
            <a:normAutofit/>
          </a:bodyPr>
          <a:lstStyle/>
          <a:p>
            <a:r>
              <a:rPr lang="en-US" dirty="0"/>
              <a:t>Opportunities for improvement</a:t>
            </a:r>
          </a:p>
        </p:txBody>
      </p:sp>
      <p:sp>
        <p:nvSpPr>
          <p:cNvPr id="3" name="Slide Number Placeholder 2">
            <a:extLst>
              <a:ext uri="{FF2B5EF4-FFF2-40B4-BE49-F238E27FC236}">
                <a16:creationId xmlns:a16="http://schemas.microsoft.com/office/drawing/2014/main" id="{ECDE1D25-CABF-4C75-BCD9-C8DB7D4AF87E}"/>
              </a:ext>
            </a:extLst>
          </p:cNvPr>
          <p:cNvSpPr>
            <a:spLocks noGrp="1"/>
          </p:cNvSpPr>
          <p:nvPr>
            <p:ph type="sldNum" sz="quarter" idx="12"/>
          </p:nvPr>
        </p:nvSpPr>
        <p:spPr>
          <a:xfrm>
            <a:off x="6919470" y="6281420"/>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55589D-DAF6-F843-B664-1C9842A5102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64B0BAEB-7E84-46F9-9666-A6300CC4FC3F}"/>
              </a:ext>
            </a:extLst>
          </p:cNvPr>
          <p:cNvGraphicFramePr/>
          <p:nvPr/>
        </p:nvGraphicFramePr>
        <p:xfrm>
          <a:off x="1108364" y="1074420"/>
          <a:ext cx="7259781" cy="5532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8F446F6-284A-46F7-88AD-AA4013CC1B88}"/>
              </a:ext>
            </a:extLst>
          </p:cNvPr>
          <p:cNvSpPr txBox="1"/>
          <p:nvPr/>
        </p:nvSpPr>
        <p:spPr>
          <a:xfrm>
            <a:off x="239684" y="4428235"/>
            <a:ext cx="169285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What staff need to know/do</a:t>
            </a:r>
          </a:p>
        </p:txBody>
      </p:sp>
      <p:sp>
        <p:nvSpPr>
          <p:cNvPr id="9" name="TextBox 8">
            <a:extLst>
              <a:ext uri="{FF2B5EF4-FFF2-40B4-BE49-F238E27FC236}">
                <a16:creationId xmlns:a16="http://schemas.microsoft.com/office/drawing/2014/main" id="{BAC0EC6F-7A57-47E5-9219-A28EFBEBBA3E}"/>
              </a:ext>
            </a:extLst>
          </p:cNvPr>
          <p:cNvSpPr txBox="1"/>
          <p:nvPr/>
        </p:nvSpPr>
        <p:spPr>
          <a:xfrm>
            <a:off x="7337713" y="3105935"/>
            <a:ext cx="181884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What managers </a:t>
            </a:r>
            <a:r>
              <a:rPr lang="en-US" sz="2800" dirty="0">
                <a:solidFill>
                  <a:srgbClr val="000000"/>
                </a:solidFill>
                <a:latin typeface="Calibri" panose="020F0502020204030204"/>
              </a:rPr>
              <a:t>need to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know/do</a:t>
            </a:r>
          </a:p>
        </p:txBody>
      </p:sp>
      <p:sp>
        <p:nvSpPr>
          <p:cNvPr id="10" name="Left Brace 9">
            <a:extLst>
              <a:ext uri="{FF2B5EF4-FFF2-40B4-BE49-F238E27FC236}">
                <a16:creationId xmlns:a16="http://schemas.microsoft.com/office/drawing/2014/main" id="{993A817B-7227-4157-8E99-1245B958D6BA}"/>
              </a:ext>
            </a:extLst>
          </p:cNvPr>
          <p:cNvSpPr/>
          <p:nvPr/>
        </p:nvSpPr>
        <p:spPr>
          <a:xfrm>
            <a:off x="1874520" y="3601428"/>
            <a:ext cx="446342" cy="282728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Right Brace 10">
            <a:extLst>
              <a:ext uri="{FF2B5EF4-FFF2-40B4-BE49-F238E27FC236}">
                <a16:creationId xmlns:a16="http://schemas.microsoft.com/office/drawing/2014/main" id="{4A315A2E-9F1B-43FD-9BCF-9ED384D9A7A5}"/>
              </a:ext>
            </a:extLst>
          </p:cNvPr>
          <p:cNvSpPr/>
          <p:nvPr/>
        </p:nvSpPr>
        <p:spPr>
          <a:xfrm>
            <a:off x="6549303" y="1487806"/>
            <a:ext cx="601392" cy="503872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AAB8FA7-BD16-4BE6-BCD7-FE85FD55A744}"/>
              </a:ext>
            </a:extLst>
          </p:cNvPr>
          <p:cNvSpPr txBox="1"/>
          <p:nvPr/>
        </p:nvSpPr>
        <p:spPr>
          <a:xfrm>
            <a:off x="3245488" y="6059386"/>
            <a:ext cx="30254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Human Error, At-Risk, Reckless</a:t>
            </a:r>
          </a:p>
        </p:txBody>
      </p:sp>
      <p:sp>
        <p:nvSpPr>
          <p:cNvPr id="12" name="TextBox 11">
            <a:extLst>
              <a:ext uri="{FF2B5EF4-FFF2-40B4-BE49-F238E27FC236}">
                <a16:creationId xmlns:a16="http://schemas.microsoft.com/office/drawing/2014/main" id="{9622D854-AD38-463F-837F-23DA25650999}"/>
              </a:ext>
            </a:extLst>
          </p:cNvPr>
          <p:cNvSpPr txBox="1"/>
          <p:nvPr/>
        </p:nvSpPr>
        <p:spPr>
          <a:xfrm>
            <a:off x="2553476" y="4727461"/>
            <a:ext cx="42822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Produce Outcome, Follow Rule, Avoid Harm</a:t>
            </a:r>
          </a:p>
        </p:txBody>
      </p:sp>
    </p:spTree>
    <p:extLst>
      <p:ext uri="{BB962C8B-B14F-4D97-AF65-F5344CB8AC3E}">
        <p14:creationId xmlns:p14="http://schemas.microsoft.com/office/powerpoint/2010/main" val="1749815235"/>
      </p:ext>
    </p:extLst>
  </p:cSld>
  <p:clrMapOvr>
    <a:masterClrMapping/>
  </p:clrMapOvr>
  <p:transition spd="slow">
    <p:push dir="u"/>
  </p:transition>
</p:sld>
</file>

<file path=ppt/theme/theme1.xml><?xml version="1.0" encoding="utf-8"?>
<a:theme xmlns:a="http://schemas.openxmlformats.org/drawingml/2006/main" name="Office Theme">
  <a:themeElements>
    <a:clrScheme name="OE Theme Colors">
      <a:dk1>
        <a:srgbClr val="000000"/>
      </a:dk1>
      <a:lt1>
        <a:srgbClr val="FFFFFF"/>
      </a:lt1>
      <a:dk2>
        <a:srgbClr val="44546A"/>
      </a:dk2>
      <a:lt2>
        <a:srgbClr val="E7E6E6"/>
      </a:lt2>
      <a:accent1>
        <a:srgbClr val="00A4D0"/>
      </a:accent1>
      <a:accent2>
        <a:srgbClr val="FF8F00"/>
      </a:accent2>
      <a:accent3>
        <a:srgbClr val="D8D8D8"/>
      </a:accent3>
      <a:accent4>
        <a:srgbClr val="DEC8B9"/>
      </a:accent4>
      <a:accent5>
        <a:srgbClr val="494949"/>
      </a:accent5>
      <a:accent6>
        <a:srgbClr val="252622"/>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 2016 Master Template" id="{D6923CDF-6ECE-094E-BE4E-348BC4EB59B6}" vid="{53C0D2DB-F106-4B4C-ABF0-D6B40CF8D082}"/>
    </a:ext>
  </a:extLst>
</a:theme>
</file>

<file path=ppt/theme/theme10.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1.xml><?xml version="1.0" encoding="utf-8"?>
<a:theme xmlns:a="http://schemas.openxmlformats.org/drawingml/2006/main" name="2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2.xml><?xml version="1.0" encoding="utf-8"?>
<a:theme xmlns:a="http://schemas.openxmlformats.org/drawingml/2006/main" name="4_Office Theme">
  <a:themeElements>
    <a:clrScheme name="OE Theme Colors">
      <a:dk1>
        <a:srgbClr val="000000"/>
      </a:dk1>
      <a:lt1>
        <a:srgbClr val="FFFFFF"/>
      </a:lt1>
      <a:dk2>
        <a:srgbClr val="44546A"/>
      </a:dk2>
      <a:lt2>
        <a:srgbClr val="E7E6E6"/>
      </a:lt2>
      <a:accent1>
        <a:srgbClr val="00A4D0"/>
      </a:accent1>
      <a:accent2>
        <a:srgbClr val="FF8F00"/>
      </a:accent2>
      <a:accent3>
        <a:srgbClr val="D8D8D8"/>
      </a:accent3>
      <a:accent4>
        <a:srgbClr val="DEC8B9"/>
      </a:accent4>
      <a:accent5>
        <a:srgbClr val="494949"/>
      </a:accent5>
      <a:accent6>
        <a:srgbClr val="252622"/>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 2016 Master Template" id="{D6923CDF-6ECE-094E-BE4E-348BC4EB59B6}" vid="{53C0D2DB-F106-4B4C-ABF0-D6B40CF8D082}"/>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E Theme Colors">
      <a:dk1>
        <a:srgbClr val="000000"/>
      </a:dk1>
      <a:lt1>
        <a:srgbClr val="FFFFFF"/>
      </a:lt1>
      <a:dk2>
        <a:srgbClr val="44546A"/>
      </a:dk2>
      <a:lt2>
        <a:srgbClr val="E7E6E6"/>
      </a:lt2>
      <a:accent1>
        <a:srgbClr val="00A4D0"/>
      </a:accent1>
      <a:accent2>
        <a:srgbClr val="FF8F00"/>
      </a:accent2>
      <a:accent3>
        <a:srgbClr val="D8D8D8"/>
      </a:accent3>
      <a:accent4>
        <a:srgbClr val="DEC8B9"/>
      </a:accent4>
      <a:accent5>
        <a:srgbClr val="494949"/>
      </a:accent5>
      <a:accent6>
        <a:srgbClr val="252622"/>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 2016 Master Template" id="{D6923CDF-6ECE-094E-BE4E-348BC4EB59B6}" vid="{53C0D2DB-F106-4B4C-ABF0-D6B40CF8D082}"/>
    </a:ext>
  </a:extLst>
</a:theme>
</file>

<file path=ppt/theme/theme3.xml><?xml version="1.0" encoding="utf-8"?>
<a:theme xmlns:a="http://schemas.openxmlformats.org/drawingml/2006/main" name="2_Office Theme">
  <a:themeElements>
    <a:clrScheme name="OE Theme Colors">
      <a:dk1>
        <a:srgbClr val="000000"/>
      </a:dk1>
      <a:lt1>
        <a:srgbClr val="FFFFFF"/>
      </a:lt1>
      <a:dk2>
        <a:srgbClr val="44546A"/>
      </a:dk2>
      <a:lt2>
        <a:srgbClr val="E7E6E6"/>
      </a:lt2>
      <a:accent1>
        <a:srgbClr val="00A4D0"/>
      </a:accent1>
      <a:accent2>
        <a:srgbClr val="FF8F00"/>
      </a:accent2>
      <a:accent3>
        <a:srgbClr val="D8D8D8"/>
      </a:accent3>
      <a:accent4>
        <a:srgbClr val="DEC8B9"/>
      </a:accent4>
      <a:accent5>
        <a:srgbClr val="494949"/>
      </a:accent5>
      <a:accent6>
        <a:srgbClr val="252622"/>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 2016 Master Template" id="{D6923CDF-6ECE-094E-BE4E-348BC4EB59B6}" vid="{53C0D2DB-F106-4B4C-ABF0-D6B40CF8D082}"/>
    </a:ext>
  </a:extLst>
</a:theme>
</file>

<file path=ppt/theme/theme4.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5.xml><?xml version="1.0" encoding="utf-8"?>
<a:theme xmlns:a="http://schemas.openxmlformats.org/drawingml/2006/main" name="2_UNMCPPTtmplts1.1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UNMCPPTtmplts1.1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Main_Olive">
  <a:themeElements>
    <a:clrScheme name="">
      <a:dk1>
        <a:srgbClr val="000000"/>
      </a:dk1>
      <a:lt1>
        <a:srgbClr val="FFFFE1"/>
      </a:lt1>
      <a:dk2>
        <a:srgbClr val="660033"/>
      </a:dk2>
      <a:lt2>
        <a:srgbClr val="330033"/>
      </a:lt2>
      <a:accent1>
        <a:srgbClr val="CCCC99"/>
      </a:accent1>
      <a:accent2>
        <a:srgbClr val="CC0000"/>
      </a:accent2>
      <a:accent3>
        <a:srgbClr val="FFFFEE"/>
      </a:accent3>
      <a:accent4>
        <a:srgbClr val="000000"/>
      </a:accent4>
      <a:accent5>
        <a:srgbClr val="E2E2CA"/>
      </a:accent5>
      <a:accent6>
        <a:srgbClr val="B90000"/>
      </a:accent6>
      <a:hlink>
        <a:srgbClr val="990033"/>
      </a:hlink>
      <a:folHlink>
        <a:srgbClr val="B2B2B2"/>
      </a:folHlink>
    </a:clrScheme>
    <a:fontScheme name="2_Main_Oliv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Main_Olive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2_Main_Olive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2_Main_Olive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2_Main_Olive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2_Main_Olive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2_Main_Olive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2_Main_Olive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7cd88b5-3c2a-4185-9eb2-3a60ca80ea75">
      <UserInfo>
        <DisplayName>Snyder, Carla L</DisplayName>
        <AccountId>65</AccountId>
        <AccountType/>
      </UserInfo>
      <UserInfo>
        <DisplayName>Barr, Emily</DisplayName>
        <AccountId>175</AccountId>
        <AccountType/>
      </UserInfo>
    </SharedWithUsers>
    <lcf76f155ced4ddcb4097134ff3c332f xmlns="285b0a8d-b4f8-43b5-8165-2a2409ad91aa">
      <Terms xmlns="http://schemas.microsoft.com/office/infopath/2007/PartnerControls"/>
    </lcf76f155ced4ddcb4097134ff3c332f>
    <TaxCatchAll xmlns="d7cd88b5-3c2a-4185-9eb2-3a60ca80ea7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8D72687F07554491F67695E5C5B1A2" ma:contentTypeVersion="16" ma:contentTypeDescription="Create a new document." ma:contentTypeScope="" ma:versionID="5f1bae9dea477cddfccbc5c421e78871">
  <xsd:schema xmlns:xsd="http://www.w3.org/2001/XMLSchema" xmlns:xs="http://www.w3.org/2001/XMLSchema" xmlns:p="http://schemas.microsoft.com/office/2006/metadata/properties" xmlns:ns2="285b0a8d-b4f8-43b5-8165-2a2409ad91aa" xmlns:ns3="d7cd88b5-3c2a-4185-9eb2-3a60ca80ea75" targetNamespace="http://schemas.microsoft.com/office/2006/metadata/properties" ma:root="true" ma:fieldsID="49a30a250dc47d924bf97ba47340c7f7" ns2:_="" ns3:_="">
    <xsd:import namespace="285b0a8d-b4f8-43b5-8165-2a2409ad91aa"/>
    <xsd:import namespace="d7cd88b5-3c2a-4185-9eb2-3a60ca80ea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5b0a8d-b4f8-43b5-8165-2a2409ad9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a1d4a69-9812-4340-96bf-3c60240190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cd88b5-3c2a-4185-9eb2-3a60ca80ea7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566e126-4941-4582-95fd-6cccaeb4cf48}" ma:internalName="TaxCatchAll" ma:showField="CatchAllData" ma:web="d7cd88b5-3c2a-4185-9eb2-3a60ca80ea7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41D876-508A-4992-8AEB-E34B9FF9ABF8}">
  <ds:schemaRefs>
    <ds:schemaRef ds:uri="http://schemas.microsoft.com/sharepoint/v3/contenttype/forms"/>
  </ds:schemaRefs>
</ds:datastoreItem>
</file>

<file path=customXml/itemProps2.xml><?xml version="1.0" encoding="utf-8"?>
<ds:datastoreItem xmlns:ds="http://schemas.openxmlformats.org/officeDocument/2006/customXml" ds:itemID="{E1A72E38-7A22-4AF6-BA21-8671F8C41FC4}">
  <ds:schemaRefs>
    <ds:schemaRef ds:uri="http://schemas.microsoft.com/office/2006/metadata/properties"/>
    <ds:schemaRef ds:uri="http://schemas.microsoft.com/office/infopath/2007/PartnerControls"/>
    <ds:schemaRef ds:uri="d7cd88b5-3c2a-4185-9eb2-3a60ca80ea75"/>
    <ds:schemaRef ds:uri="285b0a8d-b4f8-43b5-8165-2a2409ad91aa"/>
  </ds:schemaRefs>
</ds:datastoreItem>
</file>

<file path=customXml/itemProps3.xml><?xml version="1.0" encoding="utf-8"?>
<ds:datastoreItem xmlns:ds="http://schemas.openxmlformats.org/officeDocument/2006/customXml" ds:itemID="{4E805D28-8B69-4442-981E-4170A1B508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5b0a8d-b4f8-43b5-8165-2a2409ad91aa"/>
    <ds:schemaRef ds:uri="d7cd88b5-3c2a-4185-9eb2-3a60ca80ea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OE 2016 Master Template</Template>
  <TotalTime>43231</TotalTime>
  <Words>27644</Words>
  <Application>Microsoft Office PowerPoint</Application>
  <PresentationFormat>On-screen Show (4:3)</PresentationFormat>
  <Paragraphs>2711</Paragraphs>
  <Slides>164</Slides>
  <Notes>159</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164</vt:i4>
      </vt:variant>
    </vt:vector>
  </HeadingPairs>
  <TitlesOfParts>
    <vt:vector size="193" baseType="lpstr">
      <vt:lpstr>AdvTT6120e2aa</vt:lpstr>
      <vt:lpstr>AdvTT6120e2aa+20</vt:lpstr>
      <vt:lpstr>Algerian</vt:lpstr>
      <vt:lpstr>Arial</vt:lpstr>
      <vt:lpstr>Calibri</vt:lpstr>
      <vt:lpstr>Calibri Light</vt:lpstr>
      <vt:lpstr>Century Gothic</vt:lpstr>
      <vt:lpstr>Montserrat</vt:lpstr>
      <vt:lpstr>Montserrat-Bold</vt:lpstr>
      <vt:lpstr>Nobile</vt:lpstr>
      <vt:lpstr>Playfair Display</vt:lpstr>
      <vt:lpstr>Raleway</vt:lpstr>
      <vt:lpstr>Raleway ExtraBold</vt:lpstr>
      <vt:lpstr>Raleway SemiBold</vt:lpstr>
      <vt:lpstr>Symbol</vt:lpstr>
      <vt:lpstr>Times New Roman</vt:lpstr>
      <vt:lpstr>Wingdings</vt:lpstr>
      <vt:lpstr>Office Theme</vt:lpstr>
      <vt:lpstr>1_Office Theme</vt:lpstr>
      <vt:lpstr>2_Office Theme</vt:lpstr>
      <vt:lpstr>Retrospect</vt:lpstr>
      <vt:lpstr>2_UNMCPPTtmplts1.1 2</vt:lpstr>
      <vt:lpstr>3_UNMCPPTtmplts1.1 2</vt:lpstr>
      <vt:lpstr>3_Office Theme</vt:lpstr>
      <vt:lpstr>2_Custom Design</vt:lpstr>
      <vt:lpstr>4_Main_Olive</vt:lpstr>
      <vt:lpstr>1_Retrospect</vt:lpstr>
      <vt:lpstr>2_Retrospect</vt:lpstr>
      <vt:lpstr>4_Office Theme</vt:lpstr>
      <vt:lpstr>Leadership Development:  Implement A Resilient  Culture Of Safety</vt:lpstr>
      <vt:lpstr>Acknowledgement</vt:lpstr>
      <vt:lpstr>PowerPoint Presentation</vt:lpstr>
      <vt:lpstr>PowerPoint Presentation</vt:lpstr>
      <vt:lpstr> PROBLEM Statement </vt:lpstr>
      <vt:lpstr>Just Culture Objectives</vt:lpstr>
      <vt:lpstr>Objective 1</vt:lpstr>
      <vt:lpstr>What is Safety Culture? </vt:lpstr>
      <vt:lpstr>Role of Just culture in a Culture of Safety</vt:lpstr>
      <vt:lpstr>What Role do Leaders Play?</vt:lpstr>
      <vt:lpstr>Objective 2</vt:lpstr>
      <vt:lpstr>Just Culture Defined</vt:lpstr>
      <vt:lpstr> just culture defined</vt:lpstr>
      <vt:lpstr>Shared Accountability</vt:lpstr>
      <vt:lpstr>Objective 3</vt:lpstr>
      <vt:lpstr>staff perceptions of Safety Culture</vt:lpstr>
      <vt:lpstr>staff perceptions of Just Culture</vt:lpstr>
      <vt:lpstr>Leaders Knowledge  of Just Culture</vt:lpstr>
      <vt:lpstr>Outcomes of Implementing Just Culture Principles and Tools</vt:lpstr>
      <vt:lpstr>Five Skills Support Just Culture</vt:lpstr>
      <vt:lpstr>Skill 1: Align Values &amp; Expectations</vt:lpstr>
      <vt:lpstr>Objective 4</vt:lpstr>
      <vt:lpstr>Outcome/Severity Bias</vt:lpstr>
      <vt:lpstr>Outcome 1</vt:lpstr>
      <vt:lpstr>Outcome  2</vt:lpstr>
      <vt:lpstr>Tragic effects of Outcome /severity bias </vt:lpstr>
      <vt:lpstr>Outcome/Severity Bias</vt:lpstr>
      <vt:lpstr>Shared Accountability </vt:lpstr>
      <vt:lpstr>Objective 5</vt:lpstr>
      <vt:lpstr>The Fallible P.I.D.A. Process</vt:lpstr>
      <vt:lpstr>Thinking fast and slow</vt:lpstr>
      <vt:lpstr>An Example of Human Fallibility</vt:lpstr>
      <vt:lpstr>Thinking fast</vt:lpstr>
      <vt:lpstr>To err and to Drift are human</vt:lpstr>
      <vt:lpstr>To Err and Drift at BBGH</vt:lpstr>
      <vt:lpstr>Objective 6</vt:lpstr>
      <vt:lpstr>Skill 2:  Design better systems</vt:lpstr>
      <vt:lpstr>What is a System?</vt:lpstr>
      <vt:lpstr>Complexity of Systems</vt:lpstr>
      <vt:lpstr>Human performance strategies</vt:lpstr>
      <vt:lpstr>System Design Hierarchy</vt:lpstr>
      <vt:lpstr>System design Reflects the PIDA Process</vt:lpstr>
      <vt:lpstr>System Design</vt:lpstr>
      <vt:lpstr>System design:</vt:lpstr>
      <vt:lpstr>System design:</vt:lpstr>
      <vt:lpstr>PowerPoint Presentation</vt:lpstr>
      <vt:lpstr>Objective 7</vt:lpstr>
      <vt:lpstr>Skill 3: Make Better Choices</vt:lpstr>
      <vt:lpstr>Human fallibility and intentions</vt:lpstr>
      <vt:lpstr>PowerPoint Presentation</vt:lpstr>
      <vt:lpstr>The three CORE behaviors</vt:lpstr>
      <vt:lpstr>The three CORE behaviors</vt:lpstr>
      <vt:lpstr>The three CORE behaviors</vt:lpstr>
      <vt:lpstr>The Biggest Threat to Safety?</vt:lpstr>
      <vt:lpstr>Quiz: Why is at- risk behavior the biggest threat to safety? </vt:lpstr>
      <vt:lpstr>Exercise:  How/why do at- risk behaviors become habitual and pervasive?</vt:lpstr>
      <vt:lpstr>Results from NCPS Just Culture Collaborative 2015  - 2017</vt:lpstr>
      <vt:lpstr>Objective 8</vt:lpstr>
      <vt:lpstr>Skill 3: Make Better Choices</vt:lpstr>
      <vt:lpstr>The three “voices”</vt:lpstr>
      <vt:lpstr>PowerPoint Presentation</vt:lpstr>
      <vt:lpstr>Vanderbilt medication error</vt:lpstr>
      <vt:lpstr>Workplace justice - We are all  judges</vt:lpstr>
      <vt:lpstr>PowerPoint Presentation</vt:lpstr>
      <vt:lpstr>Objective 9</vt:lpstr>
      <vt:lpstr>PowerPoint Presentation</vt:lpstr>
      <vt:lpstr>Threshold investigation</vt:lpstr>
      <vt:lpstr>Threshold investigation </vt:lpstr>
      <vt:lpstr>Threshold investigation </vt:lpstr>
      <vt:lpstr>Threshold investigation </vt:lpstr>
      <vt:lpstr>Threshold investigation progress  3 mental models to Compare</vt:lpstr>
      <vt:lpstr>PowerPoint Presentation</vt:lpstr>
      <vt:lpstr>Threshold investigation </vt:lpstr>
      <vt:lpstr>Human Performance shaping factors</vt:lpstr>
      <vt:lpstr>Skill 5: Find Justice</vt:lpstr>
      <vt:lpstr>The Three duties</vt:lpstr>
      <vt:lpstr>PowerPoint Presentation</vt:lpstr>
      <vt:lpstr>duty to avoid causing unjustifiable risk or harm “Don’t do”</vt:lpstr>
      <vt:lpstr>PowerPoint Presentation</vt:lpstr>
      <vt:lpstr>Hand  hygiene protocol  not followed </vt:lpstr>
      <vt:lpstr>PowerPoint Presentation</vt:lpstr>
      <vt:lpstr>duty to follow a procedural rule  “How To”</vt:lpstr>
      <vt:lpstr>Inoperable  pump </vt:lpstr>
      <vt:lpstr>PowerPoint Presentation</vt:lpstr>
      <vt:lpstr>duty to produce an outcome  “To Do”</vt:lpstr>
      <vt:lpstr>Flu shot</vt:lpstr>
      <vt:lpstr>PowerPoint Presentation</vt:lpstr>
      <vt:lpstr>repetitive human errors and at-risk behaviors</vt:lpstr>
      <vt:lpstr>Phlebotomy </vt:lpstr>
      <vt:lpstr>PowerPoint Presentation</vt:lpstr>
      <vt:lpstr>Cautery burn</vt:lpstr>
      <vt:lpstr>PowerPoint Presentation</vt:lpstr>
      <vt:lpstr>Threshold investigation</vt:lpstr>
      <vt:lpstr>Threshold investigation </vt:lpstr>
      <vt:lpstr>Threshold investigation: Vanderbilt Medication Error</vt:lpstr>
      <vt:lpstr>PowerPoint Presentation</vt:lpstr>
      <vt:lpstr>PowerPoint Presentation</vt:lpstr>
      <vt:lpstr>Five Skills Support Just Culture</vt:lpstr>
      <vt:lpstr>Opportunities for improvement</vt:lpstr>
      <vt:lpstr>Leaders Knowledge  of Just Culture</vt:lpstr>
      <vt:lpstr>staff perceptions of Just Culture</vt:lpstr>
      <vt:lpstr>Learning Culture Objectives</vt:lpstr>
      <vt:lpstr>Obj 1. Active Learning</vt:lpstr>
      <vt:lpstr>Active Learning</vt:lpstr>
      <vt:lpstr>Learn and Improve</vt:lpstr>
      <vt:lpstr>Learn and Improve</vt:lpstr>
      <vt:lpstr>Learn and Improve</vt:lpstr>
      <vt:lpstr>Active Learning</vt:lpstr>
      <vt:lpstr>Learn from Experience</vt:lpstr>
      <vt:lpstr>Objective 2</vt:lpstr>
      <vt:lpstr>What Role do Leaders Play?</vt:lpstr>
      <vt:lpstr>Staff Perceptions of Unit Leader</vt:lpstr>
      <vt:lpstr>PowerPoint Presentation</vt:lpstr>
      <vt:lpstr>Leaders Start the Teamwork Process </vt:lpstr>
      <vt:lpstr>Staff Perceptions of Learning</vt:lpstr>
      <vt:lpstr>Context of Errors (Pt. Safety Problems)</vt:lpstr>
      <vt:lpstr>Vanderbilt = System Interaction Error</vt:lpstr>
      <vt:lpstr>Error Types and Interventions</vt:lpstr>
      <vt:lpstr>Error Types and Interventions</vt:lpstr>
      <vt:lpstr>Make Sense of and Learn from an Event</vt:lpstr>
      <vt:lpstr>Sensemaking is a Conversation</vt:lpstr>
      <vt:lpstr>Errors in Your Work Area</vt:lpstr>
      <vt:lpstr>Obj. 3 Compare/Contrast Debrief &amp; RCA</vt:lpstr>
      <vt:lpstr>Objective 4</vt:lpstr>
      <vt:lpstr>Team Meetings Manage Performance</vt:lpstr>
      <vt:lpstr>Leadership Tools to Manage Team Performance</vt:lpstr>
      <vt:lpstr>Debriefs   Briefs, Huddles, Debriefs Initiate Teamwork</vt:lpstr>
      <vt:lpstr>    Briefs             Huddles          Debriefs</vt:lpstr>
      <vt:lpstr>Briefs             Huddles          Debriefs</vt:lpstr>
      <vt:lpstr>Objective 5</vt:lpstr>
      <vt:lpstr>Characteristics of Effective Debriefs</vt:lpstr>
      <vt:lpstr>Characteristics of Effective Debriefs</vt:lpstr>
      <vt:lpstr>Context of Effective Debriefs</vt:lpstr>
      <vt:lpstr>Debrief Pocket Guide: Template for Structure</vt:lpstr>
      <vt:lpstr> Team Meetings Improve Team Performance by Improving Resilience </vt:lpstr>
      <vt:lpstr>Track Debrief Outcomes</vt:lpstr>
      <vt:lpstr>NCPS Debrief Toolkit</vt:lpstr>
      <vt:lpstr>Improvement Solutions?</vt:lpstr>
      <vt:lpstr>Improvement Solutions?</vt:lpstr>
      <vt:lpstr>Objective 6</vt:lpstr>
      <vt:lpstr>When to Conduct RCA2</vt:lpstr>
      <vt:lpstr>Steps in Root Cause Analysis &amp; Action</vt:lpstr>
      <vt:lpstr>Qualifications of RCA Facilitator</vt:lpstr>
      <vt:lpstr>Credible, Thorough, Acceptable RCA</vt:lpstr>
      <vt:lpstr>PowerPoint Presentation</vt:lpstr>
      <vt:lpstr>PowerPoint Presentation</vt:lpstr>
      <vt:lpstr>Five Rules for Causal Statements</vt:lpstr>
      <vt:lpstr>Fill in the blanks…</vt:lpstr>
      <vt:lpstr>Fill in the blanks…</vt:lpstr>
      <vt:lpstr>Fill in the blanks…</vt:lpstr>
      <vt:lpstr>Fill in the blanks…</vt:lpstr>
      <vt:lpstr>PowerPoint Presentation</vt:lpstr>
      <vt:lpstr>Summary</vt:lpstr>
      <vt:lpstr>Five Skills Support Just Culture</vt:lpstr>
      <vt:lpstr>Leadership Tools to Manage Team Performance</vt:lpstr>
      <vt:lpstr>PowerPoint Presentation</vt:lpstr>
      <vt:lpstr>Objective 7</vt:lpstr>
      <vt:lpstr>Innovation: Participative Leaders Use Just Culture Principles &amp; Tools, Conduct Debriefs</vt:lpstr>
      <vt:lpstr>Attributes of Easily adopted Innovations</vt:lpstr>
      <vt:lpstr>Debrief Fact Sheet</vt:lpstr>
      <vt:lpstr>Putting it all Together: Where are the barriers?</vt:lpstr>
      <vt:lpstr>Barriers?</vt:lpstr>
      <vt:lpstr> Next Steps: WHAT, who, When </vt:lpstr>
      <vt:lpstr>Nebraska Coalition for Patient Safety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 culture building a culture of accountability</dc:title>
  <dc:creator>David Wise</dc:creator>
  <cp:lastModifiedBy>Snyder, Carla L</cp:lastModifiedBy>
  <cp:revision>981</cp:revision>
  <cp:lastPrinted>2023-07-21T13:02:48Z</cp:lastPrinted>
  <dcterms:created xsi:type="dcterms:W3CDTF">2015-12-31T05:02:44Z</dcterms:created>
  <dcterms:modified xsi:type="dcterms:W3CDTF">2023-07-24T11:43:50Z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0x010100C78D72687F07554491F67695E5C5B1A2</vt:lpwstr>
  </property>
</Properties>
</file>